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Lst>
  <p:notesMasterIdLst>
    <p:notesMasterId r:id="rId26"/>
  </p:notesMasterIdLst>
  <p:handoutMasterIdLst>
    <p:handoutMasterId r:id="rId27"/>
  </p:handoutMasterIdLst>
  <p:sldIdLst>
    <p:sldId id="11826464" r:id="rId2"/>
    <p:sldId id="11826377" r:id="rId3"/>
    <p:sldId id="11826391" r:id="rId4"/>
    <p:sldId id="11826400" r:id="rId5"/>
    <p:sldId id="11826403" r:id="rId6"/>
    <p:sldId id="11826415" r:id="rId7"/>
    <p:sldId id="11826417" r:id="rId8"/>
    <p:sldId id="11826418" r:id="rId9"/>
    <p:sldId id="11826428" r:id="rId10"/>
    <p:sldId id="11826437" r:id="rId11"/>
    <p:sldId id="11826461" r:id="rId12"/>
    <p:sldId id="11826454" r:id="rId13"/>
    <p:sldId id="11826462" r:id="rId14"/>
    <p:sldId id="11826458" r:id="rId15"/>
    <p:sldId id="11826457" r:id="rId16"/>
    <p:sldId id="11826445" r:id="rId17"/>
    <p:sldId id="11826439" r:id="rId18"/>
    <p:sldId id="11826440" r:id="rId19"/>
    <p:sldId id="11826441" r:id="rId20"/>
    <p:sldId id="11826438" r:id="rId21"/>
    <p:sldId id="11826465" r:id="rId22"/>
    <p:sldId id="11826460" r:id="rId23"/>
    <p:sldId id="11826459" r:id="rId24"/>
    <p:sldId id="11826456" r:id="rId25"/>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entury Gothic" panose="020B0502020202020204" pitchFamily="34" charset="0"/>
      <p:regular r:id="rId32"/>
      <p:bold r:id="rId33"/>
      <p:italic r:id="rId34"/>
      <p:boldItalic r:id="rId35"/>
    </p:embeddedFont>
    <p:embeddedFont>
      <p:font typeface="Comfortaa" panose="020F0502020204030204" pitchFamily="34" charset="0"/>
      <p:regular r:id="rId36"/>
      <p:bold r:id="rId37"/>
      <p:italic r:id="rId38"/>
      <p:boldItalic r:id="rId39"/>
    </p:embeddedFont>
    <p:embeddedFont>
      <p:font typeface="Open Sans" panose="020B0606030504020204" pitchFamily="34" charset="0"/>
      <p:regular r:id="rId40"/>
      <p:bold r:id="rId41"/>
      <p:italic r:id="rId42"/>
      <p:boldItalic r:id="rId43"/>
    </p:embeddedFont>
    <p:embeddedFont>
      <p:font typeface="Poppins" pitchFamily="2" charset="77"/>
      <p:regular r:id="rId44"/>
      <p:bold r:id="rId45"/>
      <p:italic r:id="rId46"/>
      <p:boldItalic r:id="rId47"/>
    </p:embeddedFont>
    <p:embeddedFont>
      <p:font typeface="Roboto" panose="02000000000000000000" pitchFamily="2" charset="0"/>
      <p:regular r:id="rId48"/>
      <p:bold r:id="rId49"/>
      <p:italic r:id="rId50"/>
      <p:boldItalic r:id="rId51"/>
    </p:embeddedFont>
    <p:embeddedFont>
      <p:font typeface="Trebuchet MS" panose="020B070302020209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A42EAB30-D040-BD4B-B3E0-DD8B31A23ADB}">
          <p14:sldIdLst>
            <p14:sldId id="11826464"/>
          </p14:sldIdLst>
        </p14:section>
        <p14:section name="Journey Map" id="{7871D882-4A9E-3C48-B7A3-77D00FB70DBC}">
          <p14:sldIdLst>
            <p14:sldId id="11826377"/>
            <p14:sldId id="11826391"/>
            <p14:sldId id="11826400"/>
            <p14:sldId id="11826403"/>
            <p14:sldId id="11826415"/>
            <p14:sldId id="11826417"/>
            <p14:sldId id="11826418"/>
            <p14:sldId id="11826428"/>
            <p14:sldId id="11826437"/>
          </p14:sldIdLst>
        </p14:section>
        <p14:section name="Journey link slides" id="{AA88D648-3F15-0E4D-8D84-12A10A11E9A4}">
          <p14:sldIdLst>
            <p14:sldId id="11826461"/>
            <p14:sldId id="11826454"/>
            <p14:sldId id="11826462"/>
            <p14:sldId id="11826458"/>
            <p14:sldId id="11826457"/>
            <p14:sldId id="11826445"/>
            <p14:sldId id="11826439"/>
          </p14:sldIdLst>
        </p14:section>
        <p14:section name="Case Studies" id="{12AA97D9-81D8-7946-AB97-D665652B8F18}">
          <p14:sldIdLst>
            <p14:sldId id="11826440"/>
            <p14:sldId id="11826441"/>
            <p14:sldId id="11826438"/>
          </p14:sldIdLst>
        </p14:section>
        <p14:section name="Kanini Services" id="{ECCD1865-0976-5840-8460-F05B28BB52A0}">
          <p14:sldIdLst>
            <p14:sldId id="11826465"/>
            <p14:sldId id="11826460"/>
            <p14:sldId id="11826459"/>
            <p14:sldId id="1182645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7" roundtripDataSignature="AMtx7mjInaaWZegcobxEw62xnGvT9aTo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E86C"/>
    <a:srgbClr val="D7F3CB"/>
    <a:srgbClr val="D6EE99"/>
    <a:srgbClr val="D7F3FF"/>
    <a:srgbClr val="E2F4FB"/>
    <a:srgbClr val="F2F2F2"/>
    <a:srgbClr val="D6F3CA"/>
    <a:srgbClr val="ACE6FF"/>
    <a:srgbClr val="9BE297"/>
    <a:srgbClr val="71C5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63CAC8-CBCA-4748-A2EA-3F989033F948}">
  <a:tblStyle styleId="{D063CAC8-CBCA-4748-A2EA-3F989033F948}" styleName="Table_0">
    <a:wholeTbl>
      <a:tcTxStyle b="off" i="off">
        <a:font>
          <a:latin typeface="Trebuchet MS"/>
          <a:ea typeface="Trebuchet MS"/>
          <a:cs typeface="Trebuchet MS"/>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9288DEE-89A5-4B37-8306-E9B5CA99BCCA}" styleName="Table_1">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FCFF"/>
          </a:solidFill>
        </a:fill>
      </a:tcStyle>
    </a:wholeTbl>
    <a:band1H>
      <a:tcTxStyle/>
      <a:tcStyle>
        <a:tcBdr/>
        <a:fill>
          <a:solidFill>
            <a:srgbClr val="F9F9FF"/>
          </a:solidFill>
        </a:fill>
      </a:tcStyle>
    </a:band1H>
    <a:band2H>
      <a:tcTxStyle/>
      <a:tcStyle>
        <a:tcBdr/>
      </a:tcStyle>
    </a:band2H>
    <a:band1V>
      <a:tcTxStyle/>
      <a:tcStyle>
        <a:tcBdr/>
        <a:fill>
          <a:solidFill>
            <a:srgbClr val="F9F9FF"/>
          </a:solidFill>
        </a:fill>
      </a:tcStyle>
    </a:band1V>
    <a:band2V>
      <a:tcTxStyle/>
      <a:tcStyle>
        <a:tcBdr/>
      </a:tcStyle>
    </a:band2V>
    <a:lastCol>
      <a:tcTxStyle b="on" i="off">
        <a:font>
          <a:latin typeface="Trebuchet MS"/>
          <a:ea typeface="Trebuchet MS"/>
          <a:cs typeface="Trebuchet MS"/>
        </a:font>
        <a:schemeClr val="lt1"/>
      </a:tcTxStyle>
      <a:tcStyle>
        <a:tcBdr/>
        <a:fill>
          <a:solidFill>
            <a:schemeClr val="accent6"/>
          </a:solidFill>
        </a:fill>
      </a:tcStyle>
    </a:lastCol>
    <a:firstCol>
      <a:tcTxStyle b="on" i="off">
        <a:font>
          <a:latin typeface="Trebuchet MS"/>
          <a:ea typeface="Trebuchet MS"/>
          <a:cs typeface="Trebuchet MS"/>
        </a:font>
        <a:schemeClr val="lt1"/>
      </a:tcTxStyle>
      <a:tcStyle>
        <a:tcBdr/>
        <a:fill>
          <a:solidFill>
            <a:schemeClr val="accent6"/>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58FF15E2-14E1-49D9-8391-244113D6203F}" styleName="Table_2">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7FF"/>
          </a:solidFill>
        </a:fill>
      </a:tcStyle>
    </a:wholeTbl>
    <a:band1H>
      <a:tcTxStyle/>
      <a:tcStyle>
        <a:tcBdr/>
        <a:fill>
          <a:solidFill>
            <a:srgbClr val="D5EFFF"/>
          </a:solidFill>
        </a:fill>
      </a:tcStyle>
    </a:band1H>
    <a:band2H>
      <a:tcTxStyle/>
      <a:tcStyle>
        <a:tcBdr/>
      </a:tcStyle>
    </a:band2H>
    <a:band1V>
      <a:tcTxStyle/>
      <a:tcStyle>
        <a:tcBdr/>
        <a:fill>
          <a:solidFill>
            <a:srgbClr val="D5EFFF"/>
          </a:solidFill>
        </a:fill>
      </a:tcStyle>
    </a:band1V>
    <a:band2V>
      <a:tcTxStyle/>
      <a:tcStyle>
        <a:tcBdr/>
      </a:tcStyle>
    </a:band2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7EE4408E-4EB9-49AD-AD44-52E9E584ACA2}" styleName="Table_3">
    <a:wholeTbl>
      <a:tcTxStyle b="off" i="off">
        <a:font>
          <a:latin typeface="Comfortaa"/>
          <a:ea typeface="Comfortaa"/>
          <a:cs typeface="Comforta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4F8EA"/>
          </a:solidFill>
        </a:fill>
      </a:tcStyle>
    </a:wholeTbl>
    <a:band1H>
      <a:tcTxStyle/>
      <a:tcStyle>
        <a:tcBdr/>
        <a:fill>
          <a:solidFill>
            <a:srgbClr val="E7F0D2"/>
          </a:solidFill>
        </a:fill>
      </a:tcStyle>
    </a:band1H>
    <a:band2H>
      <a:tcTxStyle/>
      <a:tcStyle>
        <a:tcBdr/>
      </a:tcStyle>
    </a:band2H>
    <a:band1V>
      <a:tcTxStyle/>
      <a:tcStyle>
        <a:tcBdr/>
        <a:fill>
          <a:solidFill>
            <a:srgbClr val="E7F0D2"/>
          </a:solidFill>
        </a:fill>
      </a:tcStyle>
    </a:band1V>
    <a:band2V>
      <a:tcTxStyle/>
      <a:tcStyle>
        <a:tcBdr/>
      </a:tcStyle>
    </a:band2V>
    <a:lastCol>
      <a:tcTxStyle b="on" i="off">
        <a:font>
          <a:latin typeface="Comfortaa"/>
          <a:ea typeface="Comfortaa"/>
          <a:cs typeface="Comfortaa"/>
        </a:font>
        <a:schemeClr val="lt1"/>
      </a:tcTxStyle>
      <a:tcStyle>
        <a:tcBdr/>
        <a:fill>
          <a:solidFill>
            <a:schemeClr val="accent1"/>
          </a:solidFill>
        </a:fill>
      </a:tcStyle>
    </a:lastCol>
    <a:firstCol>
      <a:tcTxStyle b="on" i="off">
        <a:font>
          <a:latin typeface="Comfortaa"/>
          <a:ea typeface="Comfortaa"/>
          <a:cs typeface="Comfortaa"/>
        </a:font>
        <a:schemeClr val="lt1"/>
      </a:tcTxStyle>
      <a:tcStyle>
        <a:tcBdr/>
        <a:fill>
          <a:solidFill>
            <a:schemeClr val="accent1"/>
          </a:solidFill>
        </a:fill>
      </a:tcStyle>
    </a:firstCol>
    <a:lastRow>
      <a:tcTxStyle b="on" i="off">
        <a:font>
          <a:latin typeface="Comfortaa"/>
          <a:ea typeface="Comfortaa"/>
          <a:cs typeface="Comforta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omfortaa"/>
          <a:ea typeface="Comfortaa"/>
          <a:cs typeface="Comforta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653" autoAdjust="0"/>
    <p:restoredTop sz="97030" autoAdjust="0"/>
  </p:normalViewPr>
  <p:slideViewPr>
    <p:cSldViewPr snapToGrid="0">
      <p:cViewPr varScale="1">
        <p:scale>
          <a:sx n="141" d="100"/>
          <a:sy n="141" d="100"/>
        </p:scale>
        <p:origin x="224" y="4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2.fntdata"/><Relationship Id="rId117"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font" Target="fonts/font28.fntdata"/><Relationship Id="rId12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font" Target="fonts/font26.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4.fntdata"/><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54" Type="http://schemas.openxmlformats.org/officeDocument/2006/relationships/font" Target="fonts/font2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EFD878-AF09-732E-F621-99E8818885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3AE193-6AD4-BB5E-3554-2D2E7D81F2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C0B78C-3278-E341-8D66-64EB6A11F444}" type="datetimeFigureOut">
              <a:rPr lang="en-US" smtClean="0"/>
              <a:t>9/12/22</a:t>
            </a:fld>
            <a:endParaRPr lang="en-US"/>
          </a:p>
        </p:txBody>
      </p:sp>
      <p:sp>
        <p:nvSpPr>
          <p:cNvPr id="4" name="Footer Placeholder 3">
            <a:extLst>
              <a:ext uri="{FF2B5EF4-FFF2-40B4-BE49-F238E27FC236}">
                <a16:creationId xmlns:a16="http://schemas.microsoft.com/office/drawing/2014/main" id="{39B1B49E-A5A2-E6CB-7591-E45E193ED7F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DA7BB2A-53DE-E65B-BD43-E1BF8C8CE8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560F91-E4FE-B745-A080-1655C8EDFBBD}" type="slidenum">
              <a:rPr lang="en-US" smtClean="0"/>
              <a:t>‹#›</a:t>
            </a:fld>
            <a:endParaRPr lang="en-US"/>
          </a:p>
        </p:txBody>
      </p:sp>
    </p:spTree>
    <p:extLst>
      <p:ext uri="{BB962C8B-B14F-4D97-AF65-F5344CB8AC3E}">
        <p14:creationId xmlns:p14="http://schemas.microsoft.com/office/powerpoint/2010/main" val="1421002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304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8256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7961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0332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5878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5188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3889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4564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6514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3_Blank">
  <p:cSld name="13_Blank">
    <p:bg>
      <p:bgPr>
        <a:solidFill>
          <a:schemeClr val="dk1"/>
        </a:solidFill>
        <a:effectLst/>
      </p:bgPr>
    </p:bg>
    <p:spTree>
      <p:nvGrpSpPr>
        <p:cNvPr id="1" name="Shape 48"/>
        <p:cNvGrpSpPr/>
        <p:nvPr/>
      </p:nvGrpSpPr>
      <p:grpSpPr>
        <a:xfrm>
          <a:off x="0" y="0"/>
          <a:ext cx="0" cy="0"/>
          <a:chOff x="0" y="0"/>
          <a:chExt cx="0" cy="0"/>
        </a:xfrm>
      </p:grpSpPr>
      <p:pic>
        <p:nvPicPr>
          <p:cNvPr id="49" name="Google Shape;49;p29" descr="A picture containing table, light, holding, person&#10;&#10;Description automatically generated"/>
          <p:cNvPicPr preferRelativeResize="0"/>
          <p:nvPr/>
        </p:nvPicPr>
        <p:blipFill rotWithShape="1">
          <a:blip r:embed="rId2">
            <a:alphaModFix/>
          </a:blip>
          <a:srcRect/>
          <a:stretch/>
        </p:blipFill>
        <p:spPr>
          <a:xfrm>
            <a:off x="647017" y="0"/>
            <a:ext cx="11580084"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userDrawn="1">
  <p:cSld name="1_Title and Content">
    <p:spTree>
      <p:nvGrpSpPr>
        <p:cNvPr id="1" name="Shape 50"/>
        <p:cNvGrpSpPr/>
        <p:nvPr/>
      </p:nvGrpSpPr>
      <p:grpSpPr>
        <a:xfrm>
          <a:off x="0" y="0"/>
          <a:ext cx="0" cy="0"/>
          <a:chOff x="0" y="0"/>
          <a:chExt cx="0" cy="0"/>
        </a:xfrm>
      </p:grpSpPr>
      <p:sp>
        <p:nvSpPr>
          <p:cNvPr id="51" name="Google Shape;51;p30"/>
          <p:cNvSpPr txBox="1">
            <a:spLocks noGrp="1"/>
          </p:cNvSpPr>
          <p:nvPr>
            <p:ph type="body" idx="1"/>
          </p:nvPr>
        </p:nvSpPr>
        <p:spPr>
          <a:xfrm>
            <a:off x="838200" y="1174561"/>
            <a:ext cx="10515600" cy="482000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262626"/>
              </a:buClr>
              <a:buSzPts val="2400"/>
              <a:buChar char="•"/>
              <a:defRPr sz="18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sym typeface="Roboto"/>
              </a:defRPr>
            </a:lvl1pPr>
            <a:lvl2pPr marL="914400" lvl="1" indent="-355600" algn="l">
              <a:lnSpc>
                <a:spcPct val="90000"/>
              </a:lnSpc>
              <a:spcBef>
                <a:spcPts val="500"/>
              </a:spcBef>
              <a:spcAft>
                <a:spcPts val="0"/>
              </a:spcAft>
              <a:buClr>
                <a:srgbClr val="262626"/>
              </a:buClr>
              <a:buSzPts val="2000"/>
              <a:buChar char="•"/>
              <a:defRPr>
                <a:solidFill>
                  <a:srgbClr val="262626"/>
                </a:solidFill>
                <a:latin typeface="Roboto"/>
                <a:ea typeface="Roboto"/>
                <a:cs typeface="Roboto"/>
                <a:sym typeface="Roboto"/>
              </a:defRPr>
            </a:lvl2pPr>
            <a:lvl3pPr marL="1371600" lvl="2" indent="-342900" algn="l">
              <a:lnSpc>
                <a:spcPct val="90000"/>
              </a:lnSpc>
              <a:spcBef>
                <a:spcPts val="500"/>
              </a:spcBef>
              <a:spcAft>
                <a:spcPts val="0"/>
              </a:spcAft>
              <a:buClr>
                <a:srgbClr val="262626"/>
              </a:buClr>
              <a:buSzPts val="1800"/>
              <a:buChar char="•"/>
              <a:defRPr>
                <a:solidFill>
                  <a:srgbClr val="262626"/>
                </a:solidFill>
                <a:latin typeface="Roboto"/>
                <a:ea typeface="Roboto"/>
                <a:cs typeface="Roboto"/>
                <a:sym typeface="Roboto"/>
              </a:defRPr>
            </a:lvl3pPr>
            <a:lvl4pPr marL="1828800" lvl="3" indent="-330200" algn="l">
              <a:lnSpc>
                <a:spcPct val="90000"/>
              </a:lnSpc>
              <a:spcBef>
                <a:spcPts val="500"/>
              </a:spcBef>
              <a:spcAft>
                <a:spcPts val="0"/>
              </a:spcAft>
              <a:buClr>
                <a:srgbClr val="262626"/>
              </a:buClr>
              <a:buSzPts val="1600"/>
              <a:buChar char="•"/>
              <a:defRPr>
                <a:solidFill>
                  <a:srgbClr val="262626"/>
                </a:solidFill>
                <a:latin typeface="Roboto"/>
                <a:ea typeface="Roboto"/>
                <a:cs typeface="Roboto"/>
                <a:sym typeface="Roboto"/>
              </a:defRPr>
            </a:lvl4pPr>
            <a:lvl5pPr marL="2286000" lvl="4" indent="-330200" algn="l">
              <a:lnSpc>
                <a:spcPct val="90000"/>
              </a:lnSpc>
              <a:spcBef>
                <a:spcPts val="500"/>
              </a:spcBef>
              <a:spcAft>
                <a:spcPts val="0"/>
              </a:spcAft>
              <a:buClr>
                <a:srgbClr val="262626"/>
              </a:buClr>
              <a:buSzPts val="1600"/>
              <a:buChar char="•"/>
              <a:defRPr>
                <a:solidFill>
                  <a:srgbClr val="262626"/>
                </a:solidFill>
                <a:latin typeface="Roboto"/>
                <a:ea typeface="Roboto"/>
                <a:cs typeface="Roboto"/>
                <a:sym typeface="Robot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2" name="Google Shape;52;p30"/>
          <p:cNvSpPr txBox="1">
            <a:spLocks noGrp="1"/>
          </p:cNvSpPr>
          <p:nvPr>
            <p:ph type="title"/>
          </p:nvPr>
        </p:nvSpPr>
        <p:spPr>
          <a:xfrm>
            <a:off x="838200" y="-15100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2800"/>
              <a:buFont typeface="Poppins"/>
              <a:buNone/>
              <a:defRPr sz="2400" b="1" i="0">
                <a:solidFill>
                  <a:schemeClr val="tx1">
                    <a:lumMod val="85000"/>
                    <a:lumOff val="15000"/>
                  </a:schemeClr>
                </a:solidFill>
                <a:latin typeface="Century Gothic" panose="020B0502020202020204" pitchFamily="34" charset="0"/>
                <a:ea typeface="Century Gothic" panose="020B0502020202020204" pitchFamily="34" charset="0"/>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cxnSp>
        <p:nvCxnSpPr>
          <p:cNvPr id="53" name="Google Shape;53;p30"/>
          <p:cNvCxnSpPr/>
          <p:nvPr userDrawn="1"/>
        </p:nvCxnSpPr>
        <p:spPr>
          <a:xfrm>
            <a:off x="927653" y="791461"/>
            <a:ext cx="10515600" cy="0"/>
          </a:xfrm>
          <a:prstGeom prst="straightConnector1">
            <a:avLst/>
          </a:prstGeom>
          <a:noFill/>
          <a:ln w="12700" cap="flat" cmpd="sng">
            <a:solidFill>
              <a:srgbClr val="3F3F3F"/>
            </a:solidFill>
            <a:prstDash val="solid"/>
            <a:miter lim="800000"/>
            <a:headEnd type="none" w="sm" len="sm"/>
            <a:tailEnd type="none" w="sm" len="sm"/>
          </a:ln>
        </p:spPr>
      </p:cxnSp>
      <p:sp>
        <p:nvSpPr>
          <p:cNvPr id="2" name="Rectangle 1">
            <a:extLst>
              <a:ext uri="{FF2B5EF4-FFF2-40B4-BE49-F238E27FC236}">
                <a16:creationId xmlns:a16="http://schemas.microsoft.com/office/drawing/2014/main" id="{D149ACA4-BE99-03A1-06FE-3B9658CC146E}"/>
              </a:ext>
            </a:extLst>
          </p:cNvPr>
          <p:cNvSpPr/>
          <p:nvPr userDrawn="1"/>
        </p:nvSpPr>
        <p:spPr>
          <a:xfrm>
            <a:off x="0" y="-10511"/>
            <a:ext cx="12192000" cy="8634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57"/>
        <p:cNvGrpSpPr/>
        <p:nvPr/>
      </p:nvGrpSpPr>
      <p:grpSpPr>
        <a:xfrm>
          <a:off x="0" y="0"/>
          <a:ext cx="0" cy="0"/>
          <a:chOff x="0" y="0"/>
          <a:chExt cx="0" cy="0"/>
        </a:xfrm>
      </p:grpSpPr>
      <p:sp>
        <p:nvSpPr>
          <p:cNvPr id="58" name="Google Shape;58;p31"/>
          <p:cNvSpPr>
            <a:spLocks noGrp="1"/>
          </p:cNvSpPr>
          <p:nvPr>
            <p:ph type="pic" idx="2"/>
          </p:nvPr>
        </p:nvSpPr>
        <p:spPr>
          <a:xfrm>
            <a:off x="0" y="0"/>
            <a:ext cx="12192000" cy="6858000"/>
          </a:xfrm>
          <a:prstGeom prst="rect">
            <a:avLst/>
          </a:prstGeom>
          <a:solidFill>
            <a:srgbClr val="F2F2F2"/>
          </a:solidFill>
          <a:ln>
            <a:noFill/>
          </a:ln>
        </p:spPr>
      </p:sp>
      <p:pic>
        <p:nvPicPr>
          <p:cNvPr id="59" name="Google Shape;59;p31"/>
          <p:cNvPicPr preferRelativeResize="0"/>
          <p:nvPr/>
        </p:nvPicPr>
        <p:blipFill rotWithShape="1">
          <a:blip r:embed="rId2">
            <a:alphaModFix/>
          </a:blip>
          <a:srcRect/>
          <a:stretch/>
        </p:blipFill>
        <p:spPr>
          <a:xfrm>
            <a:off x="11563813" y="6278293"/>
            <a:ext cx="457390" cy="457390"/>
          </a:xfrm>
          <a:prstGeom prst="rect">
            <a:avLst/>
          </a:prstGeom>
          <a:noFill/>
          <a:ln>
            <a:noFill/>
          </a:ln>
        </p:spPr>
      </p:pic>
      <p:sp>
        <p:nvSpPr>
          <p:cNvPr id="60" name="Google Shape;60;p31"/>
          <p:cNvSpPr txBox="1"/>
          <p:nvPr/>
        </p:nvSpPr>
        <p:spPr>
          <a:xfrm>
            <a:off x="410817"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900"/>
              <a:buFont typeface="Arial"/>
              <a:buNone/>
            </a:pPr>
            <a:r>
              <a:rPr lang="en-US" sz="900" b="0" i="0" u="none" strike="noStrike" cap="none">
                <a:solidFill>
                  <a:srgbClr val="595959"/>
                </a:solidFill>
                <a:latin typeface="Arial"/>
                <a:ea typeface="Arial"/>
                <a:cs typeface="Arial"/>
                <a:sym typeface="Arial"/>
              </a:rPr>
              <a:t>1/11/2022</a:t>
            </a:r>
            <a:endParaRPr sz="900" b="0" i="0" u="none" strike="noStrike" cap="none">
              <a:solidFill>
                <a:srgbClr val="595959"/>
              </a:solidFill>
              <a:latin typeface="Arial"/>
              <a:ea typeface="Arial"/>
              <a:cs typeface="Arial"/>
              <a:sym typeface="Arial"/>
            </a:endParaRPr>
          </a:p>
        </p:txBody>
      </p:sp>
      <p:sp>
        <p:nvSpPr>
          <p:cNvPr id="61" name="Google Shape;61;p31"/>
          <p:cNvSpPr txBox="1"/>
          <p:nvPr/>
        </p:nvSpPr>
        <p:spPr>
          <a:xfrm>
            <a:off x="3824908"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95959"/>
              </a:buClr>
              <a:buSzPts val="900"/>
              <a:buFont typeface="Arial"/>
              <a:buNone/>
            </a:pPr>
            <a:r>
              <a:rPr lang="en-US" sz="900" b="0" i="0" u="none" strike="noStrike" cap="none">
                <a:solidFill>
                  <a:srgbClr val="595959"/>
                </a:solidFill>
                <a:latin typeface="Arial"/>
                <a:ea typeface="Arial"/>
                <a:cs typeface="Arial"/>
                <a:sym typeface="Arial"/>
              </a:rPr>
              <a:t>©2021 Kanini Software Solutions. Confidential</a:t>
            </a:r>
            <a:endParaRPr sz="900" b="0" i="0" u="none" strike="noStrike" cap="none">
              <a:solidFill>
                <a:srgbClr val="595959"/>
              </a:solidFill>
              <a:latin typeface="Arial"/>
              <a:ea typeface="Arial"/>
              <a:cs typeface="Arial"/>
              <a:sym typeface="Arial"/>
            </a:endParaRPr>
          </a:p>
        </p:txBody>
      </p:sp>
      <p:sp>
        <p:nvSpPr>
          <p:cNvPr id="62" name="Google Shape;62;p31"/>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595959"/>
              </a:buClr>
              <a:buSzPts val="900"/>
              <a:buFont typeface="Arial"/>
              <a:buNone/>
            </a:pPr>
            <a:fld id="{00000000-1234-1234-1234-123412341234}" type="slidenum">
              <a:rPr lang="en-US" sz="900" b="0" i="0" u="none" strike="noStrike" cap="none">
                <a:solidFill>
                  <a:srgbClr val="595959"/>
                </a:solidFill>
                <a:latin typeface="Arial"/>
                <a:ea typeface="Arial"/>
                <a:cs typeface="Arial"/>
                <a:sym typeface="Arial"/>
              </a:rPr>
              <a:t>‹#›</a:t>
            </a:fld>
            <a:endParaRPr sz="900" b="0" i="0" u="none" strike="noStrike" cap="none">
              <a:solidFill>
                <a:srgbClr val="595959"/>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userDrawn="1">
  <p:cSld name="1_Blank">
    <p:spTree>
      <p:nvGrpSpPr>
        <p:cNvPr id="1" name="Shape 67"/>
        <p:cNvGrpSpPr/>
        <p:nvPr/>
      </p:nvGrpSpPr>
      <p:grpSpPr>
        <a:xfrm>
          <a:off x="0" y="0"/>
          <a:ext cx="0" cy="0"/>
          <a:chOff x="0" y="0"/>
          <a:chExt cx="0" cy="0"/>
        </a:xfrm>
      </p:grpSpPr>
      <p:sp>
        <p:nvSpPr>
          <p:cNvPr id="7" name="Google Shape;52;p30">
            <a:extLst>
              <a:ext uri="{FF2B5EF4-FFF2-40B4-BE49-F238E27FC236}">
                <a16:creationId xmlns:a16="http://schemas.microsoft.com/office/drawing/2014/main" id="{E6086738-1466-BA4D-60AA-9986F5F6A8D7}"/>
              </a:ext>
            </a:extLst>
          </p:cNvPr>
          <p:cNvSpPr txBox="1">
            <a:spLocks noGrp="1"/>
          </p:cNvSpPr>
          <p:nvPr>
            <p:ph type="title"/>
          </p:nvPr>
        </p:nvSpPr>
        <p:spPr>
          <a:xfrm>
            <a:off x="838200" y="-15100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2800"/>
              <a:buFont typeface="Poppins"/>
              <a:buNone/>
              <a:defRPr sz="2400" b="1" i="0">
                <a:solidFill>
                  <a:srgbClr val="262626"/>
                </a:solidFill>
                <a:latin typeface="Century Gothic" panose="020B0502020202020204" pitchFamily="34" charset="0"/>
                <a:ea typeface="Century Gothic" panose="020B0502020202020204" pitchFamily="34" charset="0"/>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userDrawn="1">
  <p:cSld name="1_Title Slide">
    <p:spTree>
      <p:nvGrpSpPr>
        <p:cNvPr id="1" name="Shape 71"/>
        <p:cNvGrpSpPr/>
        <p:nvPr/>
      </p:nvGrpSpPr>
      <p:grpSpPr>
        <a:xfrm>
          <a:off x="0" y="0"/>
          <a:ext cx="0" cy="0"/>
          <a:chOff x="0" y="0"/>
          <a:chExt cx="0" cy="0"/>
        </a:xfrm>
      </p:grpSpPr>
      <p:sp>
        <p:nvSpPr>
          <p:cNvPr id="72" name="Google Shape;72;p34"/>
          <p:cNvSpPr txBox="1"/>
          <p:nvPr/>
        </p:nvSpPr>
        <p:spPr>
          <a:xfrm>
            <a:off x="7612117"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595959"/>
              </a:buClr>
              <a:buSzPts val="900"/>
              <a:buFont typeface="Arial"/>
              <a:buNone/>
            </a:pPr>
            <a:fld id="{00000000-1234-1234-1234-123412341234}" type="slidenum">
              <a:rPr lang="en-US" sz="900" b="0" i="0" u="none" strike="noStrike" cap="none">
                <a:solidFill>
                  <a:srgbClr val="595959"/>
                </a:solidFill>
                <a:latin typeface="Arial"/>
                <a:ea typeface="Arial"/>
                <a:cs typeface="Arial"/>
                <a:sym typeface="Arial"/>
              </a:rPr>
              <a:t>‹#›</a:t>
            </a:fld>
            <a:endParaRPr sz="900" b="0" i="0" u="none" strike="noStrike" cap="none">
              <a:solidFill>
                <a:srgbClr val="595959"/>
              </a:solidFill>
              <a:latin typeface="Arial"/>
              <a:ea typeface="Arial"/>
              <a:cs typeface="Arial"/>
              <a:sym typeface="Arial"/>
            </a:endParaRPr>
          </a:p>
        </p:txBody>
      </p:sp>
      <p:pic>
        <p:nvPicPr>
          <p:cNvPr id="73" name="Google Shape;73;p34"/>
          <p:cNvPicPr preferRelativeResize="0"/>
          <p:nvPr/>
        </p:nvPicPr>
        <p:blipFill rotWithShape="1">
          <a:blip r:embed="rId2">
            <a:alphaModFix/>
          </a:blip>
          <a:srcRect/>
          <a:stretch/>
        </p:blipFill>
        <p:spPr>
          <a:xfrm>
            <a:off x="11563813" y="6278293"/>
            <a:ext cx="457390" cy="457390"/>
          </a:xfrm>
          <a:prstGeom prst="rect">
            <a:avLst/>
          </a:prstGeom>
          <a:noFill/>
          <a:ln>
            <a:noFill/>
          </a:ln>
        </p:spPr>
      </p:pic>
      <p:sp>
        <p:nvSpPr>
          <p:cNvPr id="4" name="Google Shape;52;p30">
            <a:extLst>
              <a:ext uri="{FF2B5EF4-FFF2-40B4-BE49-F238E27FC236}">
                <a16:creationId xmlns:a16="http://schemas.microsoft.com/office/drawing/2014/main" id="{1B29AF35-DDD6-C1EE-244E-A21D800C75AE}"/>
              </a:ext>
            </a:extLst>
          </p:cNvPr>
          <p:cNvSpPr txBox="1">
            <a:spLocks noGrp="1"/>
          </p:cNvSpPr>
          <p:nvPr>
            <p:ph type="title"/>
          </p:nvPr>
        </p:nvSpPr>
        <p:spPr>
          <a:xfrm>
            <a:off x="838200" y="-15100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2800"/>
              <a:buFont typeface="Poppins"/>
              <a:buNone/>
              <a:defRPr sz="2400" b="1" i="0">
                <a:solidFill>
                  <a:srgbClr val="262626"/>
                </a:solidFill>
                <a:latin typeface="Century Gothic" panose="020B0502020202020204" pitchFamily="34" charset="0"/>
                <a:ea typeface="Century Gothic" panose="020B0502020202020204" pitchFamily="34" charset="0"/>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3" name="TextBox 2">
            <a:extLst>
              <a:ext uri="{FF2B5EF4-FFF2-40B4-BE49-F238E27FC236}">
                <a16:creationId xmlns:a16="http://schemas.microsoft.com/office/drawing/2014/main" id="{27B723A2-83EF-5C30-E50D-ACDD43286B11}"/>
              </a:ext>
            </a:extLst>
          </p:cNvPr>
          <p:cNvSpPr txBox="1"/>
          <p:nvPr userDrawn="1"/>
        </p:nvSpPr>
        <p:spPr>
          <a:xfrm>
            <a:off x="419929" y="6430594"/>
            <a:ext cx="6107594" cy="215444"/>
          </a:xfrm>
          <a:prstGeom prst="rect">
            <a:avLst/>
          </a:prstGeom>
          <a:noFill/>
        </p:spPr>
        <p:txBody>
          <a:bodyPr wrap="square">
            <a:spAutoFit/>
          </a:bodyPr>
          <a:lstStyle/>
          <a:p>
            <a:r>
              <a:rPr lang="en-US" sz="800">
                <a:solidFill>
                  <a:schemeClr val="tx1">
                    <a:lumMod val="65000"/>
                    <a:lumOff val="35000"/>
                  </a:schemeClr>
                </a:solidFill>
              </a:rPr>
              <a:t>Nashville | Chennai | Bangalore | Pune | Coimbatore | Kyiv | Mexico</a:t>
            </a:r>
          </a:p>
        </p:txBody>
      </p:sp>
      <p:sp>
        <p:nvSpPr>
          <p:cNvPr id="4" name="TextBox 3">
            <a:extLst>
              <a:ext uri="{FF2B5EF4-FFF2-40B4-BE49-F238E27FC236}">
                <a16:creationId xmlns:a16="http://schemas.microsoft.com/office/drawing/2014/main" id="{F023F083-AD75-77FC-A1EF-5DE911EDBBBC}"/>
              </a:ext>
            </a:extLst>
          </p:cNvPr>
          <p:cNvSpPr txBox="1"/>
          <p:nvPr userDrawn="1"/>
        </p:nvSpPr>
        <p:spPr>
          <a:xfrm>
            <a:off x="4004985" y="6420084"/>
            <a:ext cx="6107594" cy="215444"/>
          </a:xfrm>
          <a:prstGeom prst="rect">
            <a:avLst/>
          </a:prstGeom>
          <a:noFill/>
        </p:spPr>
        <p:txBody>
          <a:bodyPr wrap="square">
            <a:spAutoFit/>
          </a:bodyPr>
          <a:lstStyle/>
          <a:p>
            <a:pPr algn="r"/>
            <a:r>
              <a:rPr lang="en-US" sz="800">
                <a:solidFill>
                  <a:schemeClr val="tx1">
                    <a:lumMod val="65000"/>
                    <a:lumOff val="35000"/>
                  </a:schemeClr>
                </a:solidFill>
              </a:rPr>
              <a:t>Contact us at </a:t>
            </a:r>
            <a:r>
              <a:rPr lang="en-US" sz="800" err="1">
                <a:solidFill>
                  <a:schemeClr val="tx1">
                    <a:lumMod val="65000"/>
                    <a:lumOff val="35000"/>
                  </a:schemeClr>
                </a:solidFill>
              </a:rPr>
              <a:t>transformations@kanini.com</a:t>
            </a:r>
            <a:r>
              <a:rPr lang="en-US" sz="800">
                <a:solidFill>
                  <a:schemeClr val="tx1">
                    <a:lumMod val="65000"/>
                    <a:lumOff val="35000"/>
                  </a:schemeClr>
                </a:solidFill>
              </a:rPr>
              <a:t> </a:t>
            </a:r>
          </a:p>
        </p:txBody>
      </p:sp>
      <p:sp>
        <p:nvSpPr>
          <p:cNvPr id="5" name="TextBox 4">
            <a:extLst>
              <a:ext uri="{FF2B5EF4-FFF2-40B4-BE49-F238E27FC236}">
                <a16:creationId xmlns:a16="http://schemas.microsoft.com/office/drawing/2014/main" id="{DBF74105-80E2-CCFF-A196-08F6526F1F77}"/>
              </a:ext>
            </a:extLst>
          </p:cNvPr>
          <p:cNvSpPr txBox="1"/>
          <p:nvPr userDrawn="1"/>
        </p:nvSpPr>
        <p:spPr>
          <a:xfrm>
            <a:off x="9923393" y="6430594"/>
            <a:ext cx="1608110" cy="215444"/>
          </a:xfrm>
          <a:prstGeom prst="rect">
            <a:avLst/>
          </a:prstGeom>
          <a:noFill/>
        </p:spPr>
        <p:txBody>
          <a:bodyPr wrap="square">
            <a:spAutoFit/>
          </a:bodyPr>
          <a:lstStyle/>
          <a:p>
            <a:pPr algn="r"/>
            <a:r>
              <a:rPr lang="en-US" sz="800">
                <a:solidFill>
                  <a:schemeClr val="tx1">
                    <a:lumMod val="65000"/>
                    <a:lumOff val="35000"/>
                  </a:schemeClr>
                </a:solidFill>
              </a:rPr>
              <a:t>WWW.KANINI.COM</a:t>
            </a:r>
          </a:p>
        </p:txBody>
      </p:sp>
      <p:pic>
        <p:nvPicPr>
          <p:cNvPr id="6" name="Picture 5">
            <a:extLst>
              <a:ext uri="{FF2B5EF4-FFF2-40B4-BE49-F238E27FC236}">
                <a16:creationId xmlns:a16="http://schemas.microsoft.com/office/drawing/2014/main" id="{080FDB98-794C-8974-00E2-013C30963E32}"/>
              </a:ext>
            </a:extLst>
          </p:cNvPr>
          <p:cNvPicPr>
            <a:picLocks noChangeAspect="1"/>
          </p:cNvPicPr>
          <p:nvPr userDrawn="1"/>
        </p:nvPicPr>
        <p:blipFill>
          <a:blip r:embed="rId7"/>
          <a:stretch>
            <a:fillRect/>
          </a:stretch>
        </p:blipFill>
        <p:spPr>
          <a:xfrm>
            <a:off x="11626021" y="6353938"/>
            <a:ext cx="292100" cy="292100"/>
          </a:xfrm>
          <a:prstGeom prst="rect">
            <a:avLst/>
          </a:prstGeom>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7" r:id="rId4"/>
    <p:sldLayoutId id="2147483658" r:id="rId5"/>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Century Gothic" panose="020B0502020202020204" pitchFamily="34" charset="0"/>
          <a:ea typeface="Century Gothic" panose="020B0502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7.png"/><Relationship Id="rId7" Type="http://schemas.openxmlformats.org/officeDocument/2006/relationships/slide" Target="slide1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17.xml"/><Relationship Id="rId5" Type="http://schemas.openxmlformats.org/officeDocument/2006/relationships/image" Target="../media/image9.png"/><Relationship Id="rId10" Type="http://schemas.openxmlformats.org/officeDocument/2006/relationships/slide" Target="slide14.xml"/><Relationship Id="rId4" Type="http://schemas.openxmlformats.org/officeDocument/2006/relationships/image" Target="../media/image8.png"/><Relationship Id="rId9"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3.emf"/><Relationship Id="rId3" Type="http://schemas.microsoft.com/office/2007/relationships/hdphoto" Target="../media/hdphoto4.wdp"/><Relationship Id="rId7" Type="http://schemas.microsoft.com/office/2007/relationships/hdphoto" Target="../media/hdphoto6.wdp"/><Relationship Id="rId12"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emf"/><Relationship Id="rId5" Type="http://schemas.microsoft.com/office/2007/relationships/hdphoto" Target="../media/hdphoto5.wdp"/><Relationship Id="rId10" Type="http://schemas.openxmlformats.org/officeDocument/2006/relationships/image" Target="../media/image15.emf"/><Relationship Id="rId4" Type="http://schemas.openxmlformats.org/officeDocument/2006/relationships/image" Target="../media/image10.png"/><Relationship Id="rId9" Type="http://schemas.openxmlformats.org/officeDocument/2006/relationships/image" Target="../media/image14.emf"/></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2.png"/><Relationship Id="rId3" Type="http://schemas.openxmlformats.org/officeDocument/2006/relationships/image" Target="../media/image19.svg"/><Relationship Id="rId21" Type="http://schemas.microsoft.com/office/2007/relationships/hdphoto" Target="../media/hdphoto10.wdp"/><Relationship Id="rId7" Type="http://schemas.openxmlformats.org/officeDocument/2006/relationships/image" Target="../media/image23.svg"/><Relationship Id="rId12" Type="http://schemas.openxmlformats.org/officeDocument/2006/relationships/image" Target="../media/image28.png"/><Relationship Id="rId17" Type="http://schemas.microsoft.com/office/2007/relationships/hdphoto" Target="../media/hdphoto8.wdp"/><Relationship Id="rId2" Type="http://schemas.openxmlformats.org/officeDocument/2006/relationships/image" Target="../media/image18.png"/><Relationship Id="rId16" Type="http://schemas.openxmlformats.org/officeDocument/2006/relationships/image" Target="../media/image31.png"/><Relationship Id="rId20"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microsoft.com/office/2007/relationships/hdphoto" Target="../media/hdphoto7.wdp"/><Relationship Id="rId10" Type="http://schemas.openxmlformats.org/officeDocument/2006/relationships/image" Target="../media/image26.png"/><Relationship Id="rId19" Type="http://schemas.microsoft.com/office/2007/relationships/hdphoto" Target="../media/hdphoto9.wdp"/><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hdphoto" Target="../media/hdphoto11.wdp"/><Relationship Id="rId7" Type="http://schemas.microsoft.com/office/2007/relationships/hdphoto" Target="../media/hdphoto13.wdp"/><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6.png"/><Relationship Id="rId5" Type="http://schemas.microsoft.com/office/2007/relationships/hdphoto" Target="../media/hdphoto12.wdp"/><Relationship Id="rId4" Type="http://schemas.openxmlformats.org/officeDocument/2006/relationships/image" Target="../media/image35.png"/><Relationship Id="rId9" Type="http://schemas.microsoft.com/office/2007/relationships/hdphoto" Target="../media/hdphoto14.wdp"/></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microsoft.com/office/2007/relationships/hdphoto" Target="../media/hdphoto15.wdp"/><Relationship Id="rId7" Type="http://schemas.microsoft.com/office/2007/relationships/hdphoto" Target="../media/hdphoto17.wdp"/><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0.png"/><Relationship Id="rId5" Type="http://schemas.microsoft.com/office/2007/relationships/hdphoto" Target="../media/hdphoto16.wdp"/><Relationship Id="rId4" Type="http://schemas.openxmlformats.org/officeDocument/2006/relationships/image" Target="../media/image39.png"/><Relationship Id="rId9" Type="http://schemas.microsoft.com/office/2007/relationships/hdphoto" Target="../media/hdphoto18.wdp"/></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7.png"/><Relationship Id="rId7" Type="http://schemas.openxmlformats.org/officeDocument/2006/relationships/slide" Target="slide1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17.xml"/><Relationship Id="rId5" Type="http://schemas.openxmlformats.org/officeDocument/2006/relationships/image" Target="../media/image9.png"/><Relationship Id="rId10" Type="http://schemas.openxmlformats.org/officeDocument/2006/relationships/slide" Target="slide14.xml"/><Relationship Id="rId4" Type="http://schemas.openxmlformats.org/officeDocument/2006/relationships/image" Target="../media/image8.png"/><Relationship Id="rId9" Type="http://schemas.openxmlformats.org/officeDocument/2006/relationships/slide" Target="slide11.xml"/></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18" Type="http://schemas.openxmlformats.org/officeDocument/2006/relationships/image" Target="../media/image53.png"/><Relationship Id="rId3" Type="http://schemas.openxmlformats.org/officeDocument/2006/relationships/image" Target="../media/image21.svg"/><Relationship Id="rId21" Type="http://schemas.openxmlformats.org/officeDocument/2006/relationships/image" Target="../media/image26.png"/><Relationship Id="rId7" Type="http://schemas.openxmlformats.org/officeDocument/2006/relationships/image" Target="../media/image43.svg"/><Relationship Id="rId12" Type="http://schemas.openxmlformats.org/officeDocument/2006/relationships/image" Target="../media/image48.png"/><Relationship Id="rId17" Type="http://schemas.openxmlformats.org/officeDocument/2006/relationships/image" Target="../media/image52.svg"/><Relationship Id="rId2" Type="http://schemas.openxmlformats.org/officeDocument/2006/relationships/image" Target="../media/image20.png"/><Relationship Id="rId16" Type="http://schemas.openxmlformats.org/officeDocument/2006/relationships/image" Target="../media/image51.png"/><Relationship Id="rId20" Type="http://schemas.microsoft.com/office/2007/relationships/hdphoto" Target="../media/hdphoto20.wdp"/><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svg"/><Relationship Id="rId24" Type="http://schemas.microsoft.com/office/2007/relationships/hdphoto" Target="../media/hdphoto21.wdp"/><Relationship Id="rId5" Type="http://schemas.openxmlformats.org/officeDocument/2006/relationships/image" Target="../media/image23.svg"/><Relationship Id="rId15" Type="http://schemas.microsoft.com/office/2007/relationships/hdphoto" Target="../media/hdphoto19.wdp"/><Relationship Id="rId23" Type="http://schemas.openxmlformats.org/officeDocument/2006/relationships/image" Target="../media/image55.png"/><Relationship Id="rId10" Type="http://schemas.openxmlformats.org/officeDocument/2006/relationships/image" Target="../media/image46.png"/><Relationship Id="rId19" Type="http://schemas.openxmlformats.org/officeDocument/2006/relationships/image" Target="../media/image54.png"/><Relationship Id="rId4" Type="http://schemas.openxmlformats.org/officeDocument/2006/relationships/image" Target="../media/image22.png"/><Relationship Id="rId9" Type="http://schemas.openxmlformats.org/officeDocument/2006/relationships/image" Target="../media/image45.svg"/><Relationship Id="rId14" Type="http://schemas.openxmlformats.org/officeDocument/2006/relationships/image" Target="../media/image50.png"/><Relationship Id="rId22" Type="http://schemas.openxmlformats.org/officeDocument/2006/relationships/image" Target="../media/image27.svg"/></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7.png"/><Relationship Id="rId7"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image" Target="../media/image9.png"/><Relationship Id="rId10" Type="http://schemas.openxmlformats.org/officeDocument/2006/relationships/slide" Target="slide17.xml"/><Relationship Id="rId4" Type="http://schemas.openxmlformats.org/officeDocument/2006/relationships/image" Target="../media/image8.png"/><Relationship Id="rId9" Type="http://schemas.openxmlformats.org/officeDocument/2006/relationships/slide" Target="slide14.xml"/></Relationships>
</file>

<file path=ppt/slides/_rels/slide4.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7.png"/><Relationship Id="rId7" Type="http://schemas.openxmlformats.org/officeDocument/2006/relationships/slide" Target="slide1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17.xml"/><Relationship Id="rId5" Type="http://schemas.openxmlformats.org/officeDocument/2006/relationships/image" Target="../media/image9.png"/><Relationship Id="rId10" Type="http://schemas.openxmlformats.org/officeDocument/2006/relationships/slide" Target="slide14.xml"/><Relationship Id="rId4" Type="http://schemas.openxmlformats.org/officeDocument/2006/relationships/image" Target="../media/image8.png"/><Relationship Id="rId9" Type="http://schemas.openxmlformats.org/officeDocument/2006/relationships/slide" Target="slide11.xml"/></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7.png"/><Relationship Id="rId7" Type="http://schemas.openxmlformats.org/officeDocument/2006/relationships/slide" Target="slide1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image" Target="../media/image9.png"/><Relationship Id="rId10" Type="http://schemas.openxmlformats.org/officeDocument/2006/relationships/slide" Target="slide17.xml"/><Relationship Id="rId4" Type="http://schemas.openxmlformats.org/officeDocument/2006/relationships/image" Target="../media/image8.png"/><Relationship Id="rId9" Type="http://schemas.openxmlformats.org/officeDocument/2006/relationships/slide" Target="slide14.xml"/></Relationships>
</file>

<file path=ppt/slides/_rels/slide6.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7.png"/><Relationship Id="rId7" Type="http://schemas.openxmlformats.org/officeDocument/2006/relationships/slide" Target="slide1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image" Target="../media/image9.png"/><Relationship Id="rId10" Type="http://schemas.openxmlformats.org/officeDocument/2006/relationships/slide" Target="slide13.xml"/><Relationship Id="rId4" Type="http://schemas.openxmlformats.org/officeDocument/2006/relationships/image" Target="../media/image8.png"/><Relationship Id="rId9" Type="http://schemas.openxmlformats.org/officeDocument/2006/relationships/slide" Target="slide17.xml"/></Relationships>
</file>

<file path=ppt/slides/_rels/slide7.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7.png"/><Relationship Id="rId7" Type="http://schemas.openxmlformats.org/officeDocument/2006/relationships/slide" Target="slide13.xml"/><Relationship Id="rId12" Type="http://schemas.openxmlformats.org/officeDocument/2006/relationships/slide" Target="slide1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16.xml"/><Relationship Id="rId5" Type="http://schemas.openxmlformats.org/officeDocument/2006/relationships/image" Target="../media/image9.png"/><Relationship Id="rId10" Type="http://schemas.openxmlformats.org/officeDocument/2006/relationships/slide" Target="slide17.xml"/><Relationship Id="rId4" Type="http://schemas.openxmlformats.org/officeDocument/2006/relationships/image" Target="../media/image8.png"/><Relationship Id="rId9" Type="http://schemas.openxmlformats.org/officeDocument/2006/relationships/slide" Target="slide11.xml"/></Relationships>
</file>

<file path=ppt/slides/_rels/slide8.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7.png"/><Relationship Id="rId7" Type="http://schemas.openxmlformats.org/officeDocument/2006/relationships/slide" Target="slide1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14.xml"/><Relationship Id="rId5" Type="http://schemas.openxmlformats.org/officeDocument/2006/relationships/image" Target="../media/image9.png"/><Relationship Id="rId10" Type="http://schemas.openxmlformats.org/officeDocument/2006/relationships/slide" Target="slide17.xml"/><Relationship Id="rId4" Type="http://schemas.openxmlformats.org/officeDocument/2006/relationships/image" Target="../media/image8.png"/><Relationship Id="rId9" Type="http://schemas.openxmlformats.org/officeDocument/2006/relationships/slide" Target="slide11.xml"/></Relationships>
</file>

<file path=ppt/slides/_rels/slide9.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7.png"/><Relationship Id="rId7" Type="http://schemas.openxmlformats.org/officeDocument/2006/relationships/slide" Target="slide1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17.xml"/><Relationship Id="rId5" Type="http://schemas.openxmlformats.org/officeDocument/2006/relationships/image" Target="../media/image9.png"/><Relationship Id="rId10" Type="http://schemas.openxmlformats.org/officeDocument/2006/relationships/slide" Target="slide14.xml"/><Relationship Id="rId4" Type="http://schemas.openxmlformats.org/officeDocument/2006/relationships/image" Target="../media/image8.png"/><Relationship Id="rId9"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25;p21" descr="Shape, rectangle&#10;&#10;Description automatically generated">
            <a:extLst>
              <a:ext uri="{FF2B5EF4-FFF2-40B4-BE49-F238E27FC236}">
                <a16:creationId xmlns:a16="http://schemas.microsoft.com/office/drawing/2014/main" id="{E43920BB-C841-3B65-B168-BFC23F621584}"/>
              </a:ext>
            </a:extLst>
          </p:cNvPr>
          <p:cNvPicPr preferRelativeResize="0"/>
          <p:nvPr/>
        </p:nvPicPr>
        <p:blipFill rotWithShape="1">
          <a:blip r:embed="rId2">
            <a:alphaModFix/>
          </a:blip>
          <a:srcRect/>
          <a:stretch/>
        </p:blipFill>
        <p:spPr>
          <a:xfrm>
            <a:off x="746980" y="3958121"/>
            <a:ext cx="4708755" cy="593303"/>
          </a:xfrm>
          <a:prstGeom prst="rect">
            <a:avLst/>
          </a:prstGeom>
          <a:noFill/>
          <a:ln>
            <a:noFill/>
          </a:ln>
        </p:spPr>
      </p:pic>
      <p:sp>
        <p:nvSpPr>
          <p:cNvPr id="25" name="Title 1">
            <a:extLst>
              <a:ext uri="{FF2B5EF4-FFF2-40B4-BE49-F238E27FC236}">
                <a16:creationId xmlns:a16="http://schemas.microsoft.com/office/drawing/2014/main" id="{477932A2-5BD9-66E4-9716-AE4E6329CFDA}"/>
              </a:ext>
            </a:extLst>
          </p:cNvPr>
          <p:cNvSpPr txBox="1">
            <a:spLocks/>
          </p:cNvSpPr>
          <p:nvPr/>
        </p:nvSpPr>
        <p:spPr>
          <a:xfrm>
            <a:off x="828262" y="3199975"/>
            <a:ext cx="8633791" cy="65722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62626"/>
              </a:buClr>
              <a:buSzPts val="2800"/>
              <a:buFont typeface="Poppins"/>
              <a:buNone/>
              <a:defRPr sz="2400" b="1" i="0" u="none" strike="noStrike" cap="none">
                <a:solidFill>
                  <a:srgbClr val="262626"/>
                </a:solidFill>
                <a:latin typeface="Century Gothic" panose="020B0502020202020204" pitchFamily="34" charset="0"/>
                <a:ea typeface="Century Gothic" panose="020B0502020202020204" pitchFamily="34" charset="0"/>
                <a:cs typeface="Poppins"/>
                <a:sym typeface="Poppins"/>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US" sz="3200" b="0" dirty="0"/>
              <a:t>Patient Engagement Journey</a:t>
            </a:r>
          </a:p>
        </p:txBody>
      </p:sp>
      <p:sp>
        <p:nvSpPr>
          <p:cNvPr id="27" name="TextBox 26">
            <a:extLst>
              <a:ext uri="{FF2B5EF4-FFF2-40B4-BE49-F238E27FC236}">
                <a16:creationId xmlns:a16="http://schemas.microsoft.com/office/drawing/2014/main" id="{97DA4B72-3E07-1D7A-6CCE-2B82B3ED46FE}"/>
              </a:ext>
            </a:extLst>
          </p:cNvPr>
          <p:cNvSpPr txBox="1"/>
          <p:nvPr/>
        </p:nvSpPr>
        <p:spPr>
          <a:xfrm>
            <a:off x="848138" y="3793825"/>
            <a:ext cx="6107594" cy="369332"/>
          </a:xfrm>
          <a:prstGeom prst="rect">
            <a:avLst/>
          </a:prstGeom>
          <a:noFill/>
        </p:spPr>
        <p:txBody>
          <a:bodyPr wrap="square">
            <a:spAutoFit/>
          </a:bodyPr>
          <a:lstStyle/>
          <a:p>
            <a:pPr>
              <a:lnSpc>
                <a:spcPct val="100000"/>
              </a:lnSpc>
            </a:pPr>
            <a:r>
              <a:rPr lang="en-US" sz="1800" b="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Persona Walk-Through</a:t>
            </a:r>
          </a:p>
        </p:txBody>
      </p:sp>
      <p:pic>
        <p:nvPicPr>
          <p:cNvPr id="28" name="Picture 27">
            <a:extLst>
              <a:ext uri="{FF2B5EF4-FFF2-40B4-BE49-F238E27FC236}">
                <a16:creationId xmlns:a16="http://schemas.microsoft.com/office/drawing/2014/main" id="{2AA72C4C-DD6A-E9F3-970E-D01CF08CC237}"/>
              </a:ext>
            </a:extLst>
          </p:cNvPr>
          <p:cNvPicPr>
            <a:picLocks noChangeAspect="1"/>
          </p:cNvPicPr>
          <p:nvPr/>
        </p:nvPicPr>
        <p:blipFill>
          <a:blip r:embed="rId3"/>
          <a:stretch>
            <a:fillRect/>
          </a:stretch>
        </p:blipFill>
        <p:spPr>
          <a:xfrm>
            <a:off x="977354" y="1600200"/>
            <a:ext cx="4445443" cy="1123941"/>
          </a:xfrm>
          <a:prstGeom prst="rect">
            <a:avLst/>
          </a:prstGeom>
        </p:spPr>
      </p:pic>
    </p:spTree>
    <p:extLst>
      <p:ext uri="{BB962C8B-B14F-4D97-AF65-F5344CB8AC3E}">
        <p14:creationId xmlns:p14="http://schemas.microsoft.com/office/powerpoint/2010/main" val="334337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6422E05D-07AE-4A82-DA74-E2DBA01E770A}"/>
              </a:ext>
            </a:extLst>
          </p:cNvPr>
          <p:cNvSpPr/>
          <p:nvPr/>
        </p:nvSpPr>
        <p:spPr>
          <a:xfrm>
            <a:off x="8643732" y="4106699"/>
            <a:ext cx="3006748" cy="6485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3" name="Rectangle 142">
            <a:extLst>
              <a:ext uri="{FF2B5EF4-FFF2-40B4-BE49-F238E27FC236}">
                <a16:creationId xmlns:a16="http://schemas.microsoft.com/office/drawing/2014/main" id="{533FDC28-110B-3598-9E33-2708321492F6}"/>
              </a:ext>
            </a:extLst>
          </p:cNvPr>
          <p:cNvSpPr/>
          <p:nvPr/>
        </p:nvSpPr>
        <p:spPr>
          <a:xfrm>
            <a:off x="8643732" y="4821529"/>
            <a:ext cx="2995439" cy="311729"/>
          </a:xfrm>
          <a:prstGeom prst="rect">
            <a:avLst/>
          </a:prstGeom>
          <a:solidFill>
            <a:srgbClr val="9BE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4" name="Rectangle 143">
            <a:extLst>
              <a:ext uri="{FF2B5EF4-FFF2-40B4-BE49-F238E27FC236}">
                <a16:creationId xmlns:a16="http://schemas.microsoft.com/office/drawing/2014/main" id="{D9413158-2387-AC8C-D763-EA0BFEAA2AFA}"/>
              </a:ext>
            </a:extLst>
          </p:cNvPr>
          <p:cNvSpPr/>
          <p:nvPr/>
        </p:nvSpPr>
        <p:spPr>
          <a:xfrm>
            <a:off x="8643732" y="5193809"/>
            <a:ext cx="2995302" cy="611622"/>
          </a:xfrm>
          <a:prstGeom prst="rect">
            <a:avLst/>
          </a:prstGeom>
          <a:solidFill>
            <a:srgbClr val="C6E8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 name="Rectangle: Rounded Corners 62">
            <a:extLst>
              <a:ext uri="{FF2B5EF4-FFF2-40B4-BE49-F238E27FC236}">
                <a16:creationId xmlns:a16="http://schemas.microsoft.com/office/drawing/2014/main" id="{1C05D8C8-62DF-F5C4-96E2-EC29621DB342}"/>
              </a:ext>
            </a:extLst>
          </p:cNvPr>
          <p:cNvSpPr/>
          <p:nvPr/>
        </p:nvSpPr>
        <p:spPr>
          <a:xfrm>
            <a:off x="2466896" y="1166390"/>
            <a:ext cx="5295792" cy="1343621"/>
          </a:xfrm>
          <a:prstGeom prst="roundRect">
            <a:avLst>
              <a:gd name="adj" fmla="val 6735"/>
            </a:avLst>
          </a:prstGeom>
          <a:solidFill>
            <a:sysClr val="window" lastClr="FFFFFF"/>
          </a:solidFill>
          <a:ln w="12700" cap="flat" cmpd="sng" algn="ctr">
            <a:noFill/>
            <a:prstDash val="solid"/>
            <a:miter lim="800000"/>
          </a:ln>
          <a:effectLst>
            <a:outerShdw blurRad="254000" sx="102000" sy="102000" algn="t" rotWithShape="0">
              <a:sysClr val="windowText" lastClr="000000">
                <a:alpha val="10000"/>
              </a:sysClr>
            </a:outerShdw>
          </a:effectLst>
        </p:spPr>
        <p:txBody>
          <a:bodyPr lIns="1188000" tIns="91440" rIns="274320" b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555"/>
              </a:solidFill>
              <a:effectLst/>
              <a:uLnTx/>
              <a:uFillTx/>
              <a:latin typeface="Atlas Grotesk Web"/>
              <a:ea typeface="+mn-ea"/>
              <a:cs typeface="+mn-cs"/>
            </a:endParaRPr>
          </a:p>
        </p:txBody>
      </p:sp>
      <p:sp>
        <p:nvSpPr>
          <p:cNvPr id="138" name="Round Same Side Corner Rectangle 137">
            <a:extLst>
              <a:ext uri="{FF2B5EF4-FFF2-40B4-BE49-F238E27FC236}">
                <a16:creationId xmlns:a16="http://schemas.microsoft.com/office/drawing/2014/main" id="{261FABFB-A222-B76E-6EC6-373CEF090C5C}"/>
              </a:ext>
            </a:extLst>
          </p:cNvPr>
          <p:cNvSpPr/>
          <p:nvPr/>
        </p:nvSpPr>
        <p:spPr>
          <a:xfrm>
            <a:off x="2474266" y="1169141"/>
            <a:ext cx="5295792" cy="354968"/>
          </a:xfrm>
          <a:prstGeom prst="round2SameRect">
            <a:avLst>
              <a:gd name="adj1" fmla="val 23807"/>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2">
            <a:extLst>
              <a:ext uri="{FF2B5EF4-FFF2-40B4-BE49-F238E27FC236}">
                <a16:creationId xmlns:a16="http://schemas.microsoft.com/office/drawing/2014/main" id="{1E73D501-D69C-E9BD-80FB-1DFD79F16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512" y="1251136"/>
            <a:ext cx="242305" cy="242305"/>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4">
            <a:extLst>
              <a:ext uri="{FF2B5EF4-FFF2-40B4-BE49-F238E27FC236}">
                <a16:creationId xmlns:a16="http://schemas.microsoft.com/office/drawing/2014/main" id="{82D5B0EE-794A-C9FD-49AB-AF1B4DFF49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602" y="1247064"/>
            <a:ext cx="246377" cy="24637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6">
            <a:extLst>
              <a:ext uri="{FF2B5EF4-FFF2-40B4-BE49-F238E27FC236}">
                <a16:creationId xmlns:a16="http://schemas.microsoft.com/office/drawing/2014/main" id="{1145ECB8-4A54-6F47-37F5-C62CE004A6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2338" y="1242636"/>
            <a:ext cx="228512" cy="228512"/>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Rounded Corners 62">
            <a:extLst>
              <a:ext uri="{FF2B5EF4-FFF2-40B4-BE49-F238E27FC236}">
                <a16:creationId xmlns:a16="http://schemas.microsoft.com/office/drawing/2014/main" id="{0F80098C-9BA3-7BEE-5676-9589CFFD3B73}"/>
              </a:ext>
            </a:extLst>
          </p:cNvPr>
          <p:cNvSpPr/>
          <p:nvPr/>
        </p:nvSpPr>
        <p:spPr>
          <a:xfrm>
            <a:off x="750834" y="2672497"/>
            <a:ext cx="5913457" cy="1342805"/>
          </a:xfrm>
          <a:prstGeom prst="roundRect">
            <a:avLst>
              <a:gd name="adj" fmla="val 6735"/>
            </a:avLst>
          </a:prstGeom>
          <a:solidFill>
            <a:sysClr val="window" lastClr="FFFFFF"/>
          </a:solidFill>
          <a:ln w="12700" cap="flat" cmpd="sng" algn="ctr">
            <a:noFill/>
            <a:prstDash val="solid"/>
            <a:miter lim="800000"/>
          </a:ln>
          <a:effectLst>
            <a:outerShdw blurRad="254000" sx="102000" sy="102000" algn="t" rotWithShape="0">
              <a:sysClr val="windowText" lastClr="000000">
                <a:alpha val="10000"/>
              </a:sysClr>
            </a:outerShdw>
          </a:effectLst>
        </p:spPr>
        <p:txBody>
          <a:bodyPr lIns="1188000" tIns="91440" rIns="274320" b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555"/>
              </a:solidFill>
              <a:effectLst/>
              <a:uLnTx/>
              <a:uFillTx/>
              <a:latin typeface="Atlas Grotesk Web"/>
              <a:ea typeface="+mn-ea"/>
              <a:cs typeface="+mn-cs"/>
            </a:endParaRPr>
          </a:p>
        </p:txBody>
      </p:sp>
      <p:sp>
        <p:nvSpPr>
          <p:cNvPr id="133" name="Round Same Side Corner Rectangle 132">
            <a:extLst>
              <a:ext uri="{FF2B5EF4-FFF2-40B4-BE49-F238E27FC236}">
                <a16:creationId xmlns:a16="http://schemas.microsoft.com/office/drawing/2014/main" id="{751F14EC-7BB2-9E41-051F-846CC1C9A4EF}"/>
              </a:ext>
            </a:extLst>
          </p:cNvPr>
          <p:cNvSpPr/>
          <p:nvPr/>
        </p:nvSpPr>
        <p:spPr>
          <a:xfrm>
            <a:off x="750834" y="2663525"/>
            <a:ext cx="5923552" cy="354968"/>
          </a:xfrm>
          <a:prstGeom prst="round2SameRect">
            <a:avLst>
              <a:gd name="adj1" fmla="val 23807"/>
              <a:gd name="adj2" fmla="val 0"/>
            </a:avLst>
          </a:prstGeom>
          <a:solidFill>
            <a:srgbClr val="9BE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62">
            <a:extLst>
              <a:ext uri="{FF2B5EF4-FFF2-40B4-BE49-F238E27FC236}">
                <a16:creationId xmlns:a16="http://schemas.microsoft.com/office/drawing/2014/main" id="{66CE4C66-CD07-1752-779F-FEED6B3A5E2D}"/>
              </a:ext>
            </a:extLst>
          </p:cNvPr>
          <p:cNvSpPr/>
          <p:nvPr/>
        </p:nvSpPr>
        <p:spPr>
          <a:xfrm>
            <a:off x="2356809" y="4167121"/>
            <a:ext cx="5413891" cy="2117179"/>
          </a:xfrm>
          <a:prstGeom prst="roundRect">
            <a:avLst>
              <a:gd name="adj" fmla="val 6735"/>
            </a:avLst>
          </a:prstGeom>
          <a:solidFill>
            <a:sysClr val="window" lastClr="FFFFFF"/>
          </a:solidFill>
          <a:ln w="12700" cap="flat" cmpd="sng" algn="ctr">
            <a:noFill/>
            <a:prstDash val="solid"/>
            <a:miter lim="800000"/>
          </a:ln>
          <a:effectLst>
            <a:outerShdw blurRad="254000" sx="102000" sy="102000" algn="t" rotWithShape="0">
              <a:sysClr val="windowText" lastClr="000000">
                <a:alpha val="10000"/>
              </a:sysClr>
            </a:outerShdw>
          </a:effectLst>
        </p:spPr>
        <p:txBody>
          <a:bodyPr lIns="1188000" tIns="91440" rIns="274320" b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555"/>
              </a:solidFill>
              <a:effectLst/>
              <a:uLnTx/>
              <a:uFillTx/>
              <a:latin typeface="Atlas Grotesk Web"/>
              <a:ea typeface="+mn-ea"/>
              <a:cs typeface="+mn-cs"/>
            </a:endParaRPr>
          </a:p>
        </p:txBody>
      </p:sp>
      <p:sp>
        <p:nvSpPr>
          <p:cNvPr id="51" name="Round Same Side Corner Rectangle 50">
            <a:extLst>
              <a:ext uri="{FF2B5EF4-FFF2-40B4-BE49-F238E27FC236}">
                <a16:creationId xmlns:a16="http://schemas.microsoft.com/office/drawing/2014/main" id="{4A2DE8BA-7EA3-B480-A388-F2AEC30F9B1B}"/>
              </a:ext>
            </a:extLst>
          </p:cNvPr>
          <p:cNvSpPr/>
          <p:nvPr/>
        </p:nvSpPr>
        <p:spPr>
          <a:xfrm>
            <a:off x="2358839" y="4167397"/>
            <a:ext cx="5411861" cy="387310"/>
          </a:xfrm>
          <a:prstGeom prst="round2SameRect">
            <a:avLst>
              <a:gd name="adj1" fmla="val 23807"/>
              <a:gd name="adj2" fmla="val 0"/>
            </a:avLst>
          </a:prstGeom>
          <a:solidFill>
            <a:srgbClr val="C6E86B">
              <a:alpha val="7831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480C811-8784-C19D-DA46-3774717429B4}"/>
              </a:ext>
            </a:extLst>
          </p:cNvPr>
          <p:cNvSpPr>
            <a:spLocks noGrp="1"/>
          </p:cNvSpPr>
          <p:nvPr>
            <p:ph type="title"/>
          </p:nvPr>
        </p:nvSpPr>
        <p:spPr/>
        <p:txBody>
          <a:bodyPr/>
          <a:lstStyle/>
          <a:p>
            <a:r>
              <a:rPr lang="en-US"/>
              <a:t>Child - Private Insurance</a:t>
            </a:r>
          </a:p>
        </p:txBody>
      </p:sp>
      <p:cxnSp>
        <p:nvCxnSpPr>
          <p:cNvPr id="10" name="Straight Connector 9">
            <a:extLst>
              <a:ext uri="{FF2B5EF4-FFF2-40B4-BE49-F238E27FC236}">
                <a16:creationId xmlns:a16="http://schemas.microsoft.com/office/drawing/2014/main" id="{44FB8472-9C3A-0722-4F15-29E3B2F88C79}"/>
              </a:ext>
            </a:extLst>
          </p:cNvPr>
          <p:cNvCxnSpPr>
            <a:cxnSpLocks/>
          </p:cNvCxnSpPr>
          <p:nvPr/>
        </p:nvCxnSpPr>
        <p:spPr>
          <a:xfrm>
            <a:off x="0" y="1885016"/>
            <a:ext cx="2535229" cy="0"/>
          </a:xfrm>
          <a:prstGeom prst="line">
            <a:avLst/>
          </a:prstGeom>
          <a:ln>
            <a:tailEnd type="triangle"/>
          </a:ln>
        </p:spPr>
        <p:style>
          <a:lnRef idx="1">
            <a:schemeClr val="dk1"/>
          </a:lnRef>
          <a:fillRef idx="0">
            <a:schemeClr val="dk1"/>
          </a:fillRef>
          <a:effectRef idx="0">
            <a:schemeClr val="dk1"/>
          </a:effectRef>
          <a:fontRef idx="minor">
            <a:schemeClr val="tx1"/>
          </a:fontRef>
        </p:style>
      </p:cxnSp>
      <p:sp>
        <p:nvSpPr>
          <p:cNvPr id="11" name="CuadroTexto 13">
            <a:extLst>
              <a:ext uri="{FF2B5EF4-FFF2-40B4-BE49-F238E27FC236}">
                <a16:creationId xmlns:a16="http://schemas.microsoft.com/office/drawing/2014/main" id="{D30D6406-44A9-25E7-844A-AB11B0931D47}"/>
              </a:ext>
            </a:extLst>
          </p:cNvPr>
          <p:cNvSpPr txBox="1"/>
          <p:nvPr/>
        </p:nvSpPr>
        <p:spPr>
          <a:xfrm>
            <a:off x="2674457" y="1200993"/>
            <a:ext cx="888111"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People</a:t>
            </a:r>
          </a:p>
        </p:txBody>
      </p:sp>
      <p:sp>
        <p:nvSpPr>
          <p:cNvPr id="12" name="CuadroTexto 15">
            <a:extLst>
              <a:ext uri="{FF2B5EF4-FFF2-40B4-BE49-F238E27FC236}">
                <a16:creationId xmlns:a16="http://schemas.microsoft.com/office/drawing/2014/main" id="{8ECBD78F-92CB-1438-4CE2-05261440443C}"/>
              </a:ext>
            </a:extLst>
          </p:cNvPr>
          <p:cNvSpPr txBox="1"/>
          <p:nvPr/>
        </p:nvSpPr>
        <p:spPr>
          <a:xfrm>
            <a:off x="3902244" y="1200993"/>
            <a:ext cx="1035169"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Process</a:t>
            </a:r>
          </a:p>
        </p:txBody>
      </p:sp>
      <p:sp>
        <p:nvSpPr>
          <p:cNvPr id="13" name="CuadroTexto 17">
            <a:extLst>
              <a:ext uri="{FF2B5EF4-FFF2-40B4-BE49-F238E27FC236}">
                <a16:creationId xmlns:a16="http://schemas.microsoft.com/office/drawing/2014/main" id="{F7E1CB1B-38C2-F6A4-CC0F-6B97AAE9CDB0}"/>
              </a:ext>
            </a:extLst>
          </p:cNvPr>
          <p:cNvSpPr txBox="1"/>
          <p:nvPr/>
        </p:nvSpPr>
        <p:spPr>
          <a:xfrm>
            <a:off x="5769563" y="1200993"/>
            <a:ext cx="1310687"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Technology </a:t>
            </a:r>
          </a:p>
        </p:txBody>
      </p:sp>
      <p:cxnSp>
        <p:nvCxnSpPr>
          <p:cNvPr id="22" name="Conector recto 14">
            <a:extLst>
              <a:ext uri="{FF2B5EF4-FFF2-40B4-BE49-F238E27FC236}">
                <a16:creationId xmlns:a16="http://schemas.microsoft.com/office/drawing/2014/main" id="{BB2B81BE-B7A8-E2B5-C367-678A665FB14C}"/>
              </a:ext>
            </a:extLst>
          </p:cNvPr>
          <p:cNvCxnSpPr>
            <a:cxnSpLocks/>
          </p:cNvCxnSpPr>
          <p:nvPr/>
        </p:nvCxnSpPr>
        <p:spPr>
          <a:xfrm>
            <a:off x="3788553" y="1161730"/>
            <a:ext cx="0" cy="1348281"/>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cxnSp>
        <p:nvCxnSpPr>
          <p:cNvPr id="25" name="Conector recto 14">
            <a:extLst>
              <a:ext uri="{FF2B5EF4-FFF2-40B4-BE49-F238E27FC236}">
                <a16:creationId xmlns:a16="http://schemas.microsoft.com/office/drawing/2014/main" id="{64859E52-1065-7835-CDDB-14A946525E51}"/>
              </a:ext>
            </a:extLst>
          </p:cNvPr>
          <p:cNvCxnSpPr>
            <a:cxnSpLocks/>
          </p:cNvCxnSpPr>
          <p:nvPr/>
        </p:nvCxnSpPr>
        <p:spPr>
          <a:xfrm>
            <a:off x="5650492" y="1148981"/>
            <a:ext cx="0" cy="1361030"/>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pic>
        <p:nvPicPr>
          <p:cNvPr id="48" name="Picture 2">
            <a:extLst>
              <a:ext uri="{FF2B5EF4-FFF2-40B4-BE49-F238E27FC236}">
                <a16:creationId xmlns:a16="http://schemas.microsoft.com/office/drawing/2014/main" id="{85A1F88C-FA6B-3599-A2B6-43B7BF47B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5365" y="4259327"/>
            <a:ext cx="242305" cy="24230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a:extLst>
              <a:ext uri="{FF2B5EF4-FFF2-40B4-BE49-F238E27FC236}">
                <a16:creationId xmlns:a16="http://schemas.microsoft.com/office/drawing/2014/main" id="{E290226D-2B35-493D-9792-1B5CEC32A4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6156" y="4261007"/>
            <a:ext cx="246377" cy="246377"/>
          </a:xfrm>
          <a:prstGeom prst="rect">
            <a:avLst/>
          </a:prstGeom>
          <a:noFill/>
          <a:extLst>
            <a:ext uri="{909E8E84-426E-40DD-AFC4-6F175D3DCCD1}">
              <a14:hiddenFill xmlns:a14="http://schemas.microsoft.com/office/drawing/2010/main">
                <a:solidFill>
                  <a:srgbClr val="FFFFFF"/>
                </a:solidFill>
              </a14:hiddenFill>
            </a:ext>
          </a:extLst>
        </p:spPr>
      </p:pic>
      <p:sp>
        <p:nvSpPr>
          <p:cNvPr id="52" name="CuadroTexto 13">
            <a:extLst>
              <a:ext uri="{FF2B5EF4-FFF2-40B4-BE49-F238E27FC236}">
                <a16:creationId xmlns:a16="http://schemas.microsoft.com/office/drawing/2014/main" id="{301843CC-B4B5-815A-B219-CB4C4B04D2C6}"/>
              </a:ext>
            </a:extLst>
          </p:cNvPr>
          <p:cNvSpPr txBox="1"/>
          <p:nvPr/>
        </p:nvSpPr>
        <p:spPr>
          <a:xfrm>
            <a:off x="2674457" y="4229439"/>
            <a:ext cx="888111"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People</a:t>
            </a:r>
          </a:p>
        </p:txBody>
      </p:sp>
      <p:sp>
        <p:nvSpPr>
          <p:cNvPr id="53" name="CuadroTexto 15">
            <a:extLst>
              <a:ext uri="{FF2B5EF4-FFF2-40B4-BE49-F238E27FC236}">
                <a16:creationId xmlns:a16="http://schemas.microsoft.com/office/drawing/2014/main" id="{CCED7C72-A890-A1D9-9F8C-6B08037F98A2}"/>
              </a:ext>
            </a:extLst>
          </p:cNvPr>
          <p:cNvSpPr txBox="1"/>
          <p:nvPr/>
        </p:nvSpPr>
        <p:spPr>
          <a:xfrm>
            <a:off x="4032995" y="4229439"/>
            <a:ext cx="1035169"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Process</a:t>
            </a:r>
          </a:p>
        </p:txBody>
      </p:sp>
      <p:sp>
        <p:nvSpPr>
          <p:cNvPr id="54" name="CuadroTexto 17">
            <a:extLst>
              <a:ext uri="{FF2B5EF4-FFF2-40B4-BE49-F238E27FC236}">
                <a16:creationId xmlns:a16="http://schemas.microsoft.com/office/drawing/2014/main" id="{02C0E694-BFE0-302C-CF74-6371E520BB1E}"/>
              </a:ext>
            </a:extLst>
          </p:cNvPr>
          <p:cNvSpPr txBox="1"/>
          <p:nvPr/>
        </p:nvSpPr>
        <p:spPr>
          <a:xfrm>
            <a:off x="5947378" y="4237489"/>
            <a:ext cx="1310687"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Technology </a:t>
            </a:r>
          </a:p>
        </p:txBody>
      </p:sp>
      <p:cxnSp>
        <p:nvCxnSpPr>
          <p:cNvPr id="59" name="Conector recto 14">
            <a:extLst>
              <a:ext uri="{FF2B5EF4-FFF2-40B4-BE49-F238E27FC236}">
                <a16:creationId xmlns:a16="http://schemas.microsoft.com/office/drawing/2014/main" id="{49D9EC2E-A174-7DEB-66F0-BCD8A4D5B9B5}"/>
              </a:ext>
            </a:extLst>
          </p:cNvPr>
          <p:cNvCxnSpPr>
            <a:cxnSpLocks/>
          </p:cNvCxnSpPr>
          <p:nvPr/>
        </p:nvCxnSpPr>
        <p:spPr>
          <a:xfrm>
            <a:off x="3919304" y="4170661"/>
            <a:ext cx="0" cy="2113639"/>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cxnSp>
        <p:nvCxnSpPr>
          <p:cNvPr id="60" name="Conector recto 14">
            <a:extLst>
              <a:ext uri="{FF2B5EF4-FFF2-40B4-BE49-F238E27FC236}">
                <a16:creationId xmlns:a16="http://schemas.microsoft.com/office/drawing/2014/main" id="{21BB0259-587D-5612-18E2-388BA3C6B7DA}"/>
              </a:ext>
            </a:extLst>
          </p:cNvPr>
          <p:cNvCxnSpPr>
            <a:cxnSpLocks/>
          </p:cNvCxnSpPr>
          <p:nvPr/>
        </p:nvCxnSpPr>
        <p:spPr>
          <a:xfrm>
            <a:off x="5708708" y="4180957"/>
            <a:ext cx="0" cy="2103343"/>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sp>
        <p:nvSpPr>
          <p:cNvPr id="74" name="CuadroTexto 13">
            <a:extLst>
              <a:ext uri="{FF2B5EF4-FFF2-40B4-BE49-F238E27FC236}">
                <a16:creationId xmlns:a16="http://schemas.microsoft.com/office/drawing/2014/main" id="{DC5E3BE5-59B9-1C3F-A818-D00345ECF47A}"/>
              </a:ext>
            </a:extLst>
          </p:cNvPr>
          <p:cNvSpPr txBox="1"/>
          <p:nvPr/>
        </p:nvSpPr>
        <p:spPr>
          <a:xfrm>
            <a:off x="1578785" y="2694501"/>
            <a:ext cx="888111"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People</a:t>
            </a:r>
          </a:p>
        </p:txBody>
      </p:sp>
      <p:sp>
        <p:nvSpPr>
          <p:cNvPr id="75" name="CuadroTexto 15">
            <a:extLst>
              <a:ext uri="{FF2B5EF4-FFF2-40B4-BE49-F238E27FC236}">
                <a16:creationId xmlns:a16="http://schemas.microsoft.com/office/drawing/2014/main" id="{7161E3D5-04C9-1891-0114-35C3554E8852}"/>
              </a:ext>
            </a:extLst>
          </p:cNvPr>
          <p:cNvSpPr txBox="1"/>
          <p:nvPr/>
        </p:nvSpPr>
        <p:spPr>
          <a:xfrm>
            <a:off x="2806572" y="2694501"/>
            <a:ext cx="1035169"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Process</a:t>
            </a:r>
          </a:p>
        </p:txBody>
      </p:sp>
      <p:sp>
        <p:nvSpPr>
          <p:cNvPr id="76" name="CuadroTexto 17">
            <a:extLst>
              <a:ext uri="{FF2B5EF4-FFF2-40B4-BE49-F238E27FC236}">
                <a16:creationId xmlns:a16="http://schemas.microsoft.com/office/drawing/2014/main" id="{97A7A2CF-7BFA-3216-1314-2A03113C558F}"/>
              </a:ext>
            </a:extLst>
          </p:cNvPr>
          <p:cNvSpPr txBox="1"/>
          <p:nvPr/>
        </p:nvSpPr>
        <p:spPr>
          <a:xfrm>
            <a:off x="4673891" y="2694501"/>
            <a:ext cx="1310687"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Technology </a:t>
            </a:r>
          </a:p>
        </p:txBody>
      </p:sp>
      <p:cxnSp>
        <p:nvCxnSpPr>
          <p:cNvPr id="81" name="Conector recto 14">
            <a:extLst>
              <a:ext uri="{FF2B5EF4-FFF2-40B4-BE49-F238E27FC236}">
                <a16:creationId xmlns:a16="http://schemas.microsoft.com/office/drawing/2014/main" id="{E0497704-CB3B-09F2-F5A3-EE53D647F781}"/>
              </a:ext>
            </a:extLst>
          </p:cNvPr>
          <p:cNvCxnSpPr>
            <a:cxnSpLocks/>
          </p:cNvCxnSpPr>
          <p:nvPr/>
        </p:nvCxnSpPr>
        <p:spPr>
          <a:xfrm>
            <a:off x="2692881" y="2667841"/>
            <a:ext cx="0" cy="1347461"/>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cxnSp>
        <p:nvCxnSpPr>
          <p:cNvPr id="82" name="Conector recto 14">
            <a:extLst>
              <a:ext uri="{FF2B5EF4-FFF2-40B4-BE49-F238E27FC236}">
                <a16:creationId xmlns:a16="http://schemas.microsoft.com/office/drawing/2014/main" id="{77B6AA1A-5644-A68E-4950-A20816A3DD45}"/>
              </a:ext>
            </a:extLst>
          </p:cNvPr>
          <p:cNvCxnSpPr>
            <a:cxnSpLocks/>
          </p:cNvCxnSpPr>
          <p:nvPr/>
        </p:nvCxnSpPr>
        <p:spPr>
          <a:xfrm>
            <a:off x="4534724" y="2674381"/>
            <a:ext cx="0" cy="1340921"/>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9E2694F3-DB05-E972-AEC4-DC4A9119A3DF}"/>
              </a:ext>
            </a:extLst>
          </p:cNvPr>
          <p:cNvGrpSpPr/>
          <p:nvPr/>
        </p:nvGrpSpPr>
        <p:grpSpPr>
          <a:xfrm>
            <a:off x="6664291" y="1677580"/>
            <a:ext cx="1538392" cy="1845444"/>
            <a:chOff x="6428279" y="1564819"/>
            <a:chExt cx="1538392" cy="1845444"/>
          </a:xfrm>
        </p:grpSpPr>
        <p:sp>
          <p:nvSpPr>
            <p:cNvPr id="109" name="Right Bracket 108">
              <a:extLst>
                <a:ext uri="{FF2B5EF4-FFF2-40B4-BE49-F238E27FC236}">
                  <a16:creationId xmlns:a16="http://schemas.microsoft.com/office/drawing/2014/main" id="{F8E4A547-2CF4-E8E7-90E1-50BD97B3DB7E}"/>
                </a:ext>
              </a:extLst>
            </p:cNvPr>
            <p:cNvSpPr/>
            <p:nvPr/>
          </p:nvSpPr>
          <p:spPr>
            <a:xfrm>
              <a:off x="7523952" y="1564819"/>
              <a:ext cx="442719" cy="1845443"/>
            </a:xfrm>
            <a:prstGeom prst="rightBracket">
              <a:avLst>
                <a:gd name="adj" fmla="val 9813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8930B866-08B5-8F7C-04B5-8125F7192D48}"/>
                </a:ext>
              </a:extLst>
            </p:cNvPr>
            <p:cNvCxnSpPr>
              <a:cxnSpLocks/>
              <a:endCxn id="109" idx="1"/>
            </p:cNvCxnSpPr>
            <p:nvPr/>
          </p:nvCxnSpPr>
          <p:spPr>
            <a:xfrm flipV="1">
              <a:off x="6428279" y="3410262"/>
              <a:ext cx="1095673" cy="1"/>
            </a:xfrm>
            <a:prstGeom prst="line">
              <a:avLst/>
            </a:prstGeom>
            <a:ln>
              <a:headEnd type="triangle"/>
            </a:ln>
          </p:spPr>
          <p:style>
            <a:lnRef idx="1">
              <a:schemeClr val="dk1"/>
            </a:lnRef>
            <a:fillRef idx="0">
              <a:schemeClr val="dk1"/>
            </a:fillRef>
            <a:effectRef idx="0">
              <a:schemeClr val="dk1"/>
            </a:effectRef>
            <a:fontRef idx="minor">
              <a:schemeClr val="tx1"/>
            </a:fontRef>
          </p:style>
        </p:cxnSp>
      </p:grpSp>
      <p:sp>
        <p:nvSpPr>
          <p:cNvPr id="115" name="Right Bracket 114">
            <a:extLst>
              <a:ext uri="{FF2B5EF4-FFF2-40B4-BE49-F238E27FC236}">
                <a16:creationId xmlns:a16="http://schemas.microsoft.com/office/drawing/2014/main" id="{6F04F1C6-F793-5BF9-A612-F5F2641A057E}"/>
              </a:ext>
            </a:extLst>
          </p:cNvPr>
          <p:cNvSpPr/>
          <p:nvPr/>
        </p:nvSpPr>
        <p:spPr>
          <a:xfrm flipH="1">
            <a:off x="371400" y="3248951"/>
            <a:ext cx="373474" cy="1925538"/>
          </a:xfrm>
          <a:prstGeom prst="rightBracket">
            <a:avLst>
              <a:gd name="adj" fmla="val 9813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0" name="Right Bracket 129">
            <a:extLst>
              <a:ext uri="{FF2B5EF4-FFF2-40B4-BE49-F238E27FC236}">
                <a16:creationId xmlns:a16="http://schemas.microsoft.com/office/drawing/2014/main" id="{CAC1573F-467C-1210-3237-E5B484EF18D6}"/>
              </a:ext>
            </a:extLst>
          </p:cNvPr>
          <p:cNvSpPr/>
          <p:nvPr/>
        </p:nvSpPr>
        <p:spPr>
          <a:xfrm>
            <a:off x="8189704" y="1308519"/>
            <a:ext cx="442719" cy="4951076"/>
          </a:xfrm>
          <a:prstGeom prst="rightBracket">
            <a:avLst>
              <a:gd name="adj" fmla="val 68200"/>
            </a:avLst>
          </a:prstGeom>
          <a:ln w="12700">
            <a:solidFill>
              <a:schemeClr val="tx1">
                <a:lumMod val="85000"/>
                <a:lumOff val="15000"/>
              </a:schemeClr>
            </a:solidFill>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132" name="Picture 6">
            <a:extLst>
              <a:ext uri="{FF2B5EF4-FFF2-40B4-BE49-F238E27FC236}">
                <a16:creationId xmlns:a16="http://schemas.microsoft.com/office/drawing/2014/main" id="{74E862EE-034E-AB50-2AF1-F4C8DCD570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1936" y="4259327"/>
            <a:ext cx="228512" cy="228512"/>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2">
            <a:extLst>
              <a:ext uri="{FF2B5EF4-FFF2-40B4-BE49-F238E27FC236}">
                <a16:creationId xmlns:a16="http://schemas.microsoft.com/office/drawing/2014/main" id="{EC1663C4-B7DD-016C-EF62-999236477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8840" y="2745520"/>
            <a:ext cx="242305" cy="242305"/>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
            <a:extLst>
              <a:ext uri="{FF2B5EF4-FFF2-40B4-BE49-F238E27FC236}">
                <a16:creationId xmlns:a16="http://schemas.microsoft.com/office/drawing/2014/main" id="{11FF7242-3239-3F73-E1C2-7249494FD6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7930" y="2741448"/>
            <a:ext cx="246377" cy="246377"/>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6">
            <a:extLst>
              <a:ext uri="{FF2B5EF4-FFF2-40B4-BE49-F238E27FC236}">
                <a16:creationId xmlns:a16="http://schemas.microsoft.com/office/drawing/2014/main" id="{9C08EC1B-5311-5AB9-351C-6C28822B65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6666" y="2737020"/>
            <a:ext cx="228512" cy="22851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C5881009-1C85-F03F-E163-80A8887CDD55}"/>
              </a:ext>
            </a:extLst>
          </p:cNvPr>
          <p:cNvCxnSpPr>
            <a:cxnSpLocks/>
          </p:cNvCxnSpPr>
          <p:nvPr/>
        </p:nvCxnSpPr>
        <p:spPr>
          <a:xfrm flipH="1" flipV="1">
            <a:off x="734000" y="5180279"/>
            <a:ext cx="1605975" cy="15957"/>
          </a:xfrm>
          <a:prstGeom prst="line">
            <a:avLst/>
          </a:prstGeom>
          <a:ln>
            <a:headEnd type="triangle"/>
          </a:ln>
        </p:spPr>
        <p:style>
          <a:lnRef idx="1">
            <a:schemeClr val="dk1"/>
          </a:lnRef>
          <a:fillRef idx="0">
            <a:schemeClr val="dk1"/>
          </a:fillRef>
          <a:effectRef idx="0">
            <a:schemeClr val="dk1"/>
          </a:effectRef>
          <a:fontRef idx="minor">
            <a:schemeClr val="tx1"/>
          </a:fontRef>
        </p:style>
      </p:cxnSp>
      <p:graphicFrame>
        <p:nvGraphicFramePr>
          <p:cNvPr id="19" name="Table 19">
            <a:extLst>
              <a:ext uri="{FF2B5EF4-FFF2-40B4-BE49-F238E27FC236}">
                <a16:creationId xmlns:a16="http://schemas.microsoft.com/office/drawing/2014/main" id="{B43161F3-DAB9-A606-51B5-00632DB01E54}"/>
              </a:ext>
            </a:extLst>
          </p:cNvPr>
          <p:cNvGraphicFramePr>
            <a:graphicFrameLocks noGrp="1"/>
          </p:cNvGraphicFramePr>
          <p:nvPr>
            <p:extLst>
              <p:ext uri="{D42A27DB-BD31-4B8C-83A1-F6EECF244321}">
                <p14:modId xmlns:p14="http://schemas.microsoft.com/office/powerpoint/2010/main" val="989658570"/>
              </p:ext>
            </p:extLst>
          </p:nvPr>
        </p:nvGraphicFramePr>
        <p:xfrm>
          <a:off x="8654191" y="1652452"/>
          <a:ext cx="2587775" cy="2500088"/>
        </p:xfrm>
        <a:graphic>
          <a:graphicData uri="http://schemas.openxmlformats.org/drawingml/2006/table">
            <a:tbl>
              <a:tblPr firstRow="1" bandRow="1">
                <a:tableStyleId>{D063CAC8-CBCA-4748-A2EA-3F989033F948}</a:tableStyleId>
              </a:tblPr>
              <a:tblGrid>
                <a:gridCol w="2587775">
                  <a:extLst>
                    <a:ext uri="{9D8B030D-6E8A-4147-A177-3AD203B41FA5}">
                      <a16:colId xmlns:a16="http://schemas.microsoft.com/office/drawing/2014/main" val="1253896797"/>
                    </a:ext>
                  </a:extLst>
                </a:gridCol>
              </a:tblGrid>
              <a:tr h="5743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Persona: </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Child - Private Insurance</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alpha val="0"/>
                      </a:schemeClr>
                    </a:solidFill>
                  </a:tcPr>
                </a:tc>
                <a:extLst>
                  <a:ext uri="{0D108BD9-81ED-4DB2-BD59-A6C34878D82A}">
                    <a16:rowId xmlns:a16="http://schemas.microsoft.com/office/drawing/2014/main" val="3882145817"/>
                  </a:ext>
                </a:extLst>
              </a:tr>
              <a:tr h="41259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Type: </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Outpatient</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alpha val="0"/>
                      </a:schemeClr>
                    </a:solidFill>
                  </a:tcPr>
                </a:tc>
                <a:extLst>
                  <a:ext uri="{0D108BD9-81ED-4DB2-BD59-A6C34878D82A}">
                    <a16:rowId xmlns:a16="http://schemas.microsoft.com/office/drawing/2014/main" val="4138268393"/>
                  </a:ext>
                </a:extLst>
              </a:tr>
              <a:tr h="40144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Scenario: </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Pediatric - Annual Visit</a:t>
                      </a:r>
                      <a:endPar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4703743"/>
                  </a:ext>
                </a:extLst>
              </a:tr>
              <a:tr h="37914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Location: </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Urban</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6737031"/>
                  </a:ext>
                </a:extLst>
              </a:tr>
              <a:tr h="36627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Pre-Condition: </a:t>
                      </a:r>
                      <a:r>
                        <a:rPr lang="en-US" sz="1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Normal Lifestyle</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4057516"/>
                  </a:ext>
                </a:extLst>
              </a:tr>
              <a:tr h="36627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Pain Points: </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242524361"/>
                  </a:ext>
                </a:extLst>
              </a:tr>
            </a:tbl>
          </a:graphicData>
        </a:graphic>
      </p:graphicFrame>
      <p:sp>
        <p:nvSpPr>
          <p:cNvPr id="35" name="TextBox 34">
            <a:extLst>
              <a:ext uri="{FF2B5EF4-FFF2-40B4-BE49-F238E27FC236}">
                <a16:creationId xmlns:a16="http://schemas.microsoft.com/office/drawing/2014/main" id="{C2DCD4D0-ACB2-A4E2-8585-CC0659C685EF}"/>
              </a:ext>
            </a:extLst>
          </p:cNvPr>
          <p:cNvSpPr txBox="1"/>
          <p:nvPr/>
        </p:nvSpPr>
        <p:spPr>
          <a:xfrm>
            <a:off x="2674457" y="1580157"/>
            <a:ext cx="1280584" cy="461665"/>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Receptionist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Back Office Support Team</a:t>
            </a:r>
          </a:p>
        </p:txBody>
      </p:sp>
      <p:sp>
        <p:nvSpPr>
          <p:cNvPr id="39" name="TextBox 38">
            <a:extLst>
              <a:ext uri="{FF2B5EF4-FFF2-40B4-BE49-F238E27FC236}">
                <a16:creationId xmlns:a16="http://schemas.microsoft.com/office/drawing/2014/main" id="{8E6BF99E-C98C-53C9-5A08-A936B57675CB}"/>
              </a:ext>
            </a:extLst>
          </p:cNvPr>
          <p:cNvSpPr txBox="1"/>
          <p:nvPr/>
        </p:nvSpPr>
        <p:spPr>
          <a:xfrm>
            <a:off x="3902244" y="1584817"/>
            <a:ext cx="2170537" cy="954107"/>
          </a:xfrm>
          <a:prstGeom prst="rect">
            <a:avLst/>
          </a:prstGeom>
          <a:noFill/>
        </p:spPr>
        <p:txBody>
          <a:bodyPr wrap="square" rtlCol="0">
            <a:spAutoFit/>
          </a:bodyPr>
          <a:lstStyle/>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Plan Enrollment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Provider Search</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Appointment Request*</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Pre-Check Questionnaire*</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Insurance Check*</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Patient Responsibility - if any*</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Front Desk Automation*</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TextBox 39">
            <a:extLst>
              <a:ext uri="{FF2B5EF4-FFF2-40B4-BE49-F238E27FC236}">
                <a16:creationId xmlns:a16="http://schemas.microsoft.com/office/drawing/2014/main" id="{7DE39AB1-4339-5BD7-A65A-D4F67A4F1EC7}"/>
              </a:ext>
            </a:extLst>
          </p:cNvPr>
          <p:cNvSpPr txBox="1"/>
          <p:nvPr/>
        </p:nvSpPr>
        <p:spPr>
          <a:xfrm>
            <a:off x="5769563" y="1528906"/>
            <a:ext cx="2170537" cy="954107"/>
          </a:xfrm>
          <a:prstGeom prst="rect">
            <a:avLst/>
          </a:prstGeom>
          <a:noFill/>
        </p:spPr>
        <p:txBody>
          <a:bodyPr wrap="square" rtlCol="0">
            <a:spAutoFit/>
          </a:bodyPr>
          <a:lstStyle/>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EHR*</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EMR*</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Find Doc</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Coverage Check (Eligibility)</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RCM Product*</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Payments</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Consent Management</a:t>
            </a:r>
          </a:p>
        </p:txBody>
      </p:sp>
      <p:sp>
        <p:nvSpPr>
          <p:cNvPr id="41" name="TextBox 40">
            <a:extLst>
              <a:ext uri="{FF2B5EF4-FFF2-40B4-BE49-F238E27FC236}">
                <a16:creationId xmlns:a16="http://schemas.microsoft.com/office/drawing/2014/main" id="{21762B45-4CB1-88FA-5479-EBA8E462559E}"/>
              </a:ext>
            </a:extLst>
          </p:cNvPr>
          <p:cNvSpPr txBox="1"/>
          <p:nvPr/>
        </p:nvSpPr>
        <p:spPr>
          <a:xfrm>
            <a:off x="2502407" y="4591530"/>
            <a:ext cx="1388482" cy="1200329"/>
          </a:xfrm>
          <a:prstGeom prst="rect">
            <a:avLst/>
          </a:prstGeom>
          <a:noFill/>
        </p:spPr>
        <p:txBody>
          <a:bodyPr wrap="square" rtlCol="0">
            <a:spAutoFit/>
          </a:bodyPr>
          <a:lstStyle/>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RCM analyst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Claim Analyst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UM - Analyst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CM - Team</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Pharmacist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Community Worker</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Patient Responsibility (for any new services)</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Payer</a:t>
            </a:r>
          </a:p>
        </p:txBody>
      </p:sp>
      <p:sp>
        <p:nvSpPr>
          <p:cNvPr id="42" name="TextBox 41">
            <a:extLst>
              <a:ext uri="{FF2B5EF4-FFF2-40B4-BE49-F238E27FC236}">
                <a16:creationId xmlns:a16="http://schemas.microsoft.com/office/drawing/2014/main" id="{510F8AD5-7740-1EA9-991B-3A5E315BC6F6}"/>
              </a:ext>
            </a:extLst>
          </p:cNvPr>
          <p:cNvSpPr txBox="1"/>
          <p:nvPr/>
        </p:nvSpPr>
        <p:spPr>
          <a:xfrm>
            <a:off x="3983591" y="4591530"/>
            <a:ext cx="1666902" cy="1446550"/>
          </a:xfrm>
          <a:prstGeom prst="rect">
            <a:avLst/>
          </a:prstGeom>
          <a:noFill/>
        </p:spPr>
        <p:txBody>
          <a:bodyPr wrap="square" rtlCol="0">
            <a:spAutoFit/>
          </a:bodyPr>
          <a:lstStyle/>
          <a:p>
            <a:pPr marL="171450" indent="-171450">
              <a:buFont typeface="Arial" panose="020B0604020202020204" pitchFamily="34" charset="0"/>
              <a:buChar char="•"/>
            </a:pPr>
            <a:r>
              <a:rPr lang="en-US" sz="800">
                <a:solidFill>
                  <a:schemeClr val="accent5"/>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RCM</a:t>
            </a:r>
            <a:endParaRPr lang="en-US" sz="80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chemeClr val="accent5"/>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Visit Summary*</a:t>
            </a:r>
            <a:endParaRPr lang="en-US" sz="80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Utilization Management</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Care Management*</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Remote Patient Monitoring</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0" action="ppaction://hlinksldjump">
                  <a:extLst>
                    <a:ext uri="{A12FA001-AC4F-418D-AE19-62706E023703}">
                      <ahyp:hlinkClr xmlns:ahyp="http://schemas.microsoft.com/office/drawing/2018/hyperlinkcolor" val="tx"/>
                    </a:ext>
                  </a:extLst>
                </a:hlinkClick>
              </a:rPr>
              <a:t>SDOH*</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Community Activity</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Patient Billing</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Healthy Lifestyle Initiative</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Referral Management</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1" action="ppaction://hlinksldjump">
                  <a:extLst>
                    <a:ext uri="{A12FA001-AC4F-418D-AE19-62706E023703}">
                      <ahyp:hlinkClr xmlns:ahyp="http://schemas.microsoft.com/office/drawing/2018/hyperlinkcolor" val="tx"/>
                    </a:ext>
                  </a:extLst>
                </a:hlinkClick>
              </a:rPr>
              <a:t>Data Analysis*</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TextBox 42">
            <a:extLst>
              <a:ext uri="{FF2B5EF4-FFF2-40B4-BE49-F238E27FC236}">
                <a16:creationId xmlns:a16="http://schemas.microsoft.com/office/drawing/2014/main" id="{FE0A9D95-64E5-CD3E-6C62-7C9057168F17}"/>
              </a:ext>
            </a:extLst>
          </p:cNvPr>
          <p:cNvSpPr txBox="1"/>
          <p:nvPr/>
        </p:nvSpPr>
        <p:spPr>
          <a:xfrm>
            <a:off x="5806480" y="4591530"/>
            <a:ext cx="1854368" cy="1815882"/>
          </a:xfrm>
          <a:prstGeom prst="rect">
            <a:avLst/>
          </a:prstGeom>
          <a:noFill/>
        </p:spPr>
        <p:txBody>
          <a:bodyPr wrap="square" rtlCol="0">
            <a:spAutoFit/>
          </a:bodyPr>
          <a:lstStyle/>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E-Prescription</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Lab Report</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Claim Adjudication*</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Claim Status*</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Remittance Process</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EOB Report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COB</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Billing and Payment</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Clearing House*</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FHIR Integration*</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Remote Patient Monitoring</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Pre-Auth/Referral Management</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1" action="ppaction://hlinksldjump">
                  <a:extLst>
                    <a:ext uri="{A12FA001-AC4F-418D-AE19-62706E023703}">
                      <ahyp:hlinkClr xmlns:ahyp="http://schemas.microsoft.com/office/drawing/2018/hyperlinkcolor" val="tx"/>
                    </a:ext>
                  </a:extLst>
                </a:hlinkClick>
              </a:rPr>
              <a:t>FWA - Data Integrity*</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endParaRPr lang="en-US" sz="800">
              <a:latin typeface="Open Sans" panose="020B0606030504020204" pitchFamily="34" charset="0"/>
              <a:ea typeface="Open Sans" panose="020B0606030504020204" pitchFamily="34" charset="0"/>
              <a:cs typeface="Open Sans" panose="020B0606030504020204" pitchFamily="34" charset="0"/>
            </a:endParaRPr>
          </a:p>
        </p:txBody>
      </p:sp>
      <p:sp>
        <p:nvSpPr>
          <p:cNvPr id="44" name="TextBox 43">
            <a:extLst>
              <a:ext uri="{FF2B5EF4-FFF2-40B4-BE49-F238E27FC236}">
                <a16:creationId xmlns:a16="http://schemas.microsoft.com/office/drawing/2014/main" id="{7567456F-2E39-AA63-E455-D415C31BF715}"/>
              </a:ext>
            </a:extLst>
          </p:cNvPr>
          <p:cNvSpPr txBox="1"/>
          <p:nvPr/>
        </p:nvSpPr>
        <p:spPr>
          <a:xfrm>
            <a:off x="833741" y="3047258"/>
            <a:ext cx="1747385" cy="461665"/>
          </a:xfrm>
          <a:prstGeom prst="rect">
            <a:avLst/>
          </a:prstGeom>
          <a:noFill/>
        </p:spPr>
        <p:txBody>
          <a:bodyPr wrap="square" rtlCol="0">
            <a:spAutoFit/>
          </a:bodyPr>
          <a:lstStyle/>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Nurse Partitioner</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Lab Technician</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Doctor</a:t>
            </a:r>
          </a:p>
        </p:txBody>
      </p:sp>
      <p:sp>
        <p:nvSpPr>
          <p:cNvPr id="45" name="TextBox 44">
            <a:extLst>
              <a:ext uri="{FF2B5EF4-FFF2-40B4-BE49-F238E27FC236}">
                <a16:creationId xmlns:a16="http://schemas.microsoft.com/office/drawing/2014/main" id="{C2AFD26D-D918-108D-878B-06E092F84261}"/>
              </a:ext>
            </a:extLst>
          </p:cNvPr>
          <p:cNvSpPr txBox="1"/>
          <p:nvPr/>
        </p:nvSpPr>
        <p:spPr>
          <a:xfrm>
            <a:off x="2721625" y="3047258"/>
            <a:ext cx="1880043" cy="954107"/>
          </a:xfrm>
          <a:prstGeom prst="rect">
            <a:avLst/>
          </a:prstGeom>
          <a:noFill/>
        </p:spPr>
        <p:txBody>
          <a:bodyPr wrap="square" rtlCol="0">
            <a:spAutoFit/>
          </a:bodyPr>
          <a:lstStyle/>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Front Desk Automation*</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Service Provided</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Eye-Checkup</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Ear-Checkup</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Lab Visit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Telehealth</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E-Prescription</a:t>
            </a:r>
          </a:p>
        </p:txBody>
      </p:sp>
      <p:sp>
        <p:nvSpPr>
          <p:cNvPr id="46" name="TextBox 45">
            <a:extLst>
              <a:ext uri="{FF2B5EF4-FFF2-40B4-BE49-F238E27FC236}">
                <a16:creationId xmlns:a16="http://schemas.microsoft.com/office/drawing/2014/main" id="{4BA50AFA-3D48-1A41-E596-D0768968566C}"/>
              </a:ext>
            </a:extLst>
          </p:cNvPr>
          <p:cNvSpPr txBox="1"/>
          <p:nvPr/>
        </p:nvSpPr>
        <p:spPr>
          <a:xfrm>
            <a:off x="4623439" y="3035583"/>
            <a:ext cx="2170537" cy="707886"/>
          </a:xfrm>
          <a:prstGeom prst="rect">
            <a:avLst/>
          </a:prstGeom>
          <a:noFill/>
        </p:spPr>
        <p:txBody>
          <a:bodyPr wrap="square" rtlCol="0">
            <a:spAutoFit/>
          </a:bodyPr>
          <a:lstStyle/>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EHR*</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EMR*</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Consent Management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Telehealth</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1" action="ppaction://hlinksldjump">
                  <a:extLst>
                    <a:ext uri="{A12FA001-AC4F-418D-AE19-62706E023703}">
                      <ahyp:hlinkClr xmlns:ahyp="http://schemas.microsoft.com/office/drawing/2018/hyperlinkcolor" val="tx"/>
                    </a:ext>
                  </a:extLst>
                </a:hlinkClick>
              </a:rPr>
              <a:t>Data Analysis*</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TextBox 46">
            <a:extLst>
              <a:ext uri="{FF2B5EF4-FFF2-40B4-BE49-F238E27FC236}">
                <a16:creationId xmlns:a16="http://schemas.microsoft.com/office/drawing/2014/main" id="{8B92FDB3-5D00-789E-E2ED-B59B607E9D96}"/>
              </a:ext>
            </a:extLst>
          </p:cNvPr>
          <p:cNvSpPr txBox="1"/>
          <p:nvPr/>
        </p:nvSpPr>
        <p:spPr>
          <a:xfrm>
            <a:off x="8769365" y="4129488"/>
            <a:ext cx="2902883" cy="630942"/>
          </a:xfrm>
          <a:prstGeom prst="rect">
            <a:avLst/>
          </a:prstGeom>
          <a:noFill/>
        </p:spPr>
        <p:txBody>
          <a:bodyPr wrap="square" rtlCol="0">
            <a:spAutoFit/>
          </a:bodyPr>
          <a:lstStyle/>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Appointment Availability</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Cost Outlook for the Episode</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Data Ownership/Sharing</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Heavy Pre-Check Questionnaire</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Pre-Check Questionnaire Effort Reduction</a:t>
            </a:r>
          </a:p>
        </p:txBody>
      </p:sp>
      <p:sp>
        <p:nvSpPr>
          <p:cNvPr id="61" name="TextBox 60">
            <a:extLst>
              <a:ext uri="{FF2B5EF4-FFF2-40B4-BE49-F238E27FC236}">
                <a16:creationId xmlns:a16="http://schemas.microsoft.com/office/drawing/2014/main" id="{A8ED8207-05B1-6D35-0A17-E55084494DFC}"/>
              </a:ext>
            </a:extLst>
          </p:cNvPr>
          <p:cNvSpPr txBox="1"/>
          <p:nvPr/>
        </p:nvSpPr>
        <p:spPr>
          <a:xfrm>
            <a:off x="8747459" y="4825481"/>
            <a:ext cx="2256077" cy="307777"/>
          </a:xfrm>
          <a:prstGeom prst="rect">
            <a:avLst/>
          </a:prstGeom>
          <a:noFill/>
        </p:spPr>
        <p:txBody>
          <a:bodyPr wrap="square" rtlCol="0">
            <a:spAutoFit/>
          </a:bodyPr>
          <a:lstStyle/>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EHR/EMR Integration with Other Entities</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Data Ownership by Patients</a:t>
            </a:r>
          </a:p>
        </p:txBody>
      </p:sp>
      <p:sp>
        <p:nvSpPr>
          <p:cNvPr id="62" name="TextBox 61">
            <a:extLst>
              <a:ext uri="{FF2B5EF4-FFF2-40B4-BE49-F238E27FC236}">
                <a16:creationId xmlns:a16="http://schemas.microsoft.com/office/drawing/2014/main" id="{4B7E1D5D-75DE-E114-5BD3-91989A8229F6}"/>
              </a:ext>
            </a:extLst>
          </p:cNvPr>
          <p:cNvSpPr txBox="1"/>
          <p:nvPr/>
        </p:nvSpPr>
        <p:spPr>
          <a:xfrm>
            <a:off x="8769365" y="5197541"/>
            <a:ext cx="2869806" cy="630942"/>
          </a:xfrm>
          <a:prstGeom prst="rect">
            <a:avLst/>
          </a:prstGeom>
          <a:noFill/>
        </p:spPr>
        <p:txBody>
          <a:bodyPr wrap="square" rtlCol="0">
            <a:spAutoFit/>
          </a:bodyPr>
          <a:lstStyle/>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Multi Entity Integration</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RCM Follow-up</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Code Set</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Data Cleansing</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Visit Summary Automation</a:t>
            </a:r>
          </a:p>
        </p:txBody>
      </p:sp>
      <p:sp>
        <p:nvSpPr>
          <p:cNvPr id="2" name="Oval 1">
            <a:extLst>
              <a:ext uri="{FF2B5EF4-FFF2-40B4-BE49-F238E27FC236}">
                <a16:creationId xmlns:a16="http://schemas.microsoft.com/office/drawing/2014/main" id="{D5F01054-4EAA-7075-8661-AD52E8013639}"/>
              </a:ext>
            </a:extLst>
          </p:cNvPr>
          <p:cNvSpPr/>
          <p:nvPr/>
        </p:nvSpPr>
        <p:spPr>
          <a:xfrm>
            <a:off x="8339662" y="936540"/>
            <a:ext cx="239794" cy="2397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233247A-41CC-2A56-B489-0D1B6A102499}"/>
              </a:ext>
            </a:extLst>
          </p:cNvPr>
          <p:cNvSpPr/>
          <p:nvPr/>
        </p:nvSpPr>
        <p:spPr>
          <a:xfrm>
            <a:off x="9488972" y="946952"/>
            <a:ext cx="239794" cy="239794"/>
          </a:xfrm>
          <a:prstGeom prst="ellipse">
            <a:avLst/>
          </a:prstGeom>
          <a:solidFill>
            <a:srgbClr val="9BE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1D6A432-4387-6EDB-7BD8-0CD7122A31C5}"/>
              </a:ext>
            </a:extLst>
          </p:cNvPr>
          <p:cNvSpPr/>
          <p:nvPr/>
        </p:nvSpPr>
        <p:spPr>
          <a:xfrm>
            <a:off x="10374252" y="946952"/>
            <a:ext cx="239794" cy="239794"/>
          </a:xfrm>
          <a:prstGeom prst="ellipse">
            <a:avLst/>
          </a:prstGeom>
          <a:solidFill>
            <a:srgbClr val="C6E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CD52E78-C067-F08D-6A9A-05C2B55FD20B}"/>
              </a:ext>
            </a:extLst>
          </p:cNvPr>
          <p:cNvSpPr txBox="1"/>
          <p:nvPr/>
        </p:nvSpPr>
        <p:spPr>
          <a:xfrm>
            <a:off x="8573981" y="958717"/>
            <a:ext cx="1062410" cy="230832"/>
          </a:xfrm>
          <a:prstGeom prst="rect">
            <a:avLst/>
          </a:prstGeom>
          <a:noFill/>
        </p:spPr>
        <p:txBody>
          <a:bodyPr wrap="square">
            <a:spAutoFit/>
          </a:bodyPr>
          <a:lstStyle/>
          <a:p>
            <a:r>
              <a:rPr lang="en-US" sz="9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Pre-episode</a:t>
            </a:r>
          </a:p>
        </p:txBody>
      </p:sp>
      <p:sp>
        <p:nvSpPr>
          <p:cNvPr id="14" name="TextBox 13">
            <a:extLst>
              <a:ext uri="{FF2B5EF4-FFF2-40B4-BE49-F238E27FC236}">
                <a16:creationId xmlns:a16="http://schemas.microsoft.com/office/drawing/2014/main" id="{662136EB-2170-9075-5ECA-9B157C40751D}"/>
              </a:ext>
            </a:extLst>
          </p:cNvPr>
          <p:cNvSpPr txBox="1"/>
          <p:nvPr/>
        </p:nvSpPr>
        <p:spPr>
          <a:xfrm>
            <a:off x="9693697" y="945344"/>
            <a:ext cx="1062410" cy="230832"/>
          </a:xfrm>
          <a:prstGeom prst="rect">
            <a:avLst/>
          </a:prstGeom>
          <a:noFill/>
        </p:spPr>
        <p:txBody>
          <a:bodyPr wrap="square">
            <a:spAutoFit/>
          </a:bodyPr>
          <a:lstStyle/>
          <a:p>
            <a:r>
              <a:rPr lang="en-US" sz="9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Episode</a:t>
            </a:r>
          </a:p>
        </p:txBody>
      </p:sp>
      <p:sp>
        <p:nvSpPr>
          <p:cNvPr id="15" name="TextBox 14">
            <a:extLst>
              <a:ext uri="{FF2B5EF4-FFF2-40B4-BE49-F238E27FC236}">
                <a16:creationId xmlns:a16="http://schemas.microsoft.com/office/drawing/2014/main" id="{866C6E4C-D3EE-D239-4AC0-6038CCD5BAC7}"/>
              </a:ext>
            </a:extLst>
          </p:cNvPr>
          <p:cNvSpPr txBox="1"/>
          <p:nvPr/>
        </p:nvSpPr>
        <p:spPr>
          <a:xfrm>
            <a:off x="10615597" y="954764"/>
            <a:ext cx="1062410" cy="230832"/>
          </a:xfrm>
          <a:prstGeom prst="rect">
            <a:avLst/>
          </a:prstGeom>
          <a:noFill/>
        </p:spPr>
        <p:txBody>
          <a:bodyPr wrap="square">
            <a:spAutoFit/>
          </a:bodyPr>
          <a:lstStyle/>
          <a:p>
            <a:r>
              <a:rPr lang="en-US" sz="9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Post-episode</a:t>
            </a:r>
          </a:p>
        </p:txBody>
      </p:sp>
    </p:spTree>
    <p:extLst>
      <p:ext uri="{BB962C8B-B14F-4D97-AF65-F5344CB8AC3E}">
        <p14:creationId xmlns:p14="http://schemas.microsoft.com/office/powerpoint/2010/main" val="176193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le 149">
            <a:extLst>
              <a:ext uri="{FF2B5EF4-FFF2-40B4-BE49-F238E27FC236}">
                <a16:creationId xmlns:a16="http://schemas.microsoft.com/office/drawing/2014/main" id="{E215738E-6052-7C75-5D78-54FB85A2CEB5}"/>
              </a:ext>
            </a:extLst>
          </p:cNvPr>
          <p:cNvSpPr/>
          <p:nvPr/>
        </p:nvSpPr>
        <p:spPr bwMode="auto">
          <a:xfrm>
            <a:off x="865103" y="1159689"/>
            <a:ext cx="7725306" cy="647555"/>
          </a:xfrm>
          <a:prstGeom prst="rect">
            <a:avLst/>
          </a:prstGeom>
          <a:solidFill>
            <a:schemeClr val="accent3">
              <a:lumMod val="40000"/>
              <a:lumOff val="6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19" name="Google Shape;1318;p26">
            <a:extLst>
              <a:ext uri="{FF2B5EF4-FFF2-40B4-BE49-F238E27FC236}">
                <a16:creationId xmlns:a16="http://schemas.microsoft.com/office/drawing/2014/main" id="{11562E10-1DD2-E919-117F-05D6864AF077}"/>
              </a:ext>
            </a:extLst>
          </p:cNvPr>
          <p:cNvCxnSpPr>
            <a:cxnSpLocks/>
          </p:cNvCxnSpPr>
          <p:nvPr/>
        </p:nvCxnSpPr>
        <p:spPr>
          <a:xfrm flipV="1">
            <a:off x="2773831" y="3518893"/>
            <a:ext cx="0" cy="341247"/>
          </a:xfrm>
          <a:prstGeom prst="straightConnector1">
            <a:avLst/>
          </a:prstGeom>
          <a:noFill/>
          <a:ln w="9525" cap="flat" cmpd="sng">
            <a:solidFill>
              <a:srgbClr val="A5A5A5"/>
            </a:solidFill>
            <a:prstDash val="solid"/>
            <a:miter lim="800000"/>
            <a:headEnd type="oval" w="med" len="med"/>
            <a:tailEnd type="oval" w="med" len="med"/>
          </a:ln>
        </p:spPr>
      </p:cxnSp>
      <p:sp>
        <p:nvSpPr>
          <p:cNvPr id="65" name="Rectangle 64">
            <a:extLst>
              <a:ext uri="{FF2B5EF4-FFF2-40B4-BE49-F238E27FC236}">
                <a16:creationId xmlns:a16="http://schemas.microsoft.com/office/drawing/2014/main" id="{5D19A1BA-878D-7A99-9560-F696FBC2F5CA}"/>
              </a:ext>
            </a:extLst>
          </p:cNvPr>
          <p:cNvSpPr/>
          <p:nvPr/>
        </p:nvSpPr>
        <p:spPr bwMode="auto">
          <a:xfrm>
            <a:off x="5764567" y="4490069"/>
            <a:ext cx="5830983" cy="1486664"/>
          </a:xfrm>
          <a:prstGeom prst="rect">
            <a:avLst/>
          </a:prstGeom>
          <a:solidFill>
            <a:schemeClr val="bg1">
              <a:lumMod val="9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6" name="Rectangle 75">
            <a:extLst>
              <a:ext uri="{FF2B5EF4-FFF2-40B4-BE49-F238E27FC236}">
                <a16:creationId xmlns:a16="http://schemas.microsoft.com/office/drawing/2014/main" id="{20CE6DB1-9A0F-5FF9-BC04-3DCF3DD6E58C}"/>
              </a:ext>
            </a:extLst>
          </p:cNvPr>
          <p:cNvSpPr/>
          <p:nvPr/>
        </p:nvSpPr>
        <p:spPr bwMode="auto">
          <a:xfrm>
            <a:off x="846255" y="1930138"/>
            <a:ext cx="7725306" cy="1355979"/>
          </a:xfrm>
          <a:prstGeom prst="rect">
            <a:avLst/>
          </a:prstGeom>
          <a:solidFill>
            <a:srgbClr val="F2F2F2"/>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7" name="Rectangle 76">
            <a:extLst>
              <a:ext uri="{FF2B5EF4-FFF2-40B4-BE49-F238E27FC236}">
                <a16:creationId xmlns:a16="http://schemas.microsoft.com/office/drawing/2014/main" id="{BA0D7C16-19E3-228C-AB66-930247DA3DFB}"/>
              </a:ext>
            </a:extLst>
          </p:cNvPr>
          <p:cNvSpPr/>
          <p:nvPr/>
        </p:nvSpPr>
        <p:spPr>
          <a:xfrm>
            <a:off x="1322873" y="1328310"/>
            <a:ext cx="3290224" cy="307777"/>
          </a:xfrm>
          <a:prstGeom prst="rect">
            <a:avLst/>
          </a:prstGeom>
        </p:spPr>
        <p:txBody>
          <a:bodyPr wrap="square">
            <a:spAutoFit/>
          </a:bodyPr>
          <a:lstStyle/>
          <a:p>
            <a:pPr lvl="0" defTabSz="914333">
              <a:buClrTx/>
              <a:defRPr/>
            </a:pPr>
            <a:r>
              <a:rPr lang="en-IN" kern="1200">
                <a:solidFill>
                  <a:schemeClr val="tx1"/>
                </a:solidFill>
                <a:latin typeface="Open Sans" panose="020B0606030504020204" pitchFamily="34" charset="0"/>
                <a:ea typeface="Open Sans" panose="020B0606030504020204" pitchFamily="34" charset="0"/>
                <a:cs typeface="Open Sans" panose="020B0606030504020204" pitchFamily="34" charset="0"/>
              </a:rPr>
              <a:t>Business Use Case </a:t>
            </a:r>
          </a:p>
        </p:txBody>
      </p:sp>
      <p:sp>
        <p:nvSpPr>
          <p:cNvPr id="3" name="Title 2">
            <a:extLst>
              <a:ext uri="{FF2B5EF4-FFF2-40B4-BE49-F238E27FC236}">
                <a16:creationId xmlns:a16="http://schemas.microsoft.com/office/drawing/2014/main" id="{A600984A-D38D-027A-80ED-54300B9B81C3}"/>
              </a:ext>
            </a:extLst>
          </p:cNvPr>
          <p:cNvSpPr>
            <a:spLocks noGrp="1"/>
          </p:cNvSpPr>
          <p:nvPr>
            <p:ph type="title"/>
          </p:nvPr>
        </p:nvSpPr>
        <p:spPr>
          <a:xfrm>
            <a:off x="838200" y="256248"/>
            <a:ext cx="10515600" cy="511062"/>
          </a:xfrm>
        </p:spPr>
        <p:txBody>
          <a:bodyPr/>
          <a:lstStyle/>
          <a:p>
            <a:r>
              <a:rPr lang="en-US"/>
              <a:t>EHR Modernization</a:t>
            </a:r>
          </a:p>
        </p:txBody>
      </p:sp>
      <p:sp>
        <p:nvSpPr>
          <p:cNvPr id="51" name="Google Shape;1290;p25">
            <a:extLst>
              <a:ext uri="{FF2B5EF4-FFF2-40B4-BE49-F238E27FC236}">
                <a16:creationId xmlns:a16="http://schemas.microsoft.com/office/drawing/2014/main" id="{E32D0250-F312-B9C8-C7C9-E0C6914E8BCD}"/>
              </a:ext>
            </a:extLst>
          </p:cNvPr>
          <p:cNvSpPr/>
          <p:nvPr/>
        </p:nvSpPr>
        <p:spPr>
          <a:xfrm>
            <a:off x="9316647" y="461793"/>
            <a:ext cx="1836907" cy="331431"/>
          </a:xfrm>
          <a:prstGeom prst="rect">
            <a:avLst/>
          </a:prstGeom>
          <a:noFill/>
          <a:ln>
            <a:noFill/>
          </a:ln>
        </p:spPr>
        <p:txBody>
          <a:bodyPr spcFirstLastPara="1" wrap="square" lIns="91425" tIns="45700" rIns="91425" bIns="45700" anchor="t" anchorCtr="0">
            <a:noAutofit/>
          </a:bodyPr>
          <a:lstStyle/>
          <a:p>
            <a:pPr marL="76200" lvl="0" algn="r">
              <a:buSzPts val="1200"/>
              <a:defRPr/>
            </a:pPr>
            <a:r>
              <a:rPr lang="en-US" sz="1300" dirty="0">
                <a:solidFill>
                  <a:srgbClr val="0070C0"/>
                </a:solidFill>
                <a:latin typeface="Open Sans" panose="020B0606030504020204" pitchFamily="34" charset="0"/>
                <a:ea typeface="Open Sans" panose="020B0606030504020204" pitchFamily="34" charset="0"/>
                <a:cs typeface="Open Sans" panose="020B0606030504020204" pitchFamily="34" charset="0"/>
              </a:rPr>
              <a:t>Solution Deployed</a:t>
            </a:r>
          </a:p>
        </p:txBody>
      </p:sp>
      <p:sp>
        <p:nvSpPr>
          <p:cNvPr id="10" name="Rectangle 9">
            <a:extLst>
              <a:ext uri="{FF2B5EF4-FFF2-40B4-BE49-F238E27FC236}">
                <a16:creationId xmlns:a16="http://schemas.microsoft.com/office/drawing/2014/main" id="{9AE52DD3-E034-D01A-3F14-494E239EA76B}"/>
              </a:ext>
            </a:extLst>
          </p:cNvPr>
          <p:cNvSpPr/>
          <p:nvPr/>
        </p:nvSpPr>
        <p:spPr bwMode="auto">
          <a:xfrm>
            <a:off x="5927370" y="3897632"/>
            <a:ext cx="5668175" cy="479864"/>
          </a:xfrm>
          <a:prstGeom prst="rect">
            <a:avLst/>
          </a:prstGeom>
          <a:solidFill>
            <a:srgbClr val="F2F2F2"/>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6" name="Google Shape;1315;p26">
            <a:extLst>
              <a:ext uri="{FF2B5EF4-FFF2-40B4-BE49-F238E27FC236}">
                <a16:creationId xmlns:a16="http://schemas.microsoft.com/office/drawing/2014/main" id="{BCB630BD-9EEA-AB04-E3E0-A85D5CA3F5EE}"/>
              </a:ext>
            </a:extLst>
          </p:cNvPr>
          <p:cNvSpPr/>
          <p:nvPr/>
        </p:nvSpPr>
        <p:spPr>
          <a:xfrm>
            <a:off x="6316213" y="3997471"/>
            <a:ext cx="1629756" cy="3077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i="0" u="none" strike="noStrike" kern="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Outcome</a:t>
            </a:r>
            <a:endParaRPr kumimoji="0" i="0" u="none" strike="noStrike" kern="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27" name="Group 26">
            <a:extLst>
              <a:ext uri="{FF2B5EF4-FFF2-40B4-BE49-F238E27FC236}">
                <a16:creationId xmlns:a16="http://schemas.microsoft.com/office/drawing/2014/main" id="{0229002E-F9AA-ED72-6C04-04456087BBC7}"/>
              </a:ext>
            </a:extLst>
          </p:cNvPr>
          <p:cNvGrpSpPr/>
          <p:nvPr/>
        </p:nvGrpSpPr>
        <p:grpSpPr>
          <a:xfrm>
            <a:off x="5772034" y="3946228"/>
            <a:ext cx="388843" cy="388843"/>
            <a:chOff x="9427009" y="2367629"/>
            <a:chExt cx="388843" cy="388843"/>
          </a:xfrm>
        </p:grpSpPr>
        <p:sp>
          <p:nvSpPr>
            <p:cNvPr id="28" name="Oval 27">
              <a:extLst>
                <a:ext uri="{FF2B5EF4-FFF2-40B4-BE49-F238E27FC236}">
                  <a16:creationId xmlns:a16="http://schemas.microsoft.com/office/drawing/2014/main" id="{BCBE420B-548E-7F67-1D57-82313266450D}"/>
                </a:ext>
              </a:extLst>
            </p:cNvPr>
            <p:cNvSpPr/>
            <p:nvPr/>
          </p:nvSpPr>
          <p:spPr bwMode="auto">
            <a:xfrm>
              <a:off x="9427009" y="2367629"/>
              <a:ext cx="388843" cy="388843"/>
            </a:xfrm>
            <a:prstGeom prst="ellipse">
              <a:avLst/>
            </a:prstGeom>
            <a:solidFill>
              <a:schemeClr val="tx1"/>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4" name="Picture 33" descr="Shape&#10;&#10;Description automatically generated with low confidence">
              <a:extLst>
                <a:ext uri="{FF2B5EF4-FFF2-40B4-BE49-F238E27FC236}">
                  <a16:creationId xmlns:a16="http://schemas.microsoft.com/office/drawing/2014/main" id="{9BA94821-0170-E02F-55F7-A481D5A7ED51}"/>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9499107" y="2434017"/>
              <a:ext cx="250995" cy="250995"/>
            </a:xfrm>
            <a:prstGeom prst="rect">
              <a:avLst/>
            </a:prstGeom>
          </p:spPr>
        </p:pic>
      </p:grpSp>
      <p:sp>
        <p:nvSpPr>
          <p:cNvPr id="7" name="Google Shape;1328;p26">
            <a:extLst>
              <a:ext uri="{FF2B5EF4-FFF2-40B4-BE49-F238E27FC236}">
                <a16:creationId xmlns:a16="http://schemas.microsoft.com/office/drawing/2014/main" id="{7C53829B-2707-E204-2731-1A3C62AF5950}"/>
              </a:ext>
            </a:extLst>
          </p:cNvPr>
          <p:cNvSpPr txBox="1"/>
          <p:nvPr/>
        </p:nvSpPr>
        <p:spPr>
          <a:xfrm>
            <a:off x="1090486" y="2057639"/>
            <a:ext cx="7175298" cy="821733"/>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Clinicians were facing issues because of the absence of smooth and streamlined navigation. The calendar as a home page with limited information, and multiple clicks &amp; pop-ups for a single function was creating a problem for the clinicians to understand the portal.</a:t>
            </a:r>
          </a:p>
        </p:txBody>
      </p:sp>
      <p:grpSp>
        <p:nvGrpSpPr>
          <p:cNvPr id="78" name="Group 77">
            <a:extLst>
              <a:ext uri="{FF2B5EF4-FFF2-40B4-BE49-F238E27FC236}">
                <a16:creationId xmlns:a16="http://schemas.microsoft.com/office/drawing/2014/main" id="{ECC40B1A-2502-6C3D-D8C4-B5E5DD63175B}"/>
              </a:ext>
            </a:extLst>
          </p:cNvPr>
          <p:cNvGrpSpPr/>
          <p:nvPr/>
        </p:nvGrpSpPr>
        <p:grpSpPr>
          <a:xfrm>
            <a:off x="746156" y="1255326"/>
            <a:ext cx="453743" cy="453743"/>
            <a:chOff x="867625" y="2165753"/>
            <a:chExt cx="531043" cy="531043"/>
          </a:xfrm>
        </p:grpSpPr>
        <p:sp>
          <p:nvSpPr>
            <p:cNvPr id="79" name="Oval 78">
              <a:extLst>
                <a:ext uri="{FF2B5EF4-FFF2-40B4-BE49-F238E27FC236}">
                  <a16:creationId xmlns:a16="http://schemas.microsoft.com/office/drawing/2014/main" id="{C7E55127-D135-141C-2A78-5EFD05F0D066}"/>
                </a:ext>
              </a:extLst>
            </p:cNvPr>
            <p:cNvSpPr/>
            <p:nvPr/>
          </p:nvSpPr>
          <p:spPr bwMode="auto">
            <a:xfrm>
              <a:off x="867625" y="2165753"/>
              <a:ext cx="531043" cy="531043"/>
            </a:xfrm>
            <a:prstGeom prst="ellipse">
              <a:avLst/>
            </a:prstGeom>
            <a:solidFill>
              <a:schemeClr val="tx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l"/>
              <a:endParaRPr lang="en-US" sz="300">
                <a:latin typeface="Open Sans" panose="020B0606030504020204" pitchFamily="34" charset="0"/>
                <a:ea typeface="Open Sans" panose="020B0606030504020204" pitchFamily="34" charset="0"/>
                <a:cs typeface="Open Sans" panose="020B0606030504020204" pitchFamily="34" charset="0"/>
              </a:endParaRPr>
            </a:p>
          </p:txBody>
        </p:sp>
        <p:pic>
          <p:nvPicPr>
            <p:cNvPr id="80" name="Picture 2" descr="Project Icons - 7,095 free vector icons">
              <a:extLst>
                <a:ext uri="{FF2B5EF4-FFF2-40B4-BE49-F238E27FC236}">
                  <a16:creationId xmlns:a16="http://schemas.microsoft.com/office/drawing/2014/main" id="{6D1D7890-D944-7FC6-F0D4-B1ABAAA8981A}"/>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960178" y="2285110"/>
              <a:ext cx="292327" cy="292327"/>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4CBD763C-1B95-5499-3326-F0676A14A9D1}"/>
              </a:ext>
            </a:extLst>
          </p:cNvPr>
          <p:cNvGrpSpPr/>
          <p:nvPr/>
        </p:nvGrpSpPr>
        <p:grpSpPr>
          <a:xfrm>
            <a:off x="10372586" y="1183784"/>
            <a:ext cx="2464974" cy="524780"/>
            <a:chOff x="4469010" y="4480809"/>
            <a:chExt cx="3402808" cy="768672"/>
          </a:xfrm>
        </p:grpSpPr>
        <p:sp>
          <p:nvSpPr>
            <p:cNvPr id="30" name="Rounded Rectangle 91">
              <a:extLst>
                <a:ext uri="{FF2B5EF4-FFF2-40B4-BE49-F238E27FC236}">
                  <a16:creationId xmlns:a16="http://schemas.microsoft.com/office/drawing/2014/main" id="{22CD36DB-C63B-F9FD-7C36-44E92AE3AE35}"/>
                </a:ext>
              </a:extLst>
            </p:cNvPr>
            <p:cNvSpPr/>
            <p:nvPr/>
          </p:nvSpPr>
          <p:spPr>
            <a:xfrm>
              <a:off x="4469010" y="4514686"/>
              <a:ext cx="2096190" cy="210368"/>
            </a:xfrm>
            <a:prstGeom prst="roundRect">
              <a:avLst/>
            </a:prstGeom>
            <a:solidFill>
              <a:srgbClr val="D7F3CB"/>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31" name="Rounded Rectangle 10">
              <a:extLst>
                <a:ext uri="{FF2B5EF4-FFF2-40B4-BE49-F238E27FC236}">
                  <a16:creationId xmlns:a16="http://schemas.microsoft.com/office/drawing/2014/main" id="{74C96BE6-8C06-B0D5-84AF-7261AD0385FC}"/>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900" kern="1200">
                <a:latin typeface="Arial"/>
                <a:ea typeface="+mn-ea"/>
                <a:cs typeface="+mn-cs"/>
              </a:endParaRPr>
            </a:p>
          </p:txBody>
        </p:sp>
        <p:sp>
          <p:nvSpPr>
            <p:cNvPr id="41" name="TextBox 40">
              <a:extLst>
                <a:ext uri="{FF2B5EF4-FFF2-40B4-BE49-F238E27FC236}">
                  <a16:creationId xmlns:a16="http://schemas.microsoft.com/office/drawing/2014/main" id="{7F3F70FA-D17D-B6FF-6E69-89CF20257833}"/>
                </a:ext>
              </a:extLst>
            </p:cNvPr>
            <p:cNvSpPr txBox="1"/>
            <p:nvPr/>
          </p:nvSpPr>
          <p:spPr>
            <a:xfrm>
              <a:off x="4493221" y="4502594"/>
              <a:ext cx="3378597" cy="256966"/>
            </a:xfrm>
            <a:prstGeom prst="rect">
              <a:avLst/>
            </a:prstGeom>
            <a:noFill/>
          </p:spPr>
          <p:txBody>
            <a:bodyPr wrap="square">
              <a:spAutoFit/>
            </a:bodyPr>
            <a:lstStyle/>
            <a:p>
              <a:pPr marL="0" lvl="0" indent="0" algn="l" defTabSz="266700">
                <a:lnSpc>
                  <a:spcPct val="90000"/>
                </a:lnSpc>
                <a:spcBef>
                  <a:spcPct val="0"/>
                </a:spcBef>
                <a:spcAft>
                  <a:spcPct val="35000"/>
                </a:spcAft>
                <a:buNone/>
              </a:pPr>
              <a:r>
                <a:rPr lang="en-US" sz="600" b="1" kern="1200" dirty="0">
                  <a:latin typeface="Open Sans" panose="020B0606030504020204" pitchFamily="34" charset="0"/>
                  <a:ea typeface="Open Sans" panose="020B0606030504020204" pitchFamily="34" charset="0"/>
                  <a:cs typeface="Open Sans" panose="020B0606030504020204" pitchFamily="34" charset="0"/>
                </a:rPr>
                <a:t>Features addressed in this Use Case</a:t>
              </a:r>
            </a:p>
          </p:txBody>
        </p:sp>
      </p:grpSp>
      <p:sp>
        <p:nvSpPr>
          <p:cNvPr id="61" name="TextBox 60">
            <a:extLst>
              <a:ext uri="{FF2B5EF4-FFF2-40B4-BE49-F238E27FC236}">
                <a16:creationId xmlns:a16="http://schemas.microsoft.com/office/drawing/2014/main" id="{CDD9F1AE-04FE-843E-4C81-3F0CE29F5EE0}"/>
              </a:ext>
            </a:extLst>
          </p:cNvPr>
          <p:cNvSpPr txBox="1"/>
          <p:nvPr/>
        </p:nvSpPr>
        <p:spPr>
          <a:xfrm>
            <a:off x="5877170" y="4621068"/>
            <a:ext cx="5754014" cy="1169551"/>
          </a:xfrm>
          <a:prstGeom prst="rect">
            <a:avLst/>
          </a:prstGeom>
          <a:noFill/>
        </p:spPr>
        <p:txBody>
          <a:bodyPr wrap="square">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Our focus was on creating a coherent flow. We have simplified the navigation by introducing a single touch point dashboard, with interactive analytics. We added a left tab for calendar with expand and collapse features, where the clinician can get a comprehensive information of appointments throughout the day.  There are multiple tabs beside the calendar to view numerous data without having to go to a separate screen. The clinicians can rearrange the tabs according to their preference of importance. They can also add and remove the analytics tabs with the information most significant to them.</a:t>
            </a:r>
          </a:p>
        </p:txBody>
      </p:sp>
      <p:cxnSp>
        <p:nvCxnSpPr>
          <p:cNvPr id="157" name="Google Shape;1318;p26">
            <a:extLst>
              <a:ext uri="{FF2B5EF4-FFF2-40B4-BE49-F238E27FC236}">
                <a16:creationId xmlns:a16="http://schemas.microsoft.com/office/drawing/2014/main" id="{DC057AB5-F487-AF85-56A2-B2FFFBB1B8AC}"/>
              </a:ext>
            </a:extLst>
          </p:cNvPr>
          <p:cNvCxnSpPr>
            <a:cxnSpLocks/>
          </p:cNvCxnSpPr>
          <p:nvPr/>
        </p:nvCxnSpPr>
        <p:spPr>
          <a:xfrm flipV="1">
            <a:off x="8590409" y="3556385"/>
            <a:ext cx="0" cy="341247"/>
          </a:xfrm>
          <a:prstGeom prst="straightConnector1">
            <a:avLst/>
          </a:prstGeom>
          <a:noFill/>
          <a:ln w="9525" cap="flat" cmpd="sng">
            <a:solidFill>
              <a:srgbClr val="A5A5A5"/>
            </a:solidFill>
            <a:prstDash val="solid"/>
            <a:miter lim="800000"/>
            <a:headEnd type="oval" w="med" len="med"/>
            <a:tailEnd type="oval" w="med" len="med"/>
          </a:ln>
        </p:spPr>
      </p:cxnSp>
      <p:sp>
        <p:nvSpPr>
          <p:cNvPr id="158" name="Left Bracket 157">
            <a:extLst>
              <a:ext uri="{FF2B5EF4-FFF2-40B4-BE49-F238E27FC236}">
                <a16:creationId xmlns:a16="http://schemas.microsoft.com/office/drawing/2014/main" id="{2DCA436A-8D38-6E1D-DE8A-B9C8002B2E27}"/>
              </a:ext>
            </a:extLst>
          </p:cNvPr>
          <p:cNvSpPr/>
          <p:nvPr/>
        </p:nvSpPr>
        <p:spPr>
          <a:xfrm rot="16200000">
            <a:off x="6032499" y="-2160614"/>
            <a:ext cx="315380" cy="11065272"/>
          </a:xfrm>
          <a:prstGeom prst="leftBracket">
            <a:avLst>
              <a:gd name="adj" fmla="val 9629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6" name="Rectangle 195">
            <a:extLst>
              <a:ext uri="{FF2B5EF4-FFF2-40B4-BE49-F238E27FC236}">
                <a16:creationId xmlns:a16="http://schemas.microsoft.com/office/drawing/2014/main" id="{92EF1F6A-009D-B9BB-66D7-8C3A4F0AB332}"/>
              </a:ext>
            </a:extLst>
          </p:cNvPr>
          <p:cNvSpPr/>
          <p:nvPr/>
        </p:nvSpPr>
        <p:spPr bwMode="auto">
          <a:xfrm>
            <a:off x="849076" y="4507281"/>
            <a:ext cx="2094766" cy="1469452"/>
          </a:xfrm>
          <a:prstGeom prst="rect">
            <a:avLst/>
          </a:prstGeom>
          <a:solidFill>
            <a:srgbClr val="D6EE99"/>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97" name="Google Shape;1331;p26">
            <a:extLst>
              <a:ext uri="{FF2B5EF4-FFF2-40B4-BE49-F238E27FC236}">
                <a16:creationId xmlns:a16="http://schemas.microsoft.com/office/drawing/2014/main" id="{7165C67B-0F1A-E849-43DC-BC6C1F0D91EC}"/>
              </a:ext>
            </a:extLst>
          </p:cNvPr>
          <p:cNvSpPr txBox="1"/>
          <p:nvPr/>
        </p:nvSpPr>
        <p:spPr>
          <a:xfrm>
            <a:off x="964005" y="4721081"/>
            <a:ext cx="1876712" cy="684482"/>
          </a:xfrm>
          <a:prstGeom prst="rect">
            <a:avLst/>
          </a:prstGeom>
          <a:noFill/>
          <a:ln>
            <a:noFill/>
          </a:ln>
        </p:spPr>
        <p:txBody>
          <a:bodyPr spcFirstLastPara="1" wrap="square" lIns="91425" tIns="91425" rIns="91425" bIns="91425" anchor="t" anchorCtr="0">
            <a:noAutofit/>
          </a:bodyPr>
          <a:lstStyle/>
          <a:p>
            <a:pPr marL="171450" lvl="0" indent="-171450" defTabSz="914333">
              <a:buClrTx/>
              <a:buFont typeface="Arial" panose="020B0604020202020204" pitchFamily="34" charset="0"/>
              <a:buChar char="•"/>
              <a:defRPr/>
            </a:pPr>
            <a:r>
              <a:rPr lang="en-IN" altLang="en-US" sz="1000" kern="1200">
                <a:latin typeface="Open Sans" panose="020B0606030504020204" pitchFamily="34" charset="0"/>
                <a:ea typeface="Open Sans" panose="020B0606030504020204" pitchFamily="34" charset="0"/>
                <a:cs typeface="Open Sans" panose="020B0606030504020204" pitchFamily="34" charset="0"/>
              </a:rPr>
              <a:t>Figma, Marvel, Adobe Illustrator, Balsamiq, Miro</a:t>
            </a:r>
          </a:p>
        </p:txBody>
      </p:sp>
      <p:sp>
        <p:nvSpPr>
          <p:cNvPr id="198" name="Rectangle 197">
            <a:extLst>
              <a:ext uri="{FF2B5EF4-FFF2-40B4-BE49-F238E27FC236}">
                <a16:creationId xmlns:a16="http://schemas.microsoft.com/office/drawing/2014/main" id="{12A7E0E4-0F47-5753-6F64-DC5FAD501B2B}"/>
              </a:ext>
            </a:extLst>
          </p:cNvPr>
          <p:cNvSpPr/>
          <p:nvPr/>
        </p:nvSpPr>
        <p:spPr bwMode="auto">
          <a:xfrm>
            <a:off x="976877" y="3919765"/>
            <a:ext cx="4632354" cy="479864"/>
          </a:xfrm>
          <a:prstGeom prst="rect">
            <a:avLst/>
          </a:prstGeom>
          <a:solidFill>
            <a:srgbClr val="D6EE99"/>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99" name="Rectangle 198">
            <a:extLst>
              <a:ext uri="{FF2B5EF4-FFF2-40B4-BE49-F238E27FC236}">
                <a16:creationId xmlns:a16="http://schemas.microsoft.com/office/drawing/2014/main" id="{8C39B2E1-A235-9CD9-EAF6-7AED0D7714E7}"/>
              </a:ext>
            </a:extLst>
          </p:cNvPr>
          <p:cNvSpPr/>
          <p:nvPr/>
        </p:nvSpPr>
        <p:spPr>
          <a:xfrm>
            <a:off x="1199899" y="4023629"/>
            <a:ext cx="4564668" cy="307777"/>
          </a:xfrm>
          <a:prstGeom prst="rect">
            <a:avLst/>
          </a:prstGeom>
        </p:spPr>
        <p:txBody>
          <a:bodyPr wrap="square">
            <a:spAutoFit/>
          </a:bodyPr>
          <a:lstStyle/>
          <a:p>
            <a:pPr lvl="0" defTabSz="914333">
              <a:buClrTx/>
              <a:defRPr/>
            </a:pPr>
            <a:r>
              <a:rPr lang="en-IN"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Tech Stack &amp; Techniques</a:t>
            </a:r>
          </a:p>
        </p:txBody>
      </p:sp>
      <p:grpSp>
        <p:nvGrpSpPr>
          <p:cNvPr id="200" name="Group 199">
            <a:extLst>
              <a:ext uri="{FF2B5EF4-FFF2-40B4-BE49-F238E27FC236}">
                <a16:creationId xmlns:a16="http://schemas.microsoft.com/office/drawing/2014/main" id="{F32118B4-6844-0C40-11C3-10EBC106588B}"/>
              </a:ext>
            </a:extLst>
          </p:cNvPr>
          <p:cNvGrpSpPr/>
          <p:nvPr/>
        </p:nvGrpSpPr>
        <p:grpSpPr>
          <a:xfrm>
            <a:off x="803589" y="3967524"/>
            <a:ext cx="388843" cy="388843"/>
            <a:chOff x="3697191" y="2931826"/>
            <a:chExt cx="291327" cy="291327"/>
          </a:xfrm>
        </p:grpSpPr>
        <p:sp>
          <p:nvSpPr>
            <p:cNvPr id="201" name="Oval 200">
              <a:extLst>
                <a:ext uri="{FF2B5EF4-FFF2-40B4-BE49-F238E27FC236}">
                  <a16:creationId xmlns:a16="http://schemas.microsoft.com/office/drawing/2014/main" id="{3E761954-C076-37BD-B0D9-6C99C07C58C5}"/>
                </a:ext>
              </a:extLst>
            </p:cNvPr>
            <p:cNvSpPr/>
            <p:nvPr/>
          </p:nvSpPr>
          <p:spPr bwMode="auto">
            <a:xfrm>
              <a:off x="3697191" y="2931826"/>
              <a:ext cx="291327" cy="291327"/>
            </a:xfrm>
            <a:prstGeom prst="ellipse">
              <a:avLst/>
            </a:prstGeom>
            <a:solidFill>
              <a:schemeClr val="tx1"/>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02" name="Picture 201">
              <a:extLst>
                <a:ext uri="{FF2B5EF4-FFF2-40B4-BE49-F238E27FC236}">
                  <a16:creationId xmlns:a16="http://schemas.microsoft.com/office/drawing/2014/main" id="{24072EA1-888D-6586-67E1-AB8A4A656FF1}"/>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tretch>
              <a:fillRect/>
            </a:stretch>
          </p:blipFill>
          <p:spPr>
            <a:xfrm>
              <a:off x="3757847" y="2970765"/>
              <a:ext cx="175610" cy="175610"/>
            </a:xfrm>
            <a:prstGeom prst="rect">
              <a:avLst/>
            </a:prstGeom>
          </p:spPr>
        </p:pic>
      </p:grpSp>
      <p:sp>
        <p:nvSpPr>
          <p:cNvPr id="203" name="Rectangle 202">
            <a:extLst>
              <a:ext uri="{FF2B5EF4-FFF2-40B4-BE49-F238E27FC236}">
                <a16:creationId xmlns:a16="http://schemas.microsoft.com/office/drawing/2014/main" id="{5FBF39E0-881A-9A43-341A-A0E997EC12B0}"/>
              </a:ext>
            </a:extLst>
          </p:cNvPr>
          <p:cNvSpPr/>
          <p:nvPr/>
        </p:nvSpPr>
        <p:spPr>
          <a:xfrm>
            <a:off x="964005" y="4585482"/>
            <a:ext cx="1446030" cy="215444"/>
          </a:xfrm>
          <a:prstGeom prst="rect">
            <a:avLst/>
          </a:prstGeom>
        </p:spPr>
        <p:txBody>
          <a:bodyPr wrap="square">
            <a:spAutoFit/>
          </a:bodyPr>
          <a:lstStyle/>
          <a:p>
            <a:pPr marL="0" marR="0" lvl="0" indent="0" algn="l" defTabSz="914333" rtl="0" eaLnBrk="1" fontAlgn="auto" latinLnBrk="0" hangingPunct="1">
              <a:lnSpc>
                <a:spcPct val="100000"/>
              </a:lnSpc>
              <a:spcBef>
                <a:spcPts val="0"/>
              </a:spcBef>
              <a:spcAft>
                <a:spcPts val="0"/>
              </a:spcAft>
              <a:buClrTx/>
              <a:buSzTx/>
              <a:buFontTx/>
              <a:buNone/>
              <a:tabLst/>
              <a:defRPr/>
            </a:pPr>
            <a:r>
              <a:rPr kumimoji="0" lang="en-IN" sz="800" b="1" i="0" u="none" strike="noStrike" kern="1200" cap="none" spc="0" normalizeH="0" baseline="0" noProof="0">
                <a:ln>
                  <a:noFill/>
                </a:ln>
                <a:solidFill>
                  <a:srgbClr val="000000">
                    <a:lumMod val="85000"/>
                    <a:lumOff val="15000"/>
                  </a:srgbClr>
                </a:solidFill>
                <a:effectLst/>
                <a:uLnTx/>
                <a:uFillTx/>
                <a:latin typeface="Open Sans" panose="020B0606030504020204" pitchFamily="34" charset="0"/>
                <a:ea typeface="Open Sans" panose="020B0606030504020204" pitchFamily="34" charset="0"/>
                <a:cs typeface="Open Sans" panose="020B0606030504020204" pitchFamily="34" charset="0"/>
              </a:rPr>
              <a:t>Tech Stack</a:t>
            </a:r>
            <a:endParaRPr kumimoji="0" lang="en-US" sz="800" b="1" i="0" u="none" strike="noStrike" kern="1200" cap="none" spc="0" normalizeH="0" baseline="0" noProof="0">
              <a:ln>
                <a:noFill/>
              </a:ln>
              <a:solidFill>
                <a:srgbClr val="000000">
                  <a:lumMod val="85000"/>
                  <a:lumOff val="1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04" name="Rectangle 203">
            <a:extLst>
              <a:ext uri="{FF2B5EF4-FFF2-40B4-BE49-F238E27FC236}">
                <a16:creationId xmlns:a16="http://schemas.microsoft.com/office/drawing/2014/main" id="{B006ADF9-224E-7343-F5A3-3D1BE085444A}"/>
              </a:ext>
            </a:extLst>
          </p:cNvPr>
          <p:cNvSpPr/>
          <p:nvPr/>
        </p:nvSpPr>
        <p:spPr bwMode="auto">
          <a:xfrm>
            <a:off x="3053529" y="4498216"/>
            <a:ext cx="2555702" cy="1469452"/>
          </a:xfrm>
          <a:prstGeom prst="rect">
            <a:avLst/>
          </a:prstGeom>
          <a:solidFill>
            <a:srgbClr val="D6EE99"/>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05" name="Rectangle 204">
            <a:extLst>
              <a:ext uri="{FF2B5EF4-FFF2-40B4-BE49-F238E27FC236}">
                <a16:creationId xmlns:a16="http://schemas.microsoft.com/office/drawing/2014/main" id="{5003DFBF-877D-941B-9EA5-C194F55BDF68}"/>
              </a:ext>
            </a:extLst>
          </p:cNvPr>
          <p:cNvSpPr/>
          <p:nvPr/>
        </p:nvSpPr>
        <p:spPr>
          <a:xfrm>
            <a:off x="3169564" y="4576145"/>
            <a:ext cx="1121598" cy="215444"/>
          </a:xfrm>
          <a:prstGeom prst="rect">
            <a:avLst/>
          </a:prstGeom>
        </p:spPr>
        <p:txBody>
          <a:bodyPr wrap="square">
            <a:spAutoFit/>
          </a:bodyPr>
          <a:lstStyle/>
          <a:p>
            <a:pPr marL="0" marR="0" lvl="0" indent="0" algn="l" defTabSz="914333" rtl="0" eaLnBrk="1" fontAlgn="auto" latinLnBrk="0" hangingPunct="1">
              <a:lnSpc>
                <a:spcPct val="100000"/>
              </a:lnSpc>
              <a:spcBef>
                <a:spcPts val="0"/>
              </a:spcBef>
              <a:spcAft>
                <a:spcPts val="0"/>
              </a:spcAft>
              <a:buClrTx/>
              <a:buSzTx/>
              <a:buFontTx/>
              <a:buNone/>
              <a:tabLst/>
              <a:defRPr/>
            </a:pPr>
            <a:r>
              <a:rPr kumimoji="0" lang="en-IN" sz="800" b="1" i="0" u="none" strike="noStrike" kern="1200" cap="none" spc="0" normalizeH="0" baseline="0" noProof="0">
                <a:ln>
                  <a:noFill/>
                </a:ln>
                <a:solidFill>
                  <a:srgbClr val="000000">
                    <a:lumMod val="85000"/>
                    <a:lumOff val="15000"/>
                  </a:srgbClr>
                </a:solidFill>
                <a:effectLst/>
                <a:uLnTx/>
                <a:uFillTx/>
                <a:latin typeface="Open Sans" panose="020B0606030504020204" pitchFamily="34" charset="0"/>
                <a:ea typeface="Open Sans" panose="020B0606030504020204" pitchFamily="34" charset="0"/>
                <a:cs typeface="Open Sans" panose="020B0606030504020204" pitchFamily="34" charset="0"/>
              </a:rPr>
              <a:t>Implementation</a:t>
            </a:r>
            <a:endParaRPr kumimoji="0" lang="en-IN" altLang="en-US" sz="800" b="1" i="0" u="none" strike="noStrike" kern="1200" cap="none" spc="0" normalizeH="0" baseline="0" noProof="0">
              <a:ln>
                <a:noFill/>
              </a:ln>
              <a:solidFill>
                <a:srgbClr val="000000">
                  <a:lumMod val="85000"/>
                  <a:lumOff val="1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07" name="Google Shape;1329;p26">
            <a:extLst>
              <a:ext uri="{FF2B5EF4-FFF2-40B4-BE49-F238E27FC236}">
                <a16:creationId xmlns:a16="http://schemas.microsoft.com/office/drawing/2014/main" id="{664CD161-203D-F199-9E63-A71CADC04618}"/>
              </a:ext>
            </a:extLst>
          </p:cNvPr>
          <p:cNvSpPr txBox="1"/>
          <p:nvPr/>
        </p:nvSpPr>
        <p:spPr>
          <a:xfrm>
            <a:off x="3169564" y="4789682"/>
            <a:ext cx="1636378" cy="658769"/>
          </a:xfrm>
          <a:prstGeom prst="rect">
            <a:avLst/>
          </a:prstGeom>
          <a:noFill/>
          <a:ln>
            <a:noFill/>
          </a:ln>
        </p:spPr>
        <p:txBody>
          <a:bodyPr spcFirstLastPara="1" wrap="square" lIns="91425" tIns="91425" rIns="91425" bIns="91425" anchor="t" anchorCtr="0">
            <a:noAutofit/>
          </a:bodyPr>
          <a:lstStyle/>
          <a:p>
            <a:pPr marL="171450" indent="-171450" defTabSz="914333">
              <a:buClrTx/>
              <a:buFont typeface="Arial" panose="020B0604020202020204" pitchFamily="34" charset="0"/>
              <a:buChar char="•"/>
              <a:defRPr/>
            </a:pPr>
            <a:r>
              <a:rPr lang="en-US" sz="800" kern="1200" dirty="0">
                <a:latin typeface="Open Sans" panose="020B0606030504020204" pitchFamily="34" charset="0"/>
                <a:ea typeface="Open Sans" panose="020B0606030504020204" pitchFamily="34" charset="0"/>
                <a:cs typeface="Open Sans" panose="020B0606030504020204" pitchFamily="34" charset="0"/>
              </a:rPr>
              <a:t>Planning &amp; Research</a:t>
            </a:r>
          </a:p>
          <a:p>
            <a:pPr marL="171450" indent="-171450" defTabSz="914333">
              <a:buClrTx/>
              <a:buFont typeface="Arial" panose="020B0604020202020204" pitchFamily="34" charset="0"/>
              <a:buChar char="•"/>
              <a:defRPr/>
            </a:pPr>
            <a:r>
              <a:rPr lang="en-US" sz="800" kern="1200" dirty="0">
                <a:latin typeface="Open Sans" panose="020B0606030504020204" pitchFamily="34" charset="0"/>
                <a:ea typeface="Open Sans" panose="020B0606030504020204" pitchFamily="34" charset="0"/>
                <a:cs typeface="Open Sans" panose="020B0606030504020204" pitchFamily="34" charset="0"/>
              </a:rPr>
              <a:t>User Understanding</a:t>
            </a:r>
          </a:p>
          <a:p>
            <a:pPr marL="171450" indent="-171450" defTabSz="914333">
              <a:buClrTx/>
              <a:buFont typeface="Arial" panose="020B0604020202020204" pitchFamily="34" charset="0"/>
              <a:buChar char="•"/>
              <a:defRPr/>
            </a:pPr>
            <a:r>
              <a:rPr lang="en-US" sz="800" kern="1200" dirty="0">
                <a:latin typeface="Open Sans" panose="020B0606030504020204" pitchFamily="34" charset="0"/>
                <a:ea typeface="Open Sans" panose="020B0606030504020204" pitchFamily="34" charset="0"/>
                <a:cs typeface="Open Sans" panose="020B0606030504020204" pitchFamily="34" charset="0"/>
              </a:rPr>
              <a:t>Competitor Analysis</a:t>
            </a:r>
          </a:p>
          <a:p>
            <a:pPr marL="171450" indent="-171450" defTabSz="914333">
              <a:buClrTx/>
              <a:buFont typeface="Arial" panose="020B0604020202020204" pitchFamily="34" charset="0"/>
              <a:buChar char="•"/>
              <a:defRPr/>
            </a:pPr>
            <a:endParaRPr lang="en-IN" altLang="en-US" sz="800" kern="1200" dirty="0">
              <a:latin typeface="Open Sans" panose="020B0606030504020204" pitchFamily="34" charset="0"/>
              <a:ea typeface="Open Sans" panose="020B0606030504020204" pitchFamily="34" charset="0"/>
              <a:cs typeface="Open Sans" panose="020B0606030504020204" pitchFamily="34" charset="0"/>
            </a:endParaRPr>
          </a:p>
        </p:txBody>
      </p:sp>
      <p:sp>
        <p:nvSpPr>
          <p:cNvPr id="208" name="Google Shape;1330;p26">
            <a:extLst>
              <a:ext uri="{FF2B5EF4-FFF2-40B4-BE49-F238E27FC236}">
                <a16:creationId xmlns:a16="http://schemas.microsoft.com/office/drawing/2014/main" id="{BDD597AB-CF32-E926-1EC1-822E2C41BB2F}"/>
              </a:ext>
            </a:extLst>
          </p:cNvPr>
          <p:cNvSpPr txBox="1"/>
          <p:nvPr/>
        </p:nvSpPr>
        <p:spPr>
          <a:xfrm>
            <a:off x="3169564" y="5294025"/>
            <a:ext cx="1636378" cy="510843"/>
          </a:xfrm>
          <a:prstGeom prst="rect">
            <a:avLst/>
          </a:prstGeom>
          <a:noFill/>
          <a:ln>
            <a:noFill/>
          </a:ln>
        </p:spPr>
        <p:txBody>
          <a:bodyPr spcFirstLastPara="1" wrap="square" lIns="91425" tIns="91425" rIns="91425" bIns="91425" anchor="t" anchorCtr="0">
            <a:noAutofit/>
          </a:bodyPr>
          <a:lstStyle/>
          <a:p>
            <a:pPr marL="171450" lvl="0" indent="-171450" defTabSz="914333">
              <a:buClrTx/>
              <a:buFont typeface="Arial" panose="020B0604020202020204" pitchFamily="34" charset="0"/>
              <a:buChar char="•"/>
              <a:defRPr/>
            </a:pPr>
            <a:r>
              <a:rPr lang="en-US" altLang="en-US" sz="800" kern="1200">
                <a:latin typeface="Open Sans" panose="020B0606030504020204" pitchFamily="34" charset="0"/>
                <a:ea typeface="Open Sans" panose="020B0606030504020204" pitchFamily="34" charset="0"/>
                <a:cs typeface="Open Sans" panose="020B0606030504020204" pitchFamily="34" charset="0"/>
              </a:rPr>
              <a:t>User Flow</a:t>
            </a:r>
          </a:p>
          <a:p>
            <a:pPr marL="171450" lvl="0" indent="-171450" defTabSz="914333">
              <a:buClrTx/>
              <a:buFont typeface="Arial" panose="020B0604020202020204" pitchFamily="34" charset="0"/>
              <a:buChar char="•"/>
              <a:defRPr/>
            </a:pPr>
            <a:r>
              <a:rPr lang="en-US" altLang="en-US" sz="800" kern="1200">
                <a:latin typeface="Open Sans" panose="020B0606030504020204" pitchFamily="34" charset="0"/>
                <a:ea typeface="Open Sans" panose="020B0606030504020204" pitchFamily="34" charset="0"/>
                <a:cs typeface="Open Sans" panose="020B0606030504020204" pitchFamily="34" charset="0"/>
              </a:rPr>
              <a:t>Low-Fi Wireframe</a:t>
            </a:r>
          </a:p>
          <a:p>
            <a:pPr marL="171450" lvl="0" indent="-171450" defTabSz="914333">
              <a:buClrTx/>
              <a:buFont typeface="Arial" panose="020B0604020202020204" pitchFamily="34" charset="0"/>
              <a:buChar char="•"/>
              <a:defRPr/>
            </a:pPr>
            <a:r>
              <a:rPr lang="en-US" altLang="en-US" sz="800" kern="1200">
                <a:latin typeface="Open Sans" panose="020B0606030504020204" pitchFamily="34" charset="0"/>
                <a:ea typeface="Open Sans" panose="020B0606030504020204" pitchFamily="34" charset="0"/>
                <a:cs typeface="Open Sans" panose="020B0606030504020204" pitchFamily="34" charset="0"/>
              </a:rPr>
              <a:t>High-Fi Wireframe</a:t>
            </a:r>
          </a:p>
        </p:txBody>
      </p:sp>
      <p:sp>
        <p:nvSpPr>
          <p:cNvPr id="209" name="Google Shape;1331;p26">
            <a:extLst>
              <a:ext uri="{FF2B5EF4-FFF2-40B4-BE49-F238E27FC236}">
                <a16:creationId xmlns:a16="http://schemas.microsoft.com/office/drawing/2014/main" id="{1D8C912C-5956-33A1-66E4-78FFEA69BE41}"/>
              </a:ext>
            </a:extLst>
          </p:cNvPr>
          <p:cNvSpPr txBox="1"/>
          <p:nvPr/>
        </p:nvSpPr>
        <p:spPr>
          <a:xfrm>
            <a:off x="4480942" y="4763838"/>
            <a:ext cx="1838473" cy="376807"/>
          </a:xfrm>
          <a:prstGeom prst="rect">
            <a:avLst/>
          </a:prstGeom>
          <a:noFill/>
          <a:ln>
            <a:noFill/>
          </a:ln>
        </p:spPr>
        <p:txBody>
          <a:bodyPr spcFirstLastPara="1" wrap="square" lIns="91425" tIns="91425" rIns="91425" bIns="91425" anchor="t" anchorCtr="0">
            <a:noAutofit/>
          </a:bodyPr>
          <a:lstStyle/>
          <a:p>
            <a:pPr marL="171450" lvl="0" indent="-171450" defTabSz="914333">
              <a:buClrTx/>
              <a:buFont typeface="Arial" panose="020B0604020202020204" pitchFamily="34" charset="0"/>
              <a:buChar char="•"/>
              <a:defRPr/>
            </a:pPr>
            <a:r>
              <a:rPr lang="en-US" altLang="en-US" sz="800" kern="1200">
                <a:latin typeface="Open Sans" panose="020B0606030504020204" pitchFamily="34" charset="0"/>
                <a:ea typeface="Open Sans" panose="020B0606030504020204" pitchFamily="34" charset="0"/>
                <a:cs typeface="Open Sans" panose="020B0606030504020204" pitchFamily="34" charset="0"/>
              </a:rPr>
              <a:t>Visual Design</a:t>
            </a:r>
          </a:p>
          <a:p>
            <a:pPr marL="171450" lvl="0" indent="-171450" defTabSz="914333">
              <a:buClrTx/>
              <a:buFont typeface="Arial" panose="020B0604020202020204" pitchFamily="34" charset="0"/>
              <a:buChar char="•"/>
              <a:defRPr/>
            </a:pPr>
            <a:r>
              <a:rPr lang="en-US" altLang="en-US" sz="800" kern="1200">
                <a:latin typeface="Open Sans" panose="020B0606030504020204" pitchFamily="34" charset="0"/>
                <a:ea typeface="Open Sans" panose="020B0606030504020204" pitchFamily="34" charset="0"/>
                <a:cs typeface="Open Sans" panose="020B0606030504020204" pitchFamily="34" charset="0"/>
              </a:rPr>
              <a:t>Prototyping</a:t>
            </a:r>
          </a:p>
        </p:txBody>
      </p:sp>
      <p:sp>
        <p:nvSpPr>
          <p:cNvPr id="11" name="Rectangle 10">
            <a:extLst>
              <a:ext uri="{FF2B5EF4-FFF2-40B4-BE49-F238E27FC236}">
                <a16:creationId xmlns:a16="http://schemas.microsoft.com/office/drawing/2014/main" id="{021CECF4-CA3A-C035-256E-E08C2D0D91CE}"/>
              </a:ext>
            </a:extLst>
          </p:cNvPr>
          <p:cNvSpPr/>
          <p:nvPr/>
        </p:nvSpPr>
        <p:spPr>
          <a:xfrm>
            <a:off x="7958894" y="1114821"/>
            <a:ext cx="2657262" cy="230832"/>
          </a:xfrm>
          <a:prstGeom prst="rect">
            <a:avLst/>
          </a:prstGeom>
        </p:spPr>
        <p:txBody>
          <a:bodyPr wrap="square">
            <a:spAutoFit/>
          </a:bodyPr>
          <a:lstStyle/>
          <a:p>
            <a:pPr marL="0" marR="0" lvl="0" indent="0" algn="ctr" defTabSz="914333" rtl="0" eaLnBrk="1" fontAlgn="auto" latinLnBrk="0" hangingPunct="1">
              <a:lnSpc>
                <a:spcPct val="100000"/>
              </a:lnSpc>
              <a:spcBef>
                <a:spcPts val="0"/>
              </a:spcBef>
              <a:spcAft>
                <a:spcPts val="0"/>
              </a:spcAft>
              <a:buClrTx/>
              <a:buSzTx/>
              <a:buFontTx/>
              <a:buNone/>
              <a:tabLst/>
              <a:defRPr/>
            </a:pPr>
            <a:r>
              <a:rPr lang="en-IN" sz="9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EHR – Features Set</a:t>
            </a:r>
            <a:endParaRPr kumimoji="0" lang="en-IN" sz="9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12" name="Group 11">
            <a:extLst>
              <a:ext uri="{FF2B5EF4-FFF2-40B4-BE49-F238E27FC236}">
                <a16:creationId xmlns:a16="http://schemas.microsoft.com/office/drawing/2014/main" id="{CC0751CA-1A12-898A-55CD-381020702B71}"/>
              </a:ext>
            </a:extLst>
          </p:cNvPr>
          <p:cNvGrpSpPr/>
          <p:nvPr/>
        </p:nvGrpSpPr>
        <p:grpSpPr>
          <a:xfrm>
            <a:off x="8986601" y="1484627"/>
            <a:ext cx="2496997" cy="1901962"/>
            <a:chOff x="562667" y="1181508"/>
            <a:chExt cx="3054899" cy="2326916"/>
          </a:xfrm>
        </p:grpSpPr>
        <p:sp>
          <p:nvSpPr>
            <p:cNvPr id="14" name="Oval 13">
              <a:extLst>
                <a:ext uri="{FF2B5EF4-FFF2-40B4-BE49-F238E27FC236}">
                  <a16:creationId xmlns:a16="http://schemas.microsoft.com/office/drawing/2014/main" id="{1624E0CD-8D5C-9FC3-730E-D1D2ACC64B14}"/>
                </a:ext>
              </a:extLst>
            </p:cNvPr>
            <p:cNvSpPr/>
            <p:nvPr/>
          </p:nvSpPr>
          <p:spPr>
            <a:xfrm>
              <a:off x="1057673" y="1385167"/>
              <a:ext cx="1926461" cy="1865923"/>
            </a:xfrm>
            <a:prstGeom prst="ellipse">
              <a:avLst/>
            </a:prstGeom>
            <a:noFill/>
            <a:ln w="12700">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5" name="Group 14">
              <a:extLst>
                <a:ext uri="{FF2B5EF4-FFF2-40B4-BE49-F238E27FC236}">
                  <a16:creationId xmlns:a16="http://schemas.microsoft.com/office/drawing/2014/main" id="{6781D09A-93D1-3B53-3DFF-7C53FE3F9D9F}"/>
                </a:ext>
              </a:extLst>
            </p:cNvPr>
            <p:cNvGrpSpPr/>
            <p:nvPr/>
          </p:nvGrpSpPr>
          <p:grpSpPr>
            <a:xfrm>
              <a:off x="2400097" y="2647735"/>
              <a:ext cx="912080" cy="428699"/>
              <a:chOff x="4465918" y="4439226"/>
              <a:chExt cx="1812331" cy="851838"/>
            </a:xfrm>
          </p:grpSpPr>
          <p:sp>
            <p:nvSpPr>
              <p:cNvPr id="56" name="Rounded Rectangle 55">
                <a:extLst>
                  <a:ext uri="{FF2B5EF4-FFF2-40B4-BE49-F238E27FC236}">
                    <a16:creationId xmlns:a16="http://schemas.microsoft.com/office/drawing/2014/main" id="{3883E154-B932-FA98-5832-5A16FCAEC14A}"/>
                  </a:ext>
                </a:extLst>
              </p:cNvPr>
              <p:cNvSpPr/>
              <p:nvPr/>
            </p:nvSpPr>
            <p:spPr>
              <a:xfrm>
                <a:off x="4469010" y="4439226"/>
                <a:ext cx="1633879" cy="851838"/>
              </a:xfrm>
              <a:prstGeom prst="roundRect">
                <a:avLst/>
              </a:prstGeom>
              <a:solidFill>
                <a:srgbClr val="D7F3CB"/>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58" name="TextBox 57">
                <a:extLst>
                  <a:ext uri="{FF2B5EF4-FFF2-40B4-BE49-F238E27FC236}">
                    <a16:creationId xmlns:a16="http://schemas.microsoft.com/office/drawing/2014/main" id="{4296613E-B237-2A91-4FA7-535F06047A25}"/>
                  </a:ext>
                </a:extLst>
              </p:cNvPr>
              <p:cNvSpPr txBox="1"/>
              <p:nvPr/>
            </p:nvSpPr>
            <p:spPr>
              <a:xfrm>
                <a:off x="4465918" y="4629077"/>
                <a:ext cx="1812331" cy="628488"/>
              </a:xfrm>
              <a:prstGeom prst="rect">
                <a:avLst/>
              </a:prstGeom>
              <a:noFill/>
            </p:spPr>
            <p:txBody>
              <a:bodyPr wrap="square">
                <a:spAutoFit/>
              </a:bodyPr>
              <a:lstStyle/>
              <a:p>
                <a:pPr marL="0" lvl="0" indent="0" algn="ctr" defTabSz="266700">
                  <a:lnSpc>
                    <a:spcPct val="90000"/>
                  </a:lnSpc>
                  <a:spcBef>
                    <a:spcPct val="0"/>
                  </a:spcBef>
                  <a:spcAft>
                    <a:spcPct val="35000"/>
                  </a:spcAft>
                  <a:buNone/>
                </a:pPr>
                <a:r>
                  <a:rPr lang="en-US" sz="600" kern="1200">
                    <a:latin typeface="Open Sans" panose="020B0606030504020204" pitchFamily="34" charset="0"/>
                    <a:ea typeface="Open Sans" panose="020B0606030504020204" pitchFamily="34" charset="0"/>
                    <a:cs typeface="Open Sans" panose="020B0606030504020204" pitchFamily="34" charset="0"/>
                  </a:rPr>
                  <a:t>Clinical Documentation</a:t>
                </a:r>
              </a:p>
            </p:txBody>
          </p:sp>
        </p:grpSp>
        <p:grpSp>
          <p:nvGrpSpPr>
            <p:cNvPr id="16" name="Group 15">
              <a:extLst>
                <a:ext uri="{FF2B5EF4-FFF2-40B4-BE49-F238E27FC236}">
                  <a16:creationId xmlns:a16="http://schemas.microsoft.com/office/drawing/2014/main" id="{6C112962-A464-6C10-2268-1CF6732B8900}"/>
                </a:ext>
              </a:extLst>
            </p:cNvPr>
            <p:cNvGrpSpPr/>
            <p:nvPr/>
          </p:nvGrpSpPr>
          <p:grpSpPr>
            <a:xfrm>
              <a:off x="562667" y="2099871"/>
              <a:ext cx="1088849" cy="428699"/>
              <a:chOff x="4342950" y="4439226"/>
              <a:chExt cx="2163576" cy="851838"/>
            </a:xfrm>
          </p:grpSpPr>
          <p:sp>
            <p:nvSpPr>
              <p:cNvPr id="53" name="Rounded Rectangle 52">
                <a:extLst>
                  <a:ext uri="{FF2B5EF4-FFF2-40B4-BE49-F238E27FC236}">
                    <a16:creationId xmlns:a16="http://schemas.microsoft.com/office/drawing/2014/main" id="{C60D5024-811B-D023-B86E-2C23C163103E}"/>
                  </a:ext>
                </a:extLst>
              </p:cNvPr>
              <p:cNvSpPr/>
              <p:nvPr/>
            </p:nvSpPr>
            <p:spPr>
              <a:xfrm>
                <a:off x="4469007" y="4439226"/>
                <a:ext cx="1855703" cy="851838"/>
              </a:xfrm>
              <a:prstGeom prst="roundRect">
                <a:avLst/>
              </a:prstGeom>
              <a:solidFill>
                <a:schemeClr val="accent5">
                  <a:lumMod val="20000"/>
                  <a:lumOff val="8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54" name="Rounded Rectangle 10">
                <a:extLst>
                  <a:ext uri="{FF2B5EF4-FFF2-40B4-BE49-F238E27FC236}">
                    <a16:creationId xmlns:a16="http://schemas.microsoft.com/office/drawing/2014/main" id="{63929D9E-5753-5178-40F2-8048597B7054}"/>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endParaRPr lang="en-US" sz="600" kern="1200">
                  <a:latin typeface="Arial"/>
                  <a:ea typeface="+mn-ea"/>
                  <a:cs typeface="+mn-cs"/>
                </a:endParaRPr>
              </a:p>
            </p:txBody>
          </p:sp>
          <p:sp>
            <p:nvSpPr>
              <p:cNvPr id="55" name="TextBox 54">
                <a:extLst>
                  <a:ext uri="{FF2B5EF4-FFF2-40B4-BE49-F238E27FC236}">
                    <a16:creationId xmlns:a16="http://schemas.microsoft.com/office/drawing/2014/main" id="{1F1AFED2-9923-4372-8287-5376A6A1EC83}"/>
                  </a:ext>
                </a:extLst>
              </p:cNvPr>
              <p:cNvSpPr txBox="1"/>
              <p:nvPr/>
            </p:nvSpPr>
            <p:spPr>
              <a:xfrm>
                <a:off x="4342950" y="4517317"/>
                <a:ext cx="2163576" cy="628488"/>
              </a:xfrm>
              <a:prstGeom prst="rect">
                <a:avLst/>
              </a:prstGeom>
              <a:noFill/>
            </p:spPr>
            <p:txBody>
              <a:bodyPr wrap="square">
                <a:spAutoFit/>
              </a:bodyPr>
              <a:lstStyle/>
              <a:p>
                <a:pPr lvl="0" algn="ctr" defTabSz="266700">
                  <a:lnSpc>
                    <a:spcPct val="90000"/>
                  </a:lnSpc>
                  <a:spcBef>
                    <a:spcPct val="0"/>
                  </a:spcBef>
                  <a:spcAft>
                    <a:spcPct val="35000"/>
                  </a:spcAft>
                </a:pPr>
                <a:r>
                  <a:rPr lang="en-US" sz="600" kern="1200" dirty="0">
                    <a:latin typeface="Open Sans" panose="020B0606030504020204" pitchFamily="34" charset="0"/>
                    <a:ea typeface="Open Sans" panose="020B0606030504020204" pitchFamily="34" charset="0"/>
                    <a:cs typeface="Open Sans" panose="020B0606030504020204" pitchFamily="34" charset="0"/>
                  </a:rPr>
                  <a:t>Health Information Management</a:t>
                </a:r>
              </a:p>
            </p:txBody>
          </p:sp>
        </p:grpSp>
        <p:grpSp>
          <p:nvGrpSpPr>
            <p:cNvPr id="17" name="Group 16">
              <a:extLst>
                <a:ext uri="{FF2B5EF4-FFF2-40B4-BE49-F238E27FC236}">
                  <a16:creationId xmlns:a16="http://schemas.microsoft.com/office/drawing/2014/main" id="{D1CD6CE2-18CD-6FCC-4430-EF6C59341061}"/>
                </a:ext>
              </a:extLst>
            </p:cNvPr>
            <p:cNvGrpSpPr/>
            <p:nvPr/>
          </p:nvGrpSpPr>
          <p:grpSpPr>
            <a:xfrm>
              <a:off x="644232" y="2635290"/>
              <a:ext cx="1009346" cy="428699"/>
              <a:chOff x="4469010" y="4439226"/>
              <a:chExt cx="2005604" cy="851838"/>
            </a:xfrm>
          </p:grpSpPr>
          <p:sp>
            <p:nvSpPr>
              <p:cNvPr id="49" name="Rounded Rectangle 48">
                <a:extLst>
                  <a:ext uri="{FF2B5EF4-FFF2-40B4-BE49-F238E27FC236}">
                    <a16:creationId xmlns:a16="http://schemas.microsoft.com/office/drawing/2014/main" id="{7D158A01-DBEC-094A-70E5-589A965E547F}"/>
                  </a:ext>
                </a:extLst>
              </p:cNvPr>
              <p:cNvSpPr/>
              <p:nvPr/>
            </p:nvSpPr>
            <p:spPr>
              <a:xfrm>
                <a:off x="4469010" y="4439226"/>
                <a:ext cx="2005604" cy="851838"/>
              </a:xfrm>
              <a:prstGeom prst="roundRect">
                <a:avLst/>
              </a:prstGeom>
              <a:solidFill>
                <a:schemeClr val="accent1">
                  <a:lumMod val="20000"/>
                  <a:lumOff val="8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50" name="Rounded Rectangle 10">
                <a:extLst>
                  <a:ext uri="{FF2B5EF4-FFF2-40B4-BE49-F238E27FC236}">
                    <a16:creationId xmlns:a16="http://schemas.microsoft.com/office/drawing/2014/main" id="{9146782A-CF2C-5D6B-841E-72FD37799269}"/>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endParaRPr lang="en-US" sz="600" kern="1200">
                  <a:latin typeface="Arial"/>
                  <a:ea typeface="+mn-ea"/>
                  <a:cs typeface="+mn-cs"/>
                </a:endParaRPr>
              </a:p>
            </p:txBody>
          </p:sp>
          <p:sp>
            <p:nvSpPr>
              <p:cNvPr id="52" name="TextBox 51">
                <a:extLst>
                  <a:ext uri="{FF2B5EF4-FFF2-40B4-BE49-F238E27FC236}">
                    <a16:creationId xmlns:a16="http://schemas.microsoft.com/office/drawing/2014/main" id="{6609BB90-3620-093A-3FE8-E6319EBCA01F}"/>
                  </a:ext>
                </a:extLst>
              </p:cNvPr>
              <p:cNvSpPr txBox="1"/>
              <p:nvPr/>
            </p:nvSpPr>
            <p:spPr>
              <a:xfrm>
                <a:off x="4638696" y="4504342"/>
                <a:ext cx="1620858" cy="628488"/>
              </a:xfrm>
              <a:prstGeom prst="rect">
                <a:avLst/>
              </a:prstGeom>
              <a:noFill/>
            </p:spPr>
            <p:txBody>
              <a:bodyPr wrap="square">
                <a:spAutoFit/>
              </a:bodyPr>
              <a:lstStyle/>
              <a:p>
                <a:pPr lvl="0" algn="ctr" defTabSz="266700">
                  <a:lnSpc>
                    <a:spcPct val="90000"/>
                  </a:lnSpc>
                  <a:spcBef>
                    <a:spcPct val="0"/>
                  </a:spcBef>
                  <a:spcAft>
                    <a:spcPct val="35000"/>
                  </a:spcAft>
                </a:pPr>
                <a:r>
                  <a:rPr lang="en-US" sz="600" kern="1200">
                    <a:latin typeface="Open Sans" panose="020B0606030504020204" pitchFamily="34" charset="0"/>
                    <a:ea typeface="Open Sans" panose="020B0606030504020204" pitchFamily="34" charset="0"/>
                    <a:cs typeface="Open Sans" panose="020B0606030504020204" pitchFamily="34" charset="0"/>
                  </a:rPr>
                  <a:t>Support Services</a:t>
                </a:r>
              </a:p>
            </p:txBody>
          </p:sp>
        </p:grpSp>
        <p:grpSp>
          <p:nvGrpSpPr>
            <p:cNvPr id="18" name="Group 17">
              <a:extLst>
                <a:ext uri="{FF2B5EF4-FFF2-40B4-BE49-F238E27FC236}">
                  <a16:creationId xmlns:a16="http://schemas.microsoft.com/office/drawing/2014/main" id="{3548309E-D9AE-B068-9EB1-5DD0AA81BCE3}"/>
                </a:ext>
              </a:extLst>
            </p:cNvPr>
            <p:cNvGrpSpPr/>
            <p:nvPr/>
          </p:nvGrpSpPr>
          <p:grpSpPr>
            <a:xfrm>
              <a:off x="1625830" y="3079725"/>
              <a:ext cx="867924" cy="428699"/>
              <a:chOff x="4448111" y="4393421"/>
              <a:chExt cx="1724594" cy="851838"/>
            </a:xfrm>
          </p:grpSpPr>
          <p:sp>
            <p:nvSpPr>
              <p:cNvPr id="46" name="Rounded Rectangle 45">
                <a:extLst>
                  <a:ext uri="{FF2B5EF4-FFF2-40B4-BE49-F238E27FC236}">
                    <a16:creationId xmlns:a16="http://schemas.microsoft.com/office/drawing/2014/main" id="{A15460BB-D24F-F085-CFFA-9404EE353D5C}"/>
                  </a:ext>
                </a:extLst>
              </p:cNvPr>
              <p:cNvSpPr/>
              <p:nvPr/>
            </p:nvSpPr>
            <p:spPr>
              <a:xfrm>
                <a:off x="4636751" y="4393421"/>
                <a:ext cx="1265447" cy="851838"/>
              </a:xfrm>
              <a:prstGeom prst="roundRect">
                <a:avLst/>
              </a:prstGeom>
              <a:solidFill>
                <a:schemeClr val="accent5">
                  <a:lumMod val="20000"/>
                  <a:lumOff val="8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47" name="Rounded Rectangle 10">
                <a:extLst>
                  <a:ext uri="{FF2B5EF4-FFF2-40B4-BE49-F238E27FC236}">
                    <a16:creationId xmlns:a16="http://schemas.microsoft.com/office/drawing/2014/main" id="{B432922F-8A63-D6AD-16B5-2AFBE007D504}"/>
                  </a:ext>
                </a:extLst>
              </p:cNvPr>
              <p:cNvSpPr txBox="1"/>
              <p:nvPr/>
            </p:nvSpPr>
            <p:spPr>
              <a:xfrm>
                <a:off x="4658358" y="4435001"/>
                <a:ext cx="1514347" cy="7686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endParaRPr lang="en-US" sz="600" kern="1200">
                  <a:latin typeface="Arial"/>
                  <a:ea typeface="+mn-ea"/>
                  <a:cs typeface="+mn-cs"/>
                </a:endParaRPr>
              </a:p>
            </p:txBody>
          </p:sp>
          <p:sp>
            <p:nvSpPr>
              <p:cNvPr id="48" name="TextBox 47">
                <a:extLst>
                  <a:ext uri="{FF2B5EF4-FFF2-40B4-BE49-F238E27FC236}">
                    <a16:creationId xmlns:a16="http://schemas.microsoft.com/office/drawing/2014/main" id="{CAD27EF8-4818-456D-2857-9F4BB5C8B08A}"/>
                  </a:ext>
                </a:extLst>
              </p:cNvPr>
              <p:cNvSpPr txBox="1"/>
              <p:nvPr/>
            </p:nvSpPr>
            <p:spPr>
              <a:xfrm>
                <a:off x="4448111" y="4552646"/>
                <a:ext cx="1654788" cy="628488"/>
              </a:xfrm>
              <a:prstGeom prst="rect">
                <a:avLst/>
              </a:prstGeom>
              <a:noFill/>
            </p:spPr>
            <p:txBody>
              <a:bodyPr wrap="square">
                <a:spAutoFit/>
              </a:bodyPr>
              <a:lstStyle/>
              <a:p>
                <a:pPr lvl="0" algn="ctr" defTabSz="266700">
                  <a:lnSpc>
                    <a:spcPct val="90000"/>
                  </a:lnSpc>
                  <a:spcBef>
                    <a:spcPct val="0"/>
                  </a:spcBef>
                  <a:spcAft>
                    <a:spcPct val="35000"/>
                  </a:spcAft>
                </a:pPr>
                <a:r>
                  <a:rPr lang="en-US" sz="600" kern="1200" dirty="0">
                    <a:latin typeface="Open Sans" panose="020B0606030504020204" pitchFamily="34" charset="0"/>
                    <a:ea typeface="Open Sans" panose="020B0606030504020204" pitchFamily="34" charset="0"/>
                    <a:cs typeface="Open Sans" panose="020B0606030504020204" pitchFamily="34" charset="0"/>
                  </a:rPr>
                  <a:t>Supply Chain Management</a:t>
                </a:r>
              </a:p>
            </p:txBody>
          </p:sp>
        </p:grpSp>
        <p:grpSp>
          <p:nvGrpSpPr>
            <p:cNvPr id="20" name="Group 19">
              <a:extLst>
                <a:ext uri="{FF2B5EF4-FFF2-40B4-BE49-F238E27FC236}">
                  <a16:creationId xmlns:a16="http://schemas.microsoft.com/office/drawing/2014/main" id="{FAC7F6E3-55D5-3AEF-2BB4-A978F21EE072}"/>
                </a:ext>
              </a:extLst>
            </p:cNvPr>
            <p:cNvGrpSpPr/>
            <p:nvPr/>
          </p:nvGrpSpPr>
          <p:grpSpPr>
            <a:xfrm>
              <a:off x="651239" y="1576515"/>
              <a:ext cx="1046796" cy="428699"/>
              <a:chOff x="4209455" y="4439226"/>
              <a:chExt cx="2080017" cy="851838"/>
            </a:xfrm>
          </p:grpSpPr>
          <p:sp>
            <p:nvSpPr>
              <p:cNvPr id="44" name="Rounded Rectangle 43">
                <a:extLst>
                  <a:ext uri="{FF2B5EF4-FFF2-40B4-BE49-F238E27FC236}">
                    <a16:creationId xmlns:a16="http://schemas.microsoft.com/office/drawing/2014/main" id="{481B85E5-F763-53E6-E23A-3015C40EFE5B}"/>
                  </a:ext>
                </a:extLst>
              </p:cNvPr>
              <p:cNvSpPr/>
              <p:nvPr/>
            </p:nvSpPr>
            <p:spPr>
              <a:xfrm>
                <a:off x="4339868" y="4439226"/>
                <a:ext cx="1763021" cy="851838"/>
              </a:xfrm>
              <a:prstGeom prst="roundRect">
                <a:avLst/>
              </a:prstGeom>
              <a:solidFill>
                <a:srgbClr val="D7F3CB"/>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45" name="TextBox 44">
                <a:extLst>
                  <a:ext uri="{FF2B5EF4-FFF2-40B4-BE49-F238E27FC236}">
                    <a16:creationId xmlns:a16="http://schemas.microsoft.com/office/drawing/2014/main" id="{4414B361-9ED3-422F-13F6-DB14211011FA}"/>
                  </a:ext>
                </a:extLst>
              </p:cNvPr>
              <p:cNvSpPr txBox="1"/>
              <p:nvPr/>
            </p:nvSpPr>
            <p:spPr>
              <a:xfrm>
                <a:off x="4209455" y="4561711"/>
                <a:ext cx="2080017" cy="628488"/>
              </a:xfrm>
              <a:prstGeom prst="rect">
                <a:avLst/>
              </a:prstGeom>
              <a:noFill/>
            </p:spPr>
            <p:txBody>
              <a:bodyPr wrap="square">
                <a:spAutoFit/>
              </a:bodyPr>
              <a:lstStyle/>
              <a:p>
                <a:pPr lvl="0" algn="ctr" defTabSz="266700">
                  <a:lnSpc>
                    <a:spcPct val="90000"/>
                  </a:lnSpc>
                  <a:spcBef>
                    <a:spcPct val="0"/>
                  </a:spcBef>
                  <a:spcAft>
                    <a:spcPct val="35000"/>
                  </a:spcAft>
                </a:pPr>
                <a:r>
                  <a:rPr lang="en-US" sz="600" kern="1200" dirty="0">
                    <a:latin typeface="Open Sans" panose="020B0606030504020204" pitchFamily="34" charset="0"/>
                    <a:ea typeface="Open Sans" panose="020B0606030504020204" pitchFamily="34" charset="0"/>
                    <a:cs typeface="Open Sans" panose="020B0606030504020204" pitchFamily="34" charset="0"/>
                  </a:rPr>
                  <a:t>Pharma/Medical Safety</a:t>
                </a:r>
              </a:p>
            </p:txBody>
          </p:sp>
        </p:grpSp>
        <p:grpSp>
          <p:nvGrpSpPr>
            <p:cNvPr id="21" name="Group 20">
              <a:extLst>
                <a:ext uri="{FF2B5EF4-FFF2-40B4-BE49-F238E27FC236}">
                  <a16:creationId xmlns:a16="http://schemas.microsoft.com/office/drawing/2014/main" id="{E1755776-2A42-29AD-6FE8-5890AF2AA987}"/>
                </a:ext>
              </a:extLst>
            </p:cNvPr>
            <p:cNvGrpSpPr/>
            <p:nvPr/>
          </p:nvGrpSpPr>
          <p:grpSpPr>
            <a:xfrm>
              <a:off x="1683091" y="1181508"/>
              <a:ext cx="816794" cy="405596"/>
              <a:chOff x="4561876" y="4442170"/>
              <a:chExt cx="1622993" cy="805931"/>
            </a:xfrm>
          </p:grpSpPr>
          <p:sp>
            <p:nvSpPr>
              <p:cNvPr id="40" name="Rounded Rectangle 39">
                <a:extLst>
                  <a:ext uri="{FF2B5EF4-FFF2-40B4-BE49-F238E27FC236}">
                    <a16:creationId xmlns:a16="http://schemas.microsoft.com/office/drawing/2014/main" id="{BCF34E15-837B-E7F3-E6C6-3BBF98BCE564}"/>
                  </a:ext>
                </a:extLst>
              </p:cNvPr>
              <p:cNvSpPr/>
              <p:nvPr/>
            </p:nvSpPr>
            <p:spPr>
              <a:xfrm>
                <a:off x="4608099" y="4442170"/>
                <a:ext cx="1391101" cy="746625"/>
              </a:xfrm>
              <a:prstGeom prst="roundRect">
                <a:avLst/>
              </a:prstGeom>
              <a:solidFill>
                <a:schemeClr val="accent5">
                  <a:lumMod val="20000"/>
                  <a:lumOff val="8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42" name="Rounded Rectangle 10">
                <a:extLst>
                  <a:ext uri="{FF2B5EF4-FFF2-40B4-BE49-F238E27FC236}">
                    <a16:creationId xmlns:a16="http://schemas.microsoft.com/office/drawing/2014/main" id="{1AD172BB-DCF4-E868-7F62-EEA67BF29D7E}"/>
                  </a:ext>
                </a:extLst>
              </p:cNvPr>
              <p:cNvSpPr txBox="1"/>
              <p:nvPr/>
            </p:nvSpPr>
            <p:spPr>
              <a:xfrm>
                <a:off x="4670522" y="4479430"/>
                <a:ext cx="1514347" cy="7686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endParaRPr lang="en-US" sz="600" kern="1200">
                  <a:latin typeface="Arial"/>
                  <a:ea typeface="+mn-ea"/>
                  <a:cs typeface="+mn-cs"/>
                </a:endParaRPr>
              </a:p>
            </p:txBody>
          </p:sp>
          <p:sp>
            <p:nvSpPr>
              <p:cNvPr id="43" name="TextBox 42">
                <a:extLst>
                  <a:ext uri="{FF2B5EF4-FFF2-40B4-BE49-F238E27FC236}">
                    <a16:creationId xmlns:a16="http://schemas.microsoft.com/office/drawing/2014/main" id="{8A0F8187-AA24-6C15-D573-69B3D9496671}"/>
                  </a:ext>
                </a:extLst>
              </p:cNvPr>
              <p:cNvSpPr txBox="1"/>
              <p:nvPr/>
            </p:nvSpPr>
            <p:spPr>
              <a:xfrm>
                <a:off x="4561876" y="4460735"/>
                <a:ext cx="1620854" cy="628488"/>
              </a:xfrm>
              <a:prstGeom prst="rect">
                <a:avLst/>
              </a:prstGeom>
              <a:noFill/>
            </p:spPr>
            <p:txBody>
              <a:bodyPr wrap="square">
                <a:spAutoFit/>
              </a:bodyPr>
              <a:lstStyle/>
              <a:p>
                <a:pPr lvl="0" algn="ctr" defTabSz="266700">
                  <a:lnSpc>
                    <a:spcPct val="90000"/>
                  </a:lnSpc>
                  <a:spcBef>
                    <a:spcPct val="0"/>
                  </a:spcBef>
                  <a:spcAft>
                    <a:spcPct val="35000"/>
                  </a:spcAft>
                </a:pPr>
                <a:r>
                  <a:rPr lang="en-US" sz="600" kern="1200" dirty="0">
                    <a:latin typeface="Open Sans" panose="020B0606030504020204" pitchFamily="34" charset="0"/>
                    <a:ea typeface="Open Sans" panose="020B0606030504020204" pitchFamily="34" charset="0"/>
                    <a:cs typeface="Open Sans" panose="020B0606030504020204" pitchFamily="34" charset="0"/>
                  </a:rPr>
                  <a:t>Physician Practice </a:t>
                </a:r>
              </a:p>
            </p:txBody>
          </p:sp>
        </p:grpSp>
        <p:grpSp>
          <p:nvGrpSpPr>
            <p:cNvPr id="22" name="Group 21">
              <a:extLst>
                <a:ext uri="{FF2B5EF4-FFF2-40B4-BE49-F238E27FC236}">
                  <a16:creationId xmlns:a16="http://schemas.microsoft.com/office/drawing/2014/main" id="{75E2E200-5E9A-6219-AA68-35EFB8229B9F}"/>
                </a:ext>
              </a:extLst>
            </p:cNvPr>
            <p:cNvGrpSpPr/>
            <p:nvPr/>
          </p:nvGrpSpPr>
          <p:grpSpPr>
            <a:xfrm>
              <a:off x="2422401" y="1618740"/>
              <a:ext cx="1195165" cy="347400"/>
              <a:chOff x="4356522" y="4514661"/>
              <a:chExt cx="2374834" cy="690294"/>
            </a:xfrm>
          </p:grpSpPr>
          <p:sp>
            <p:nvSpPr>
              <p:cNvPr id="37" name="Rounded Rectangle 36">
                <a:extLst>
                  <a:ext uri="{FF2B5EF4-FFF2-40B4-BE49-F238E27FC236}">
                    <a16:creationId xmlns:a16="http://schemas.microsoft.com/office/drawing/2014/main" id="{7DEB697B-692F-E151-2BCB-19A99E2DEEEF}"/>
                  </a:ext>
                </a:extLst>
              </p:cNvPr>
              <p:cNvSpPr/>
              <p:nvPr/>
            </p:nvSpPr>
            <p:spPr>
              <a:xfrm>
                <a:off x="4469011" y="4514661"/>
                <a:ext cx="1967401" cy="690294"/>
              </a:xfrm>
              <a:prstGeom prst="roundRect">
                <a:avLst/>
              </a:prstGeom>
              <a:solidFill>
                <a:srgbClr val="D7F3CB"/>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39" name="TextBox 38">
                <a:extLst>
                  <a:ext uri="{FF2B5EF4-FFF2-40B4-BE49-F238E27FC236}">
                    <a16:creationId xmlns:a16="http://schemas.microsoft.com/office/drawing/2014/main" id="{9B370D26-7212-A21B-46B6-AC5AF38406C0}"/>
                  </a:ext>
                </a:extLst>
              </p:cNvPr>
              <p:cNvSpPr txBox="1"/>
              <p:nvPr/>
            </p:nvSpPr>
            <p:spPr>
              <a:xfrm>
                <a:off x="4356522" y="4568702"/>
                <a:ext cx="2374834" cy="628489"/>
              </a:xfrm>
              <a:prstGeom prst="rect">
                <a:avLst/>
              </a:prstGeom>
              <a:noFill/>
            </p:spPr>
            <p:txBody>
              <a:bodyPr wrap="square">
                <a:spAutoFit/>
              </a:bodyPr>
              <a:lstStyle/>
              <a:p>
                <a:pPr lvl="0" algn="ctr" defTabSz="266700">
                  <a:lnSpc>
                    <a:spcPct val="90000"/>
                  </a:lnSpc>
                  <a:spcBef>
                    <a:spcPct val="0"/>
                  </a:spcBef>
                  <a:spcAft>
                    <a:spcPct val="35000"/>
                  </a:spcAft>
                </a:pPr>
                <a:r>
                  <a:rPr lang="en-US" sz="600" kern="1200" dirty="0">
                    <a:latin typeface="Open Sans" panose="020B0606030504020204" pitchFamily="34" charset="0"/>
                    <a:ea typeface="Open Sans" panose="020B0606030504020204" pitchFamily="34" charset="0"/>
                    <a:cs typeface="Open Sans" panose="020B0606030504020204" pitchFamily="34" charset="0"/>
                  </a:rPr>
                  <a:t>Clinical Decision Support</a:t>
                </a:r>
              </a:p>
            </p:txBody>
          </p:sp>
        </p:grpSp>
        <p:grpSp>
          <p:nvGrpSpPr>
            <p:cNvPr id="23" name="Group 22">
              <a:extLst>
                <a:ext uri="{FF2B5EF4-FFF2-40B4-BE49-F238E27FC236}">
                  <a16:creationId xmlns:a16="http://schemas.microsoft.com/office/drawing/2014/main" id="{C9D2F247-5039-5AC0-EAD7-2D5A10B7D344}"/>
                </a:ext>
              </a:extLst>
            </p:cNvPr>
            <p:cNvGrpSpPr/>
            <p:nvPr/>
          </p:nvGrpSpPr>
          <p:grpSpPr>
            <a:xfrm>
              <a:off x="2437897" y="2127911"/>
              <a:ext cx="1093621" cy="364083"/>
              <a:chOff x="4242390" y="4505444"/>
              <a:chExt cx="2173061" cy="723444"/>
            </a:xfrm>
          </p:grpSpPr>
          <p:sp>
            <p:nvSpPr>
              <p:cNvPr id="33" name="Rounded Rectangle 32">
                <a:extLst>
                  <a:ext uri="{FF2B5EF4-FFF2-40B4-BE49-F238E27FC236}">
                    <a16:creationId xmlns:a16="http://schemas.microsoft.com/office/drawing/2014/main" id="{ECF818E0-C6B3-FDFA-5E01-03A612F6AE5A}"/>
                  </a:ext>
                </a:extLst>
              </p:cNvPr>
              <p:cNvSpPr/>
              <p:nvPr/>
            </p:nvSpPr>
            <p:spPr>
              <a:xfrm>
                <a:off x="4469010" y="4505444"/>
                <a:ext cx="1709242" cy="723444"/>
              </a:xfrm>
              <a:prstGeom prst="roundRect">
                <a:avLst/>
              </a:prstGeom>
              <a:solidFill>
                <a:srgbClr val="D7F3CB"/>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36" name="TextBox 35">
                <a:extLst>
                  <a:ext uri="{FF2B5EF4-FFF2-40B4-BE49-F238E27FC236}">
                    <a16:creationId xmlns:a16="http://schemas.microsoft.com/office/drawing/2014/main" id="{30E8C8BD-378E-252A-A5AD-58DCA8981D8E}"/>
                  </a:ext>
                </a:extLst>
              </p:cNvPr>
              <p:cNvSpPr txBox="1"/>
              <p:nvPr/>
            </p:nvSpPr>
            <p:spPr>
              <a:xfrm>
                <a:off x="4242390" y="4560970"/>
                <a:ext cx="2173061" cy="628489"/>
              </a:xfrm>
              <a:prstGeom prst="rect">
                <a:avLst/>
              </a:prstGeom>
              <a:noFill/>
            </p:spPr>
            <p:txBody>
              <a:bodyPr wrap="square">
                <a:spAutoFit/>
              </a:bodyPr>
              <a:lstStyle/>
              <a:p>
                <a:pPr lvl="0" algn="ctr" defTabSz="266700">
                  <a:lnSpc>
                    <a:spcPct val="90000"/>
                  </a:lnSpc>
                  <a:spcBef>
                    <a:spcPct val="0"/>
                  </a:spcBef>
                  <a:spcAft>
                    <a:spcPct val="35000"/>
                  </a:spcAft>
                </a:pPr>
                <a:r>
                  <a:rPr lang="en-US" sz="600" kern="1200">
                    <a:latin typeface="Open Sans" panose="020B0606030504020204" pitchFamily="34" charset="0"/>
                    <a:ea typeface="Open Sans" panose="020B0606030504020204" pitchFamily="34" charset="0"/>
                    <a:cs typeface="Open Sans" panose="020B0606030504020204" pitchFamily="34" charset="0"/>
                  </a:rPr>
                  <a:t>Enterprise Patient Access</a:t>
                </a:r>
              </a:p>
            </p:txBody>
          </p:sp>
        </p:grpSp>
        <p:grpSp>
          <p:nvGrpSpPr>
            <p:cNvPr id="24" name="Group 23">
              <a:extLst>
                <a:ext uri="{FF2B5EF4-FFF2-40B4-BE49-F238E27FC236}">
                  <a16:creationId xmlns:a16="http://schemas.microsoft.com/office/drawing/2014/main" id="{FE0CD1BA-774A-6C4E-2318-8509304DE432}"/>
                </a:ext>
              </a:extLst>
            </p:cNvPr>
            <p:cNvGrpSpPr/>
            <p:nvPr/>
          </p:nvGrpSpPr>
          <p:grpSpPr>
            <a:xfrm>
              <a:off x="1584525" y="1984287"/>
              <a:ext cx="914283" cy="628576"/>
              <a:chOff x="2742376" y="2683445"/>
              <a:chExt cx="1816709" cy="1249001"/>
            </a:xfrm>
          </p:grpSpPr>
          <p:sp>
            <p:nvSpPr>
              <p:cNvPr id="25" name="Rounded Rectangle 24">
                <a:extLst>
                  <a:ext uri="{FF2B5EF4-FFF2-40B4-BE49-F238E27FC236}">
                    <a16:creationId xmlns:a16="http://schemas.microsoft.com/office/drawing/2014/main" id="{E18CDD00-4B21-6959-2585-B6D0F6522998}"/>
                  </a:ext>
                </a:extLst>
              </p:cNvPr>
              <p:cNvSpPr/>
              <p:nvPr/>
            </p:nvSpPr>
            <p:spPr>
              <a:xfrm>
                <a:off x="2845358" y="2683445"/>
                <a:ext cx="1633879" cy="1249001"/>
              </a:xfrm>
              <a:prstGeom prst="roundRect">
                <a:avLst/>
              </a:prstGeom>
              <a:solidFill>
                <a:srgbClr val="D7F3CB"/>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9" name="Rounded Rectangle 10">
                <a:extLst>
                  <a:ext uri="{FF2B5EF4-FFF2-40B4-BE49-F238E27FC236}">
                    <a16:creationId xmlns:a16="http://schemas.microsoft.com/office/drawing/2014/main" id="{FDC8DFE8-065B-D9F6-A950-35B27A5FD595}"/>
                  </a:ext>
                </a:extLst>
              </p:cNvPr>
              <p:cNvSpPr txBox="1"/>
              <p:nvPr/>
            </p:nvSpPr>
            <p:spPr>
              <a:xfrm>
                <a:off x="2866964" y="272502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endParaRPr lang="en-US" sz="600" kern="1200">
                  <a:latin typeface="Arial"/>
                  <a:ea typeface="+mn-ea"/>
                  <a:cs typeface="+mn-cs"/>
                </a:endParaRPr>
              </a:p>
            </p:txBody>
          </p:sp>
          <p:sp>
            <p:nvSpPr>
              <p:cNvPr id="32" name="TextBox 31">
                <a:extLst>
                  <a:ext uri="{FF2B5EF4-FFF2-40B4-BE49-F238E27FC236}">
                    <a16:creationId xmlns:a16="http://schemas.microsoft.com/office/drawing/2014/main" id="{2C5A4408-CC38-3C79-E4EF-838BFA471CAA}"/>
                  </a:ext>
                </a:extLst>
              </p:cNvPr>
              <p:cNvSpPr txBox="1"/>
              <p:nvPr/>
            </p:nvSpPr>
            <p:spPr>
              <a:xfrm>
                <a:off x="2742376" y="2826861"/>
                <a:ext cx="1816709" cy="830505"/>
              </a:xfrm>
              <a:prstGeom prst="rect">
                <a:avLst/>
              </a:prstGeom>
              <a:noFill/>
            </p:spPr>
            <p:txBody>
              <a:bodyPr wrap="square">
                <a:spAutoFit/>
              </a:bodyPr>
              <a:lstStyle/>
              <a:p>
                <a:pPr lvl="0" algn="ctr" defTabSz="266700">
                  <a:lnSpc>
                    <a:spcPct val="90000"/>
                  </a:lnSpc>
                  <a:spcBef>
                    <a:spcPct val="0"/>
                  </a:spcBef>
                  <a:spcAft>
                    <a:spcPct val="35000"/>
                  </a:spcAft>
                </a:pPr>
                <a:r>
                  <a:rPr lang="en-US" sz="600" kern="1200" dirty="0">
                    <a:latin typeface="Open Sans" panose="020B0606030504020204" pitchFamily="34" charset="0"/>
                    <a:ea typeface="Open Sans" panose="020B0606030504020204" pitchFamily="34" charset="0"/>
                    <a:cs typeface="Open Sans" panose="020B0606030504020204" pitchFamily="34" charset="0"/>
                  </a:rPr>
                  <a:t>Care Information Management</a:t>
                </a:r>
              </a:p>
            </p:txBody>
          </p:sp>
        </p:grpSp>
      </p:grpSp>
      <p:sp>
        <p:nvSpPr>
          <p:cNvPr id="2" name="Oval 1">
            <a:extLst>
              <a:ext uri="{FF2B5EF4-FFF2-40B4-BE49-F238E27FC236}">
                <a16:creationId xmlns:a16="http://schemas.microsoft.com/office/drawing/2014/main" id="{02CF8819-5DC2-9790-4B78-647067E80C24}"/>
              </a:ext>
            </a:extLst>
          </p:cNvPr>
          <p:cNvSpPr/>
          <p:nvPr/>
        </p:nvSpPr>
        <p:spPr>
          <a:xfrm>
            <a:off x="11330291" y="127685"/>
            <a:ext cx="561372" cy="5613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Back or Previous 3">
            <a:hlinkClick r:id="" action="ppaction://hlinkshowjump?jump=lastslideviewed" highlightClick="1"/>
            <a:extLst>
              <a:ext uri="{FF2B5EF4-FFF2-40B4-BE49-F238E27FC236}">
                <a16:creationId xmlns:a16="http://schemas.microsoft.com/office/drawing/2014/main" id="{9A57C658-044D-EF69-FD3B-370E844743D2}"/>
              </a:ext>
            </a:extLst>
          </p:cNvPr>
          <p:cNvSpPr/>
          <p:nvPr/>
        </p:nvSpPr>
        <p:spPr>
          <a:xfrm>
            <a:off x="11431843" y="279210"/>
            <a:ext cx="303950" cy="273615"/>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714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le 149">
            <a:extLst>
              <a:ext uri="{FF2B5EF4-FFF2-40B4-BE49-F238E27FC236}">
                <a16:creationId xmlns:a16="http://schemas.microsoft.com/office/drawing/2014/main" id="{E215738E-6052-7C75-5D78-54FB85A2CEB5}"/>
              </a:ext>
            </a:extLst>
          </p:cNvPr>
          <p:cNvSpPr/>
          <p:nvPr/>
        </p:nvSpPr>
        <p:spPr bwMode="auto">
          <a:xfrm>
            <a:off x="865103" y="1159689"/>
            <a:ext cx="7725306" cy="647555"/>
          </a:xfrm>
          <a:prstGeom prst="rect">
            <a:avLst/>
          </a:prstGeom>
          <a:solidFill>
            <a:schemeClr val="accent3">
              <a:lumMod val="40000"/>
              <a:lumOff val="6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19" name="Google Shape;1318;p26">
            <a:extLst>
              <a:ext uri="{FF2B5EF4-FFF2-40B4-BE49-F238E27FC236}">
                <a16:creationId xmlns:a16="http://schemas.microsoft.com/office/drawing/2014/main" id="{11562E10-1DD2-E919-117F-05D6864AF077}"/>
              </a:ext>
            </a:extLst>
          </p:cNvPr>
          <p:cNvCxnSpPr>
            <a:cxnSpLocks/>
          </p:cNvCxnSpPr>
          <p:nvPr/>
        </p:nvCxnSpPr>
        <p:spPr>
          <a:xfrm flipV="1">
            <a:off x="2773831" y="3518893"/>
            <a:ext cx="0" cy="341247"/>
          </a:xfrm>
          <a:prstGeom prst="straightConnector1">
            <a:avLst/>
          </a:prstGeom>
          <a:noFill/>
          <a:ln w="9525" cap="flat" cmpd="sng">
            <a:solidFill>
              <a:srgbClr val="A5A5A5"/>
            </a:solidFill>
            <a:prstDash val="solid"/>
            <a:miter lim="800000"/>
            <a:headEnd type="oval" w="med" len="med"/>
            <a:tailEnd type="oval" w="med" len="med"/>
          </a:ln>
        </p:spPr>
      </p:cxnSp>
      <p:sp>
        <p:nvSpPr>
          <p:cNvPr id="65" name="Rectangle 64">
            <a:extLst>
              <a:ext uri="{FF2B5EF4-FFF2-40B4-BE49-F238E27FC236}">
                <a16:creationId xmlns:a16="http://schemas.microsoft.com/office/drawing/2014/main" id="{5D19A1BA-878D-7A99-9560-F696FBC2F5CA}"/>
              </a:ext>
            </a:extLst>
          </p:cNvPr>
          <p:cNvSpPr/>
          <p:nvPr/>
        </p:nvSpPr>
        <p:spPr bwMode="auto">
          <a:xfrm>
            <a:off x="6683644" y="4531541"/>
            <a:ext cx="4911906" cy="1445192"/>
          </a:xfrm>
          <a:prstGeom prst="rect">
            <a:avLst/>
          </a:prstGeom>
          <a:solidFill>
            <a:schemeClr val="bg1">
              <a:lumMod val="9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6" name="Rectangle 75">
            <a:extLst>
              <a:ext uri="{FF2B5EF4-FFF2-40B4-BE49-F238E27FC236}">
                <a16:creationId xmlns:a16="http://schemas.microsoft.com/office/drawing/2014/main" id="{20CE6DB1-9A0F-5FF9-BC04-3DCF3DD6E58C}"/>
              </a:ext>
            </a:extLst>
          </p:cNvPr>
          <p:cNvSpPr/>
          <p:nvPr/>
        </p:nvSpPr>
        <p:spPr bwMode="auto">
          <a:xfrm>
            <a:off x="846255" y="1930138"/>
            <a:ext cx="7725306" cy="1355979"/>
          </a:xfrm>
          <a:prstGeom prst="rect">
            <a:avLst/>
          </a:prstGeom>
          <a:solidFill>
            <a:srgbClr val="F2F2F2"/>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7" name="Rectangle 76">
            <a:extLst>
              <a:ext uri="{FF2B5EF4-FFF2-40B4-BE49-F238E27FC236}">
                <a16:creationId xmlns:a16="http://schemas.microsoft.com/office/drawing/2014/main" id="{BA0D7C16-19E3-228C-AB66-930247DA3DFB}"/>
              </a:ext>
            </a:extLst>
          </p:cNvPr>
          <p:cNvSpPr/>
          <p:nvPr/>
        </p:nvSpPr>
        <p:spPr>
          <a:xfrm>
            <a:off x="1322873" y="1328310"/>
            <a:ext cx="3290224" cy="307777"/>
          </a:xfrm>
          <a:prstGeom prst="rect">
            <a:avLst/>
          </a:prstGeom>
        </p:spPr>
        <p:txBody>
          <a:bodyPr wrap="square">
            <a:spAutoFit/>
          </a:bodyPr>
          <a:lstStyle/>
          <a:p>
            <a:pPr lvl="0" defTabSz="914333">
              <a:buClrTx/>
              <a:defRPr/>
            </a:pPr>
            <a:r>
              <a:rPr lang="en-IN"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Business Use Case </a:t>
            </a:r>
          </a:p>
        </p:txBody>
      </p:sp>
      <p:sp>
        <p:nvSpPr>
          <p:cNvPr id="3" name="Title 2">
            <a:extLst>
              <a:ext uri="{FF2B5EF4-FFF2-40B4-BE49-F238E27FC236}">
                <a16:creationId xmlns:a16="http://schemas.microsoft.com/office/drawing/2014/main" id="{A600984A-D38D-027A-80ED-54300B9B81C3}"/>
              </a:ext>
            </a:extLst>
          </p:cNvPr>
          <p:cNvSpPr>
            <a:spLocks noGrp="1"/>
          </p:cNvSpPr>
          <p:nvPr>
            <p:ph type="title"/>
          </p:nvPr>
        </p:nvSpPr>
        <p:spPr>
          <a:xfrm>
            <a:off x="838200" y="256248"/>
            <a:ext cx="10515600" cy="511062"/>
          </a:xfrm>
        </p:spPr>
        <p:txBody>
          <a:bodyPr/>
          <a:lstStyle/>
          <a:p>
            <a:r>
              <a:rPr lang="en-US" dirty="0">
                <a:solidFill>
                  <a:schemeClr val="tx1"/>
                </a:solidFill>
                <a:cs typeface="Arial" panose="020B0604020202020204" pitchFamily="34" charset="0"/>
              </a:rPr>
              <a:t>Rules-based Estimation API and Integrations - RCM</a:t>
            </a:r>
            <a:endParaRPr lang="en-US" dirty="0">
              <a:solidFill>
                <a:schemeClr val="tx1"/>
              </a:solidFill>
            </a:endParaRPr>
          </a:p>
        </p:txBody>
      </p:sp>
      <p:sp>
        <p:nvSpPr>
          <p:cNvPr id="51" name="Google Shape;1290;p25">
            <a:extLst>
              <a:ext uri="{FF2B5EF4-FFF2-40B4-BE49-F238E27FC236}">
                <a16:creationId xmlns:a16="http://schemas.microsoft.com/office/drawing/2014/main" id="{E32D0250-F312-B9C8-C7C9-E0C6914E8BCD}"/>
              </a:ext>
            </a:extLst>
          </p:cNvPr>
          <p:cNvSpPr/>
          <p:nvPr/>
        </p:nvSpPr>
        <p:spPr>
          <a:xfrm>
            <a:off x="9448745" y="422657"/>
            <a:ext cx="1836907" cy="331431"/>
          </a:xfrm>
          <a:prstGeom prst="rect">
            <a:avLst/>
          </a:prstGeom>
          <a:noFill/>
          <a:ln>
            <a:noFill/>
          </a:ln>
        </p:spPr>
        <p:txBody>
          <a:bodyPr spcFirstLastPara="1" wrap="square" lIns="91425" tIns="45700" rIns="91425" bIns="45700" anchor="t" anchorCtr="0">
            <a:noAutofit/>
          </a:bodyPr>
          <a:lstStyle/>
          <a:p>
            <a:pPr marL="76200" lvl="0" algn="r">
              <a:buSzPts val="1200"/>
              <a:defRPr/>
            </a:pPr>
            <a:r>
              <a:rPr lang="en-US" sz="1300" dirty="0">
                <a:solidFill>
                  <a:srgbClr val="0070C0"/>
                </a:solidFill>
                <a:latin typeface="Open Sans" panose="020B0606030504020204" pitchFamily="34" charset="0"/>
                <a:ea typeface="Open Sans" panose="020B0606030504020204" pitchFamily="34" charset="0"/>
                <a:cs typeface="Open Sans" panose="020B0606030504020204" pitchFamily="34" charset="0"/>
              </a:rPr>
              <a:t>Solution Deployed</a:t>
            </a:r>
          </a:p>
        </p:txBody>
      </p:sp>
      <p:sp>
        <p:nvSpPr>
          <p:cNvPr id="10" name="Rectangle 9">
            <a:extLst>
              <a:ext uri="{FF2B5EF4-FFF2-40B4-BE49-F238E27FC236}">
                <a16:creationId xmlns:a16="http://schemas.microsoft.com/office/drawing/2014/main" id="{9AE52DD3-E034-D01A-3F14-494E239EA76B}"/>
              </a:ext>
            </a:extLst>
          </p:cNvPr>
          <p:cNvSpPr/>
          <p:nvPr/>
        </p:nvSpPr>
        <p:spPr bwMode="auto">
          <a:xfrm>
            <a:off x="6683644" y="3897632"/>
            <a:ext cx="4911901" cy="479864"/>
          </a:xfrm>
          <a:prstGeom prst="rect">
            <a:avLst/>
          </a:prstGeom>
          <a:solidFill>
            <a:srgbClr val="F2F2F2"/>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6" name="Google Shape;1315;p26">
            <a:extLst>
              <a:ext uri="{FF2B5EF4-FFF2-40B4-BE49-F238E27FC236}">
                <a16:creationId xmlns:a16="http://schemas.microsoft.com/office/drawing/2014/main" id="{BCB630BD-9EEA-AB04-E3E0-A85D5CA3F5EE}"/>
              </a:ext>
            </a:extLst>
          </p:cNvPr>
          <p:cNvSpPr/>
          <p:nvPr/>
        </p:nvSpPr>
        <p:spPr>
          <a:xfrm>
            <a:off x="6978449" y="4029861"/>
            <a:ext cx="1629756" cy="3077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Outcome</a:t>
            </a:r>
            <a:endParaRPr kumimoji="0"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27" name="Group 26">
            <a:extLst>
              <a:ext uri="{FF2B5EF4-FFF2-40B4-BE49-F238E27FC236}">
                <a16:creationId xmlns:a16="http://schemas.microsoft.com/office/drawing/2014/main" id="{0229002E-F9AA-ED72-6C04-04456087BBC7}"/>
              </a:ext>
            </a:extLst>
          </p:cNvPr>
          <p:cNvGrpSpPr/>
          <p:nvPr/>
        </p:nvGrpSpPr>
        <p:grpSpPr>
          <a:xfrm>
            <a:off x="6489224" y="3946228"/>
            <a:ext cx="388843" cy="388843"/>
            <a:chOff x="9427009" y="2367629"/>
            <a:chExt cx="388843" cy="388843"/>
          </a:xfrm>
        </p:grpSpPr>
        <p:sp>
          <p:nvSpPr>
            <p:cNvPr id="28" name="Oval 27">
              <a:extLst>
                <a:ext uri="{FF2B5EF4-FFF2-40B4-BE49-F238E27FC236}">
                  <a16:creationId xmlns:a16="http://schemas.microsoft.com/office/drawing/2014/main" id="{BCBE420B-548E-7F67-1D57-82313266450D}"/>
                </a:ext>
              </a:extLst>
            </p:cNvPr>
            <p:cNvSpPr/>
            <p:nvPr/>
          </p:nvSpPr>
          <p:spPr bwMode="auto">
            <a:xfrm>
              <a:off x="9427009" y="2367629"/>
              <a:ext cx="388843" cy="388843"/>
            </a:xfrm>
            <a:prstGeom prst="ellipse">
              <a:avLst/>
            </a:prstGeom>
            <a:solidFill>
              <a:schemeClr val="tx1"/>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4" name="Picture 33" descr="Shape&#10;&#10;Description automatically generated with low confidence">
              <a:extLst>
                <a:ext uri="{FF2B5EF4-FFF2-40B4-BE49-F238E27FC236}">
                  <a16:creationId xmlns:a16="http://schemas.microsoft.com/office/drawing/2014/main" id="{9BA94821-0170-E02F-55F7-A481D5A7ED51}"/>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9499107" y="2434017"/>
              <a:ext cx="250995" cy="250995"/>
            </a:xfrm>
            <a:prstGeom prst="rect">
              <a:avLst/>
            </a:prstGeom>
          </p:spPr>
        </p:pic>
      </p:grpSp>
      <p:sp>
        <p:nvSpPr>
          <p:cNvPr id="7" name="Google Shape;1328;p26">
            <a:extLst>
              <a:ext uri="{FF2B5EF4-FFF2-40B4-BE49-F238E27FC236}">
                <a16:creationId xmlns:a16="http://schemas.microsoft.com/office/drawing/2014/main" id="{7C53829B-2707-E204-2731-1A3C62AF5950}"/>
              </a:ext>
            </a:extLst>
          </p:cNvPr>
          <p:cNvSpPr txBox="1"/>
          <p:nvPr/>
        </p:nvSpPr>
        <p:spPr>
          <a:xfrm>
            <a:off x="1090486" y="2057639"/>
            <a:ext cx="7175298" cy="369302"/>
          </a:xfrm>
          <a:prstGeom prst="rect">
            <a:avLst/>
          </a:prstGeom>
          <a:noFill/>
          <a:ln>
            <a:noFill/>
          </a:ln>
        </p:spPr>
        <p:txBody>
          <a:bodyPr spcFirstLastPara="1" wrap="square" lIns="91425" tIns="91425" rIns="91425" bIns="91425" anchor="t" anchorCtr="0">
            <a:spAutoFit/>
          </a:bodyPr>
          <a:lstStyle/>
          <a:p>
            <a:pPr lvl="0" defTabSz="914333">
              <a:buClrTx/>
              <a:defRPr/>
            </a:pPr>
            <a:r>
              <a:rPr lang="en-US" sz="1200" b="1" kern="1200" dirty="0">
                <a:latin typeface="Open Sans" panose="020B0606030504020204" pitchFamily="34" charset="0"/>
                <a:ea typeface="Open Sans" panose="020B0606030504020204" pitchFamily="34" charset="0"/>
                <a:cs typeface="Open Sans" panose="020B0606030504020204" pitchFamily="34" charset="0"/>
              </a:rPr>
              <a:t>Challenges faced by the healthcare industry regarding eligibility and benefit verification</a:t>
            </a:r>
          </a:p>
        </p:txBody>
      </p:sp>
      <p:grpSp>
        <p:nvGrpSpPr>
          <p:cNvPr id="78" name="Group 77">
            <a:extLst>
              <a:ext uri="{FF2B5EF4-FFF2-40B4-BE49-F238E27FC236}">
                <a16:creationId xmlns:a16="http://schemas.microsoft.com/office/drawing/2014/main" id="{ECC40B1A-2502-6C3D-D8C4-B5E5DD63175B}"/>
              </a:ext>
            </a:extLst>
          </p:cNvPr>
          <p:cNvGrpSpPr/>
          <p:nvPr/>
        </p:nvGrpSpPr>
        <p:grpSpPr>
          <a:xfrm>
            <a:off x="746156" y="1255326"/>
            <a:ext cx="453743" cy="453743"/>
            <a:chOff x="867625" y="2165753"/>
            <a:chExt cx="531043" cy="531043"/>
          </a:xfrm>
        </p:grpSpPr>
        <p:sp>
          <p:nvSpPr>
            <p:cNvPr id="79" name="Oval 78">
              <a:extLst>
                <a:ext uri="{FF2B5EF4-FFF2-40B4-BE49-F238E27FC236}">
                  <a16:creationId xmlns:a16="http://schemas.microsoft.com/office/drawing/2014/main" id="{C7E55127-D135-141C-2A78-5EFD05F0D066}"/>
                </a:ext>
              </a:extLst>
            </p:cNvPr>
            <p:cNvSpPr/>
            <p:nvPr/>
          </p:nvSpPr>
          <p:spPr bwMode="auto">
            <a:xfrm>
              <a:off x="867625" y="2165753"/>
              <a:ext cx="531043" cy="531043"/>
            </a:xfrm>
            <a:prstGeom prst="ellipse">
              <a:avLst/>
            </a:prstGeom>
            <a:solidFill>
              <a:schemeClr val="tx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l"/>
              <a:endParaRPr lang="en-US" sz="300">
                <a:latin typeface="Open Sans" panose="020B0606030504020204" pitchFamily="34" charset="0"/>
                <a:ea typeface="Open Sans" panose="020B0606030504020204" pitchFamily="34" charset="0"/>
                <a:cs typeface="Open Sans" panose="020B0606030504020204" pitchFamily="34" charset="0"/>
              </a:endParaRPr>
            </a:p>
          </p:txBody>
        </p:sp>
        <p:pic>
          <p:nvPicPr>
            <p:cNvPr id="80" name="Picture 2" descr="Project Icons - 7,095 free vector icons">
              <a:extLst>
                <a:ext uri="{FF2B5EF4-FFF2-40B4-BE49-F238E27FC236}">
                  <a16:creationId xmlns:a16="http://schemas.microsoft.com/office/drawing/2014/main" id="{6D1D7890-D944-7FC6-F0D4-B1ABAAA8981A}"/>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960178" y="2285110"/>
              <a:ext cx="292327" cy="292327"/>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grpSp>
      <p:sp>
        <p:nvSpPr>
          <p:cNvPr id="8" name="Rectangle 7">
            <a:extLst>
              <a:ext uri="{FF2B5EF4-FFF2-40B4-BE49-F238E27FC236}">
                <a16:creationId xmlns:a16="http://schemas.microsoft.com/office/drawing/2014/main" id="{F7F1217C-3516-CE45-E657-45FF0D262F29}"/>
              </a:ext>
            </a:extLst>
          </p:cNvPr>
          <p:cNvSpPr/>
          <p:nvPr/>
        </p:nvSpPr>
        <p:spPr>
          <a:xfrm>
            <a:off x="8116179" y="1114841"/>
            <a:ext cx="1836907" cy="230832"/>
          </a:xfrm>
          <a:prstGeom prst="rect">
            <a:avLst/>
          </a:prstGeom>
        </p:spPr>
        <p:txBody>
          <a:bodyPr wrap="square">
            <a:spAutoFit/>
          </a:bodyPr>
          <a:lstStyle/>
          <a:p>
            <a:pPr marL="0" marR="0" lvl="0" indent="0" algn="r" defTabSz="914333" rtl="0" eaLnBrk="1" fontAlgn="auto" latinLnBrk="0" hangingPunct="1">
              <a:lnSpc>
                <a:spcPct val="100000"/>
              </a:lnSpc>
              <a:spcBef>
                <a:spcPts val="0"/>
              </a:spcBef>
              <a:spcAft>
                <a:spcPts val="0"/>
              </a:spcAft>
              <a:buClrTx/>
              <a:buSzTx/>
              <a:buFontTx/>
              <a:buNone/>
              <a:tabLst/>
              <a:defRPr/>
            </a:pPr>
            <a:r>
              <a:rPr lang="en-IN" sz="9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RCM – Features Set</a:t>
            </a:r>
            <a:endParaRPr kumimoji="0" lang="en-IN" sz="9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1" name="TextBox 60">
            <a:extLst>
              <a:ext uri="{FF2B5EF4-FFF2-40B4-BE49-F238E27FC236}">
                <a16:creationId xmlns:a16="http://schemas.microsoft.com/office/drawing/2014/main" id="{CDD9F1AE-04FE-843E-4C81-3F0CE29F5EE0}"/>
              </a:ext>
            </a:extLst>
          </p:cNvPr>
          <p:cNvSpPr txBox="1"/>
          <p:nvPr/>
        </p:nvSpPr>
        <p:spPr>
          <a:xfrm>
            <a:off x="6794430" y="4603720"/>
            <a:ext cx="4582688" cy="1323439"/>
          </a:xfrm>
          <a:prstGeom prst="rect">
            <a:avLst/>
          </a:prstGeom>
          <a:noFill/>
        </p:spPr>
        <p:txBody>
          <a:bodyPr wrap="square">
            <a:spAutoFit/>
          </a:bodyPr>
          <a:lstStyle/>
          <a:p>
            <a:pPr marL="285750" indent="-285750">
              <a:buFont typeface="Arial" panose="020B0604020202020204" pitchFamily="34" charset="0"/>
              <a:buChar char="•"/>
            </a:pPr>
            <a:r>
              <a:rPr lang="en-US" sz="1000">
                <a:latin typeface="Open Sans" panose="020B0606030504020204" pitchFamily="34" charset="0"/>
                <a:ea typeface="Open Sans" panose="020B0606030504020204" pitchFamily="34" charset="0"/>
                <a:cs typeface="Open Sans" panose="020B0606030504020204" pitchFamily="34" charset="0"/>
              </a:rPr>
              <a:t>Improved provider satisfaction and reduced business disruption through on-demand benefit estimation system</a:t>
            </a:r>
          </a:p>
          <a:p>
            <a:pPr marL="285750" indent="-285750">
              <a:buFont typeface="Arial" panose="020B0604020202020204" pitchFamily="34" charset="0"/>
              <a:buChar char="•"/>
            </a:pPr>
            <a:r>
              <a:rPr lang="en-US" sz="1000">
                <a:latin typeface="Open Sans" panose="020B0606030504020204" pitchFamily="34" charset="0"/>
                <a:ea typeface="Open Sans" panose="020B0606030504020204" pitchFamily="34" charset="0"/>
                <a:cs typeface="Open Sans" panose="020B0606030504020204" pitchFamily="34" charset="0"/>
              </a:rPr>
              <a:t>Faster reimbursement via process-optimization and automation of claim processing requirements</a:t>
            </a:r>
          </a:p>
          <a:p>
            <a:pPr marL="285750" indent="-285750">
              <a:buFont typeface="Arial" panose="020B0604020202020204" pitchFamily="34" charset="0"/>
              <a:buChar char="•"/>
            </a:pPr>
            <a:r>
              <a:rPr lang="en-US" sz="1000">
                <a:latin typeface="Open Sans" panose="020B0606030504020204" pitchFamily="34" charset="0"/>
                <a:ea typeface="Open Sans" panose="020B0606030504020204" pitchFamily="34" charset="0"/>
                <a:cs typeface="Open Sans" panose="020B0606030504020204" pitchFamily="34" charset="0"/>
              </a:rPr>
              <a:t>Reduced denials and potential write-offs based on historical adjudication behavior, improving financial performance</a:t>
            </a:r>
          </a:p>
          <a:p>
            <a:pPr marL="285750" indent="-285750">
              <a:buFont typeface="Arial" panose="020B0604020202020204" pitchFamily="34" charset="0"/>
              <a:buChar char="•"/>
            </a:pPr>
            <a:r>
              <a:rPr lang="en-US" sz="1000">
                <a:latin typeface="Open Sans" panose="020B0606030504020204" pitchFamily="34" charset="0"/>
                <a:ea typeface="Open Sans" panose="020B0606030504020204" pitchFamily="34" charset="0"/>
                <a:cs typeface="Open Sans" panose="020B0606030504020204" pitchFamily="34" charset="0"/>
              </a:rPr>
              <a:t>Increased patient satisfaction with reliable out-of-pocket estimations and more time spent addressing chief concerns.</a:t>
            </a:r>
          </a:p>
        </p:txBody>
      </p:sp>
      <p:cxnSp>
        <p:nvCxnSpPr>
          <p:cNvPr id="157" name="Google Shape;1318;p26">
            <a:extLst>
              <a:ext uri="{FF2B5EF4-FFF2-40B4-BE49-F238E27FC236}">
                <a16:creationId xmlns:a16="http://schemas.microsoft.com/office/drawing/2014/main" id="{DC057AB5-F487-AF85-56A2-B2FFFBB1B8AC}"/>
              </a:ext>
            </a:extLst>
          </p:cNvPr>
          <p:cNvCxnSpPr>
            <a:cxnSpLocks/>
          </p:cNvCxnSpPr>
          <p:nvPr/>
        </p:nvCxnSpPr>
        <p:spPr>
          <a:xfrm flipV="1">
            <a:off x="7208986" y="3556385"/>
            <a:ext cx="0" cy="341247"/>
          </a:xfrm>
          <a:prstGeom prst="straightConnector1">
            <a:avLst/>
          </a:prstGeom>
          <a:noFill/>
          <a:ln w="9525" cap="flat" cmpd="sng">
            <a:solidFill>
              <a:srgbClr val="A5A5A5"/>
            </a:solidFill>
            <a:prstDash val="solid"/>
            <a:miter lim="800000"/>
            <a:headEnd type="oval" w="med" len="med"/>
            <a:tailEnd type="oval" w="med" len="med"/>
          </a:ln>
        </p:spPr>
      </p:cxnSp>
      <p:sp>
        <p:nvSpPr>
          <p:cNvPr id="158" name="Left Bracket 157">
            <a:extLst>
              <a:ext uri="{FF2B5EF4-FFF2-40B4-BE49-F238E27FC236}">
                <a16:creationId xmlns:a16="http://schemas.microsoft.com/office/drawing/2014/main" id="{2DCA436A-8D38-6E1D-DE8A-B9C8002B2E27}"/>
              </a:ext>
            </a:extLst>
          </p:cNvPr>
          <p:cNvSpPr/>
          <p:nvPr/>
        </p:nvSpPr>
        <p:spPr>
          <a:xfrm rot="16200000">
            <a:off x="6032499" y="-2160614"/>
            <a:ext cx="315380" cy="11065272"/>
          </a:xfrm>
          <a:prstGeom prst="leftBracket">
            <a:avLst>
              <a:gd name="adj" fmla="val 9629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6" name="Rectangle 195">
            <a:extLst>
              <a:ext uri="{FF2B5EF4-FFF2-40B4-BE49-F238E27FC236}">
                <a16:creationId xmlns:a16="http://schemas.microsoft.com/office/drawing/2014/main" id="{92EF1F6A-009D-B9BB-66D7-8C3A4F0AB332}"/>
              </a:ext>
            </a:extLst>
          </p:cNvPr>
          <p:cNvSpPr/>
          <p:nvPr/>
        </p:nvSpPr>
        <p:spPr bwMode="auto">
          <a:xfrm>
            <a:off x="849075" y="4507281"/>
            <a:ext cx="2426467" cy="1469452"/>
          </a:xfrm>
          <a:prstGeom prst="rect">
            <a:avLst/>
          </a:prstGeom>
          <a:solidFill>
            <a:srgbClr val="D6EE99"/>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98" name="Rectangle 197">
            <a:extLst>
              <a:ext uri="{FF2B5EF4-FFF2-40B4-BE49-F238E27FC236}">
                <a16:creationId xmlns:a16="http://schemas.microsoft.com/office/drawing/2014/main" id="{12A7E0E4-0F47-5753-6F64-DC5FAD501B2B}"/>
              </a:ext>
            </a:extLst>
          </p:cNvPr>
          <p:cNvSpPr/>
          <p:nvPr/>
        </p:nvSpPr>
        <p:spPr bwMode="auto">
          <a:xfrm>
            <a:off x="976876" y="3919765"/>
            <a:ext cx="5296503" cy="479864"/>
          </a:xfrm>
          <a:prstGeom prst="rect">
            <a:avLst/>
          </a:prstGeom>
          <a:solidFill>
            <a:srgbClr val="D6EE99"/>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99" name="Rectangle 198">
            <a:extLst>
              <a:ext uri="{FF2B5EF4-FFF2-40B4-BE49-F238E27FC236}">
                <a16:creationId xmlns:a16="http://schemas.microsoft.com/office/drawing/2014/main" id="{8C39B2E1-A235-9CD9-EAF6-7AED0D7714E7}"/>
              </a:ext>
            </a:extLst>
          </p:cNvPr>
          <p:cNvSpPr/>
          <p:nvPr/>
        </p:nvSpPr>
        <p:spPr>
          <a:xfrm>
            <a:off x="1199899" y="4055102"/>
            <a:ext cx="4564668" cy="307777"/>
          </a:xfrm>
          <a:prstGeom prst="rect">
            <a:avLst/>
          </a:prstGeom>
        </p:spPr>
        <p:txBody>
          <a:bodyPr wrap="square">
            <a:spAutoFit/>
          </a:bodyPr>
          <a:lstStyle/>
          <a:p>
            <a:pPr lvl="0" defTabSz="914333">
              <a:buClrTx/>
              <a:defRPr/>
            </a:pPr>
            <a:r>
              <a:rPr lang="en-IN" kern="1200">
                <a:solidFill>
                  <a:schemeClr val="tx1"/>
                </a:solidFill>
                <a:latin typeface="Open Sans" panose="020B0606030504020204" pitchFamily="34" charset="0"/>
                <a:ea typeface="Open Sans" panose="020B0606030504020204" pitchFamily="34" charset="0"/>
                <a:cs typeface="Open Sans" panose="020B0606030504020204" pitchFamily="34" charset="0"/>
              </a:rPr>
              <a:t>Tech Stack &amp; Techniques</a:t>
            </a:r>
          </a:p>
        </p:txBody>
      </p:sp>
      <p:grpSp>
        <p:nvGrpSpPr>
          <p:cNvPr id="200" name="Group 199">
            <a:extLst>
              <a:ext uri="{FF2B5EF4-FFF2-40B4-BE49-F238E27FC236}">
                <a16:creationId xmlns:a16="http://schemas.microsoft.com/office/drawing/2014/main" id="{F32118B4-6844-0C40-11C3-10EBC106588B}"/>
              </a:ext>
            </a:extLst>
          </p:cNvPr>
          <p:cNvGrpSpPr/>
          <p:nvPr/>
        </p:nvGrpSpPr>
        <p:grpSpPr>
          <a:xfrm>
            <a:off x="803589" y="3967524"/>
            <a:ext cx="388843" cy="388843"/>
            <a:chOff x="3697191" y="2931826"/>
            <a:chExt cx="291327" cy="291327"/>
          </a:xfrm>
        </p:grpSpPr>
        <p:sp>
          <p:nvSpPr>
            <p:cNvPr id="201" name="Oval 200">
              <a:extLst>
                <a:ext uri="{FF2B5EF4-FFF2-40B4-BE49-F238E27FC236}">
                  <a16:creationId xmlns:a16="http://schemas.microsoft.com/office/drawing/2014/main" id="{3E761954-C076-37BD-B0D9-6C99C07C58C5}"/>
                </a:ext>
              </a:extLst>
            </p:cNvPr>
            <p:cNvSpPr/>
            <p:nvPr/>
          </p:nvSpPr>
          <p:spPr bwMode="auto">
            <a:xfrm>
              <a:off x="3697191" y="2931826"/>
              <a:ext cx="291327" cy="291327"/>
            </a:xfrm>
            <a:prstGeom prst="ellipse">
              <a:avLst/>
            </a:prstGeom>
            <a:solidFill>
              <a:schemeClr val="tx1"/>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02" name="Picture 201">
              <a:extLst>
                <a:ext uri="{FF2B5EF4-FFF2-40B4-BE49-F238E27FC236}">
                  <a16:creationId xmlns:a16="http://schemas.microsoft.com/office/drawing/2014/main" id="{24072EA1-888D-6586-67E1-AB8A4A656FF1}"/>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tretch>
              <a:fillRect/>
            </a:stretch>
          </p:blipFill>
          <p:spPr>
            <a:xfrm>
              <a:off x="3757847" y="2970765"/>
              <a:ext cx="175610" cy="175610"/>
            </a:xfrm>
            <a:prstGeom prst="rect">
              <a:avLst/>
            </a:prstGeom>
          </p:spPr>
        </p:pic>
      </p:grpSp>
      <p:sp>
        <p:nvSpPr>
          <p:cNvPr id="203" name="Rectangle 202">
            <a:extLst>
              <a:ext uri="{FF2B5EF4-FFF2-40B4-BE49-F238E27FC236}">
                <a16:creationId xmlns:a16="http://schemas.microsoft.com/office/drawing/2014/main" id="{5FBF39E0-881A-9A43-341A-A0E997EC12B0}"/>
              </a:ext>
            </a:extLst>
          </p:cNvPr>
          <p:cNvSpPr/>
          <p:nvPr/>
        </p:nvSpPr>
        <p:spPr>
          <a:xfrm>
            <a:off x="964005" y="4585482"/>
            <a:ext cx="1446030" cy="215444"/>
          </a:xfrm>
          <a:prstGeom prst="rect">
            <a:avLst/>
          </a:prstGeom>
        </p:spPr>
        <p:txBody>
          <a:bodyPr wrap="square">
            <a:spAutoFit/>
          </a:bodyPr>
          <a:lstStyle/>
          <a:p>
            <a:pPr marL="0" marR="0" lvl="0" indent="0" algn="l" defTabSz="914333" rtl="0" eaLnBrk="1" fontAlgn="auto" latinLnBrk="0" hangingPunct="1">
              <a:lnSpc>
                <a:spcPct val="100000"/>
              </a:lnSpc>
              <a:spcBef>
                <a:spcPts val="0"/>
              </a:spcBef>
              <a:spcAft>
                <a:spcPts val="0"/>
              </a:spcAft>
              <a:buClrTx/>
              <a:buSzTx/>
              <a:buFontTx/>
              <a:buNone/>
              <a:tabLst/>
              <a:defRPr/>
            </a:pPr>
            <a:r>
              <a:rPr kumimoji="0" lang="en-IN" sz="800" b="1" i="0" u="none" strike="noStrike" kern="1200" cap="none" spc="0" normalizeH="0" baseline="0" noProof="0">
                <a:ln>
                  <a:noFill/>
                </a:ln>
                <a:solidFill>
                  <a:srgbClr val="000000">
                    <a:lumMod val="85000"/>
                    <a:lumOff val="15000"/>
                  </a:srgbClr>
                </a:solidFill>
                <a:effectLst/>
                <a:uLnTx/>
                <a:uFillTx/>
                <a:latin typeface="Open Sans" panose="020B0606030504020204" pitchFamily="34" charset="0"/>
                <a:ea typeface="Open Sans" panose="020B0606030504020204" pitchFamily="34" charset="0"/>
                <a:cs typeface="Open Sans" panose="020B0606030504020204" pitchFamily="34" charset="0"/>
              </a:rPr>
              <a:t>Tech Stack</a:t>
            </a:r>
            <a:endParaRPr kumimoji="0" lang="en-US" sz="800" b="1" i="0" u="none" strike="noStrike" kern="1200" cap="none" spc="0" normalizeH="0" baseline="0" noProof="0">
              <a:ln>
                <a:noFill/>
              </a:ln>
              <a:solidFill>
                <a:srgbClr val="000000">
                  <a:lumMod val="85000"/>
                  <a:lumOff val="1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04" name="Rectangle 203">
            <a:extLst>
              <a:ext uri="{FF2B5EF4-FFF2-40B4-BE49-F238E27FC236}">
                <a16:creationId xmlns:a16="http://schemas.microsoft.com/office/drawing/2014/main" id="{B006ADF9-224E-7343-F5A3-3D1BE085444A}"/>
              </a:ext>
            </a:extLst>
          </p:cNvPr>
          <p:cNvSpPr/>
          <p:nvPr/>
        </p:nvSpPr>
        <p:spPr bwMode="auto">
          <a:xfrm>
            <a:off x="3386328" y="4498216"/>
            <a:ext cx="2854829" cy="1469452"/>
          </a:xfrm>
          <a:prstGeom prst="rect">
            <a:avLst/>
          </a:prstGeom>
          <a:solidFill>
            <a:srgbClr val="D6EE99"/>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05" name="Rectangle 204">
            <a:extLst>
              <a:ext uri="{FF2B5EF4-FFF2-40B4-BE49-F238E27FC236}">
                <a16:creationId xmlns:a16="http://schemas.microsoft.com/office/drawing/2014/main" id="{5003DFBF-877D-941B-9EA5-C194F55BDF68}"/>
              </a:ext>
            </a:extLst>
          </p:cNvPr>
          <p:cNvSpPr/>
          <p:nvPr/>
        </p:nvSpPr>
        <p:spPr>
          <a:xfrm>
            <a:off x="3502364" y="4576145"/>
            <a:ext cx="1121598" cy="215444"/>
          </a:xfrm>
          <a:prstGeom prst="rect">
            <a:avLst/>
          </a:prstGeom>
        </p:spPr>
        <p:txBody>
          <a:bodyPr wrap="square">
            <a:spAutoFit/>
          </a:bodyPr>
          <a:lstStyle/>
          <a:p>
            <a:pPr marL="0" marR="0" lvl="0" indent="0" algn="l" defTabSz="914333" rtl="0" eaLnBrk="1" fontAlgn="auto" latinLnBrk="0" hangingPunct="1">
              <a:lnSpc>
                <a:spcPct val="100000"/>
              </a:lnSpc>
              <a:spcBef>
                <a:spcPts val="0"/>
              </a:spcBef>
              <a:spcAft>
                <a:spcPts val="0"/>
              </a:spcAft>
              <a:buClrTx/>
              <a:buSzTx/>
              <a:buFontTx/>
              <a:buNone/>
              <a:tabLst/>
              <a:defRPr/>
            </a:pPr>
            <a:r>
              <a:rPr kumimoji="0" lang="en-IN" sz="800" b="1" i="0" u="none" strike="noStrike" kern="1200" cap="none" spc="0" normalizeH="0" baseline="0" noProof="0">
                <a:ln>
                  <a:noFill/>
                </a:ln>
                <a:solidFill>
                  <a:srgbClr val="000000">
                    <a:lumMod val="85000"/>
                    <a:lumOff val="15000"/>
                  </a:srgbClr>
                </a:solidFill>
                <a:effectLst/>
                <a:uLnTx/>
                <a:uFillTx/>
                <a:latin typeface="Open Sans" panose="020B0606030504020204" pitchFamily="34" charset="0"/>
                <a:ea typeface="Open Sans" panose="020B0606030504020204" pitchFamily="34" charset="0"/>
                <a:cs typeface="Open Sans" panose="020B0606030504020204" pitchFamily="34" charset="0"/>
              </a:rPr>
              <a:t>Implementation</a:t>
            </a:r>
            <a:endParaRPr kumimoji="0" lang="en-IN" altLang="en-US" sz="800" b="1" i="0" u="none" strike="noStrike" kern="1200" cap="none" spc="0" normalizeH="0" baseline="0" noProof="0">
              <a:ln>
                <a:noFill/>
              </a:ln>
              <a:solidFill>
                <a:srgbClr val="000000">
                  <a:lumMod val="85000"/>
                  <a:lumOff val="1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46" name="Google Shape;1328;p26">
            <a:extLst>
              <a:ext uri="{FF2B5EF4-FFF2-40B4-BE49-F238E27FC236}">
                <a16:creationId xmlns:a16="http://schemas.microsoft.com/office/drawing/2014/main" id="{71213FCA-5A29-37FC-DD60-17932133335B}"/>
              </a:ext>
            </a:extLst>
          </p:cNvPr>
          <p:cNvSpPr txBox="1"/>
          <p:nvPr/>
        </p:nvSpPr>
        <p:spPr>
          <a:xfrm>
            <a:off x="1118940" y="2332815"/>
            <a:ext cx="6652709" cy="923299"/>
          </a:xfrm>
          <a:prstGeom prst="rect">
            <a:avLst/>
          </a:prstGeom>
          <a:noFill/>
          <a:ln>
            <a:noFill/>
          </a:ln>
        </p:spPr>
        <p:txBody>
          <a:bodyPr spcFirstLastPara="1" wrap="square" lIns="91425" tIns="91425" rIns="91425" bIns="91425" anchor="t" anchorCtr="0">
            <a:spAutoFit/>
          </a:bodyPr>
          <a:lstStyle/>
          <a:p>
            <a:pPr marL="171450" lvl="0" indent="-171450" defTabSz="914333">
              <a:buClrTx/>
              <a:buFont typeface="Arial" panose="020B0604020202020204" pitchFamily="34" charset="0"/>
              <a:buChar char="•"/>
              <a:defRPr/>
            </a:pPr>
            <a:r>
              <a:rPr lang="en-US" sz="1200" kern="1200" dirty="0">
                <a:latin typeface="Open Sans" panose="020B0606030504020204" pitchFamily="34" charset="0"/>
                <a:ea typeface="Open Sans" panose="020B0606030504020204" pitchFamily="34" charset="0"/>
                <a:cs typeface="Open Sans" panose="020B0606030504020204" pitchFamily="34" charset="0"/>
              </a:rPr>
              <a:t>Inconsistent quality and quantity of 271 response data</a:t>
            </a:r>
          </a:p>
          <a:p>
            <a:pPr marL="171450" lvl="0" indent="-171450" defTabSz="914333">
              <a:buClrTx/>
              <a:buFont typeface="Arial" panose="020B0604020202020204" pitchFamily="34" charset="0"/>
              <a:buChar char="•"/>
              <a:defRPr/>
            </a:pPr>
            <a:r>
              <a:rPr lang="en-US" sz="1200" kern="1200" dirty="0">
                <a:latin typeface="Open Sans" panose="020B0606030504020204" pitchFamily="34" charset="0"/>
                <a:ea typeface="Open Sans" panose="020B0606030504020204" pitchFamily="34" charset="0"/>
                <a:cs typeface="Open Sans" panose="020B0606030504020204" pitchFamily="34" charset="0"/>
              </a:rPr>
              <a:t>High call volume  and increased overhead due to inefficiencies</a:t>
            </a:r>
          </a:p>
          <a:p>
            <a:pPr marL="171450" lvl="0" indent="-171450" defTabSz="914333">
              <a:buClrTx/>
              <a:buFont typeface="Arial" panose="020B0604020202020204" pitchFamily="34" charset="0"/>
              <a:buChar char="•"/>
              <a:defRPr/>
            </a:pPr>
            <a:r>
              <a:rPr lang="en-US" sz="1200" kern="1200" dirty="0">
                <a:latin typeface="Open Sans" panose="020B0606030504020204" pitchFamily="34" charset="0"/>
                <a:ea typeface="Open Sans" panose="020B0606030504020204" pitchFamily="34" charset="0"/>
                <a:cs typeface="Open Sans" panose="020B0606030504020204" pitchFamily="34" charset="0"/>
              </a:rPr>
              <a:t>Payer portal variability and usability   </a:t>
            </a:r>
          </a:p>
          <a:p>
            <a:pPr marL="171450" lvl="0" indent="-171450" defTabSz="914333">
              <a:buClrTx/>
              <a:buFont typeface="Arial" panose="020B0604020202020204" pitchFamily="34" charset="0"/>
              <a:buChar char="•"/>
              <a:defRPr/>
            </a:pPr>
            <a:r>
              <a:rPr lang="en-US" sz="1200" kern="1200" dirty="0">
                <a:latin typeface="Open Sans" panose="020B0606030504020204" pitchFamily="34" charset="0"/>
                <a:ea typeface="Open Sans" panose="020B0606030504020204" pitchFamily="34" charset="0"/>
                <a:cs typeface="Open Sans" panose="020B0606030504020204" pitchFamily="34" charset="0"/>
              </a:rPr>
              <a:t>Fee schedule availability and access</a:t>
            </a:r>
          </a:p>
        </p:txBody>
      </p:sp>
      <p:sp>
        <p:nvSpPr>
          <p:cNvPr id="247" name="Google Shape;1329;p26">
            <a:extLst>
              <a:ext uri="{FF2B5EF4-FFF2-40B4-BE49-F238E27FC236}">
                <a16:creationId xmlns:a16="http://schemas.microsoft.com/office/drawing/2014/main" id="{51DBE227-D057-78F4-8D95-F0165B4363F7}"/>
              </a:ext>
            </a:extLst>
          </p:cNvPr>
          <p:cNvSpPr txBox="1"/>
          <p:nvPr/>
        </p:nvSpPr>
        <p:spPr>
          <a:xfrm>
            <a:off x="3500195" y="4735193"/>
            <a:ext cx="2771014" cy="658769"/>
          </a:xfrm>
          <a:prstGeom prst="rect">
            <a:avLst/>
          </a:prstGeom>
          <a:noFill/>
          <a:ln>
            <a:noFill/>
          </a:ln>
        </p:spPr>
        <p:txBody>
          <a:bodyPr spcFirstLastPara="1" wrap="square" lIns="91425" tIns="91425" rIns="91425" bIns="91425" anchor="t" anchorCtr="0">
            <a:noAutofit/>
          </a:bodyPr>
          <a:lstStyle/>
          <a:p>
            <a:pPr marL="171450" lvl="0" indent="-171450" defTabSz="914333">
              <a:buClrTx/>
              <a:buFont typeface="Arial" panose="020B0604020202020204" pitchFamily="34" charset="0"/>
              <a:buChar char="•"/>
              <a:defRPr/>
            </a:pPr>
            <a:r>
              <a:rPr lang="en-US" sz="1000" kern="1200" dirty="0">
                <a:latin typeface="Open Sans" panose="020B0606030504020204" pitchFamily="34" charset="0"/>
                <a:ea typeface="Open Sans" panose="020B0606030504020204" pitchFamily="34" charset="0"/>
                <a:cs typeface="Open Sans" panose="020B0606030504020204" pitchFamily="34" charset="0"/>
              </a:rPr>
              <a:t>Automated rules-based estimation </a:t>
            </a:r>
            <a:endParaRPr lang="en-IN" altLang="en-US" sz="1000" kern="1200" dirty="0">
              <a:latin typeface="Open Sans" panose="020B0606030504020204" pitchFamily="34" charset="0"/>
              <a:ea typeface="Open Sans" panose="020B0606030504020204" pitchFamily="34" charset="0"/>
              <a:cs typeface="Open Sans" panose="020B0606030504020204" pitchFamily="34" charset="0"/>
            </a:endParaRPr>
          </a:p>
        </p:txBody>
      </p:sp>
      <p:sp>
        <p:nvSpPr>
          <p:cNvPr id="248" name="Google Shape;1330;p26">
            <a:extLst>
              <a:ext uri="{FF2B5EF4-FFF2-40B4-BE49-F238E27FC236}">
                <a16:creationId xmlns:a16="http://schemas.microsoft.com/office/drawing/2014/main" id="{30F214E8-BC17-8EEB-EAE0-B2C845D78428}"/>
              </a:ext>
            </a:extLst>
          </p:cNvPr>
          <p:cNvSpPr txBox="1"/>
          <p:nvPr/>
        </p:nvSpPr>
        <p:spPr>
          <a:xfrm>
            <a:off x="3500195" y="4936799"/>
            <a:ext cx="2851748" cy="510843"/>
          </a:xfrm>
          <a:prstGeom prst="rect">
            <a:avLst/>
          </a:prstGeom>
          <a:noFill/>
          <a:ln>
            <a:noFill/>
          </a:ln>
        </p:spPr>
        <p:txBody>
          <a:bodyPr spcFirstLastPara="1" wrap="square" lIns="91425" tIns="91425" rIns="91425" bIns="91425" anchor="t" anchorCtr="0">
            <a:noAutofit/>
          </a:bodyPr>
          <a:lstStyle/>
          <a:p>
            <a:pPr marL="171450" lvl="0" indent="-171450" defTabSz="914333">
              <a:buClrTx/>
              <a:buFont typeface="Arial" panose="020B0604020202020204" pitchFamily="34" charset="0"/>
              <a:buChar char="•"/>
              <a:defRPr/>
            </a:pPr>
            <a:r>
              <a:rPr lang="en-US" altLang="en-US" sz="1000" kern="1200" dirty="0">
                <a:latin typeface="Open Sans" panose="020B0606030504020204" pitchFamily="34" charset="0"/>
                <a:ea typeface="Open Sans" panose="020B0606030504020204" pitchFamily="34" charset="0"/>
                <a:cs typeface="Open Sans" panose="020B0606030504020204" pitchFamily="34" charset="0"/>
              </a:rPr>
              <a:t>Integration with practice management systems</a:t>
            </a:r>
            <a:endParaRPr lang="en-IN" altLang="en-US" sz="1000" kern="1200" dirty="0">
              <a:latin typeface="Open Sans" panose="020B0606030504020204" pitchFamily="34" charset="0"/>
              <a:ea typeface="Open Sans" panose="020B0606030504020204" pitchFamily="34" charset="0"/>
              <a:cs typeface="Open Sans" panose="020B0606030504020204" pitchFamily="34" charset="0"/>
            </a:endParaRPr>
          </a:p>
        </p:txBody>
      </p:sp>
      <p:sp>
        <p:nvSpPr>
          <p:cNvPr id="249" name="Google Shape;1331;p26">
            <a:extLst>
              <a:ext uri="{FF2B5EF4-FFF2-40B4-BE49-F238E27FC236}">
                <a16:creationId xmlns:a16="http://schemas.microsoft.com/office/drawing/2014/main" id="{473915EC-9E41-228D-5287-5195AC9021DF}"/>
              </a:ext>
            </a:extLst>
          </p:cNvPr>
          <p:cNvSpPr txBox="1"/>
          <p:nvPr/>
        </p:nvSpPr>
        <p:spPr>
          <a:xfrm>
            <a:off x="3500195" y="5304145"/>
            <a:ext cx="2436402" cy="376807"/>
          </a:xfrm>
          <a:prstGeom prst="rect">
            <a:avLst/>
          </a:prstGeom>
          <a:noFill/>
          <a:ln>
            <a:noFill/>
          </a:ln>
        </p:spPr>
        <p:txBody>
          <a:bodyPr spcFirstLastPara="1" wrap="square" lIns="91425" tIns="91425" rIns="91425" bIns="91425" anchor="t" anchorCtr="0">
            <a:noAutofit/>
          </a:bodyPr>
          <a:lstStyle/>
          <a:p>
            <a:pPr marL="171450" lvl="0" indent="-171450" defTabSz="914333">
              <a:buClrTx/>
              <a:buFont typeface="Arial" panose="020B0604020202020204" pitchFamily="34" charset="0"/>
              <a:buChar char="•"/>
              <a:defRPr/>
            </a:pPr>
            <a:r>
              <a:rPr lang="en-US" altLang="en-US" sz="1000" kern="1200" dirty="0">
                <a:latin typeface="Open Sans" panose="020B0606030504020204" pitchFamily="34" charset="0"/>
                <a:ea typeface="Open Sans" panose="020B0606030504020204" pitchFamily="34" charset="0"/>
                <a:cs typeface="Open Sans" panose="020B0606030504020204" pitchFamily="34" charset="0"/>
              </a:rPr>
              <a:t>Real-time response according to CORE CAQH requirements</a:t>
            </a:r>
            <a:endParaRPr lang="en-IN" altLang="en-US" sz="1000" kern="1200" dirty="0">
              <a:latin typeface="Open Sans" panose="020B0606030504020204" pitchFamily="34" charset="0"/>
              <a:ea typeface="Open Sans" panose="020B0606030504020204" pitchFamily="34" charset="0"/>
              <a:cs typeface="Open Sans" panose="020B0606030504020204" pitchFamily="34" charset="0"/>
            </a:endParaRPr>
          </a:p>
        </p:txBody>
      </p:sp>
      <p:sp>
        <p:nvSpPr>
          <p:cNvPr id="250" name="Google Shape;1332;p26">
            <a:extLst>
              <a:ext uri="{FF2B5EF4-FFF2-40B4-BE49-F238E27FC236}">
                <a16:creationId xmlns:a16="http://schemas.microsoft.com/office/drawing/2014/main" id="{6FB10F4E-B10A-2051-715B-481B4FB03BB2}"/>
              </a:ext>
            </a:extLst>
          </p:cNvPr>
          <p:cNvSpPr/>
          <p:nvPr/>
        </p:nvSpPr>
        <p:spPr>
          <a:xfrm>
            <a:off x="964005" y="4837441"/>
            <a:ext cx="1707159" cy="509149"/>
          </a:xfrm>
          <a:prstGeom prst="rect">
            <a:avLst/>
          </a:prstGeom>
          <a:noFill/>
          <a:ln>
            <a:noFill/>
          </a:ln>
        </p:spPr>
        <p:txBody>
          <a:bodyPr spcFirstLastPara="1" wrap="square" lIns="91425" tIns="45700" rIns="91425" bIns="45700" anchor="t" anchorCtr="0">
            <a:noAutofit/>
          </a:bodyPr>
          <a:lstStyle/>
          <a:p>
            <a:pPr marL="171450" lvl="0" indent="-171450" defTabSz="914333">
              <a:buClrTx/>
              <a:buFont typeface="Arial" panose="020B0604020202020204" pitchFamily="34" charset="0"/>
              <a:buChar char="•"/>
              <a:defRPr/>
            </a:pPr>
            <a:r>
              <a:rPr lang="en-IN" altLang="en-US" sz="1000" kern="1200" dirty="0">
                <a:latin typeface="Open Sans" panose="020B0606030504020204" pitchFamily="34" charset="0"/>
                <a:ea typeface="Open Sans" panose="020B0606030504020204" pitchFamily="34" charset="0"/>
                <a:cs typeface="Open Sans" panose="020B0606030504020204" pitchFamily="34" charset="0"/>
              </a:rPr>
              <a:t>AWS E2, APIGEE, RabbitMQ, .NET Core, PostgreSQL, </a:t>
            </a:r>
            <a:r>
              <a:rPr lang="en-IN" altLang="en-US" sz="1000" kern="1200" dirty="0" err="1">
                <a:latin typeface="Open Sans" panose="020B0606030504020204" pitchFamily="34" charset="0"/>
                <a:ea typeface="Open Sans" panose="020B0606030504020204" pitchFamily="34" charset="0"/>
                <a:cs typeface="Open Sans" panose="020B0606030504020204" pitchFamily="34" charset="0"/>
              </a:rPr>
              <a:t>gRPC</a:t>
            </a:r>
            <a:endParaRPr lang="en-IN" altLang="en-US" sz="1000" kern="12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51" name="Group 250">
            <a:extLst>
              <a:ext uri="{FF2B5EF4-FFF2-40B4-BE49-F238E27FC236}">
                <a16:creationId xmlns:a16="http://schemas.microsoft.com/office/drawing/2014/main" id="{ECEFC08C-D55E-CF73-B55F-472AF8414F8A}"/>
              </a:ext>
            </a:extLst>
          </p:cNvPr>
          <p:cNvGrpSpPr/>
          <p:nvPr/>
        </p:nvGrpSpPr>
        <p:grpSpPr>
          <a:xfrm>
            <a:off x="8870308" y="1493212"/>
            <a:ext cx="2597873" cy="1854617"/>
            <a:chOff x="729991" y="1186821"/>
            <a:chExt cx="6135030" cy="4379788"/>
          </a:xfrm>
        </p:grpSpPr>
        <p:sp>
          <p:nvSpPr>
            <p:cNvPr id="252" name="Oval 251">
              <a:extLst>
                <a:ext uri="{FF2B5EF4-FFF2-40B4-BE49-F238E27FC236}">
                  <a16:creationId xmlns:a16="http://schemas.microsoft.com/office/drawing/2014/main" id="{0A66FF7A-0BE5-A662-0B48-73E90761B875}"/>
                </a:ext>
              </a:extLst>
            </p:cNvPr>
            <p:cNvSpPr/>
            <p:nvPr/>
          </p:nvSpPr>
          <p:spPr>
            <a:xfrm>
              <a:off x="1677365" y="1587648"/>
              <a:ext cx="3827941" cy="3707649"/>
            </a:xfrm>
            <a:prstGeom prst="ellipse">
              <a:avLst/>
            </a:prstGeom>
            <a:noFill/>
            <a:ln w="12700">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a:p>
          </p:txBody>
        </p:sp>
        <p:grpSp>
          <p:nvGrpSpPr>
            <p:cNvPr id="253" name="Group 252">
              <a:extLst>
                <a:ext uri="{FF2B5EF4-FFF2-40B4-BE49-F238E27FC236}">
                  <a16:creationId xmlns:a16="http://schemas.microsoft.com/office/drawing/2014/main" id="{FC245B57-4C38-FC0C-A4D2-B98E560EB7C5}"/>
                </a:ext>
              </a:extLst>
            </p:cNvPr>
            <p:cNvGrpSpPr/>
            <p:nvPr/>
          </p:nvGrpSpPr>
          <p:grpSpPr>
            <a:xfrm>
              <a:off x="4862421" y="3672809"/>
              <a:ext cx="2002600" cy="855003"/>
              <a:chOff x="4800523" y="3871745"/>
              <a:chExt cx="2002600" cy="855003"/>
            </a:xfrm>
          </p:grpSpPr>
          <p:sp>
            <p:nvSpPr>
              <p:cNvPr id="294" name="Rounded Rectangle 293">
                <a:extLst>
                  <a:ext uri="{FF2B5EF4-FFF2-40B4-BE49-F238E27FC236}">
                    <a16:creationId xmlns:a16="http://schemas.microsoft.com/office/drawing/2014/main" id="{11831822-A540-B044-2FC2-CDDEB0B191C6}"/>
                  </a:ext>
                </a:extLst>
              </p:cNvPr>
              <p:cNvSpPr/>
              <p:nvPr/>
            </p:nvSpPr>
            <p:spPr>
              <a:xfrm>
                <a:off x="4814142" y="3874909"/>
                <a:ext cx="1830726" cy="851839"/>
              </a:xfrm>
              <a:prstGeom prst="roundRect">
                <a:avLst/>
              </a:prstGeom>
              <a:solidFill>
                <a:srgbClr val="D6F3CA"/>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95" name="Rounded Rectangle 10">
                <a:extLst>
                  <a:ext uri="{FF2B5EF4-FFF2-40B4-BE49-F238E27FC236}">
                    <a16:creationId xmlns:a16="http://schemas.microsoft.com/office/drawing/2014/main" id="{9C80543F-EA3A-C8A3-9BF9-8C97591DBB22}"/>
                  </a:ext>
                </a:extLst>
              </p:cNvPr>
              <p:cNvSpPr txBox="1"/>
              <p:nvPr/>
            </p:nvSpPr>
            <p:spPr>
              <a:xfrm>
                <a:off x="4835748" y="3916492"/>
                <a:ext cx="1514348"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300" kern="1200">
                  <a:latin typeface="Arial"/>
                  <a:ea typeface="+mn-ea"/>
                  <a:cs typeface="+mn-cs"/>
                </a:endParaRPr>
              </a:p>
            </p:txBody>
          </p:sp>
          <p:sp>
            <p:nvSpPr>
              <p:cNvPr id="296" name="TextBox 295">
                <a:extLst>
                  <a:ext uri="{FF2B5EF4-FFF2-40B4-BE49-F238E27FC236}">
                    <a16:creationId xmlns:a16="http://schemas.microsoft.com/office/drawing/2014/main" id="{2803D1D0-A2EF-6D56-8EDF-EB026CDA3FAA}"/>
                  </a:ext>
                </a:extLst>
              </p:cNvPr>
              <p:cNvSpPr txBox="1"/>
              <p:nvPr/>
            </p:nvSpPr>
            <p:spPr>
              <a:xfrm>
                <a:off x="4809331" y="3871745"/>
                <a:ext cx="1942187" cy="348880"/>
              </a:xfrm>
              <a:prstGeom prst="rect">
                <a:avLst/>
              </a:prstGeom>
              <a:noFill/>
            </p:spPr>
            <p:txBody>
              <a:bodyPr wrap="square">
                <a:spAutoFit/>
              </a:bodyPr>
              <a:lstStyle/>
              <a:p>
                <a:pPr lvl="0" defTabSz="266700">
                  <a:lnSpc>
                    <a:spcPct val="90000"/>
                  </a:lnSpc>
                  <a:spcBef>
                    <a:spcPct val="0"/>
                  </a:spcBef>
                  <a:spcAft>
                    <a:spcPct val="35000"/>
                  </a:spcAft>
                </a:pPr>
                <a:r>
                  <a:rPr lang="en-US" sz="400" b="1" kern="1200">
                    <a:latin typeface="Open Sans" panose="020B0606030504020204" pitchFamily="34" charset="0"/>
                    <a:ea typeface="Open Sans" panose="020B0606030504020204" pitchFamily="34" charset="0"/>
                    <a:cs typeface="Open Sans" panose="020B0606030504020204" pitchFamily="34" charset="0"/>
                  </a:rPr>
                  <a:t>Patient Responsibility</a:t>
                </a:r>
              </a:p>
            </p:txBody>
          </p:sp>
          <p:sp>
            <p:nvSpPr>
              <p:cNvPr id="297" name="Google Shape;1329;p26">
                <a:extLst>
                  <a:ext uri="{FF2B5EF4-FFF2-40B4-BE49-F238E27FC236}">
                    <a16:creationId xmlns:a16="http://schemas.microsoft.com/office/drawing/2014/main" id="{6EF130C6-4C56-16A5-0CC7-34B654D632A2}"/>
                  </a:ext>
                </a:extLst>
              </p:cNvPr>
              <p:cNvSpPr txBox="1"/>
              <p:nvPr/>
            </p:nvSpPr>
            <p:spPr>
              <a:xfrm>
                <a:off x="4800523" y="4252703"/>
                <a:ext cx="2002600" cy="197301"/>
              </a:xfrm>
              <a:prstGeom prst="rect">
                <a:avLst/>
              </a:prstGeom>
              <a:noFill/>
              <a:ln>
                <a:noFill/>
              </a:ln>
            </p:spPr>
            <p:txBody>
              <a:bodyPr spcFirstLastPara="1" wrap="square" lIns="91425" tIns="91425" rIns="91425" bIns="91425" anchor="ctr" anchorCtr="0">
                <a:noAutofit/>
              </a:bodyPr>
              <a:lstStyle/>
              <a:p>
                <a:pPr lvl="0">
                  <a:lnSpc>
                    <a:spcPct val="115000"/>
                  </a:lnSpc>
                  <a:defRPr/>
                </a:pPr>
                <a:r>
                  <a:rPr lang="en-US" sz="300">
                    <a:latin typeface="Open Sans" panose="020B0606030504020204" pitchFamily="34" charset="0"/>
                    <a:ea typeface="Open Sans" panose="020B0606030504020204" pitchFamily="34" charset="0"/>
                    <a:cs typeface="Open Sans" panose="020B0606030504020204" pitchFamily="34" charset="0"/>
                  </a:rPr>
                  <a:t>- Copay, Deductible,</a:t>
                </a:r>
                <a:br>
                  <a:rPr lang="en-US" sz="300">
                    <a:latin typeface="Open Sans" panose="020B0606030504020204" pitchFamily="34" charset="0"/>
                    <a:ea typeface="Open Sans" panose="020B0606030504020204" pitchFamily="34" charset="0"/>
                    <a:cs typeface="Open Sans" panose="020B0606030504020204" pitchFamily="34" charset="0"/>
                  </a:rPr>
                </a:br>
                <a:r>
                  <a:rPr lang="en-US" sz="300">
                    <a:latin typeface="Open Sans" panose="020B0606030504020204" pitchFamily="34" charset="0"/>
                    <a:ea typeface="Open Sans" panose="020B0606030504020204" pitchFamily="34" charset="0"/>
                    <a:cs typeface="Open Sans" panose="020B0606030504020204" pitchFamily="34" charset="0"/>
                  </a:rPr>
                  <a:t>Co-Insurance pre-calculated </a:t>
                </a:r>
              </a:p>
              <a:p>
                <a:pPr lvl="0">
                  <a:lnSpc>
                    <a:spcPct val="115000"/>
                  </a:lnSpc>
                  <a:defRPr/>
                </a:pPr>
                <a:r>
                  <a:rPr lang="en-US" sz="300">
                    <a:latin typeface="Open Sans" panose="020B0606030504020204" pitchFamily="34" charset="0"/>
                    <a:ea typeface="Open Sans" panose="020B0606030504020204" pitchFamily="34" charset="0"/>
                    <a:cs typeface="Open Sans" panose="020B0606030504020204" pitchFamily="34" charset="0"/>
                  </a:rPr>
                  <a:t>- Payment options to pre-pay them</a:t>
                </a:r>
              </a:p>
            </p:txBody>
          </p:sp>
        </p:grpSp>
        <p:grpSp>
          <p:nvGrpSpPr>
            <p:cNvPr id="254" name="Group 253">
              <a:extLst>
                <a:ext uri="{FF2B5EF4-FFF2-40B4-BE49-F238E27FC236}">
                  <a16:creationId xmlns:a16="http://schemas.microsoft.com/office/drawing/2014/main" id="{08BB4656-D38B-3632-E1C8-526B1B340CB7}"/>
                </a:ext>
              </a:extLst>
            </p:cNvPr>
            <p:cNvGrpSpPr/>
            <p:nvPr/>
          </p:nvGrpSpPr>
          <p:grpSpPr>
            <a:xfrm>
              <a:off x="729991" y="2758179"/>
              <a:ext cx="1656254" cy="851838"/>
              <a:chOff x="4469010" y="4439226"/>
              <a:chExt cx="1656254" cy="851838"/>
            </a:xfrm>
          </p:grpSpPr>
          <p:sp>
            <p:nvSpPr>
              <p:cNvPr id="290" name="Rounded Rectangle 289">
                <a:extLst>
                  <a:ext uri="{FF2B5EF4-FFF2-40B4-BE49-F238E27FC236}">
                    <a16:creationId xmlns:a16="http://schemas.microsoft.com/office/drawing/2014/main" id="{800E6D09-7820-92AE-05C8-153E30769303}"/>
                  </a:ext>
                </a:extLst>
              </p:cNvPr>
              <p:cNvSpPr/>
              <p:nvPr/>
            </p:nvSpPr>
            <p:spPr>
              <a:xfrm>
                <a:off x="4469010" y="4439226"/>
                <a:ext cx="1633879" cy="851838"/>
              </a:xfrm>
              <a:prstGeom prst="roundRect">
                <a:avLst/>
              </a:prstGeom>
              <a:solidFill>
                <a:schemeClr val="accent5">
                  <a:lumMod val="20000"/>
                  <a:lumOff val="8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91" name="Rounded Rectangle 10">
                <a:extLst>
                  <a:ext uri="{FF2B5EF4-FFF2-40B4-BE49-F238E27FC236}">
                    <a16:creationId xmlns:a16="http://schemas.microsoft.com/office/drawing/2014/main" id="{0B96105E-84F4-F0A9-FF43-63E48E958002}"/>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300" kern="1200">
                  <a:latin typeface="Arial"/>
                  <a:ea typeface="+mn-ea"/>
                  <a:cs typeface="+mn-cs"/>
                </a:endParaRPr>
              </a:p>
            </p:txBody>
          </p:sp>
          <p:sp>
            <p:nvSpPr>
              <p:cNvPr id="292" name="TextBox 291">
                <a:extLst>
                  <a:ext uri="{FF2B5EF4-FFF2-40B4-BE49-F238E27FC236}">
                    <a16:creationId xmlns:a16="http://schemas.microsoft.com/office/drawing/2014/main" id="{A6B69A5D-292C-27AE-2ADA-41FFD68848BA}"/>
                  </a:ext>
                </a:extLst>
              </p:cNvPr>
              <p:cNvSpPr txBox="1"/>
              <p:nvPr/>
            </p:nvSpPr>
            <p:spPr>
              <a:xfrm>
                <a:off x="4493221" y="4479701"/>
                <a:ext cx="1620857" cy="348880"/>
              </a:xfrm>
              <a:prstGeom prst="rect">
                <a:avLst/>
              </a:prstGeom>
              <a:noFill/>
            </p:spPr>
            <p:txBody>
              <a:bodyPr wrap="square">
                <a:spAutoFit/>
              </a:bodyPr>
              <a:lstStyle/>
              <a:p>
                <a:pPr lvl="0" defTabSz="266700">
                  <a:lnSpc>
                    <a:spcPct val="90000"/>
                  </a:lnSpc>
                  <a:spcBef>
                    <a:spcPct val="0"/>
                  </a:spcBef>
                  <a:spcAft>
                    <a:spcPct val="35000"/>
                  </a:spcAft>
                </a:pPr>
                <a:r>
                  <a:rPr lang="en-US" sz="400" b="1" kern="1200">
                    <a:latin typeface="Open Sans" panose="020B0606030504020204" pitchFamily="34" charset="0"/>
                    <a:ea typeface="Open Sans" panose="020B0606030504020204" pitchFamily="34" charset="0"/>
                    <a:cs typeface="Open Sans" panose="020B0606030504020204" pitchFamily="34" charset="0"/>
                  </a:rPr>
                  <a:t>Utilization Review</a:t>
                </a:r>
              </a:p>
            </p:txBody>
          </p:sp>
          <p:sp>
            <p:nvSpPr>
              <p:cNvPr id="293" name="Google Shape;1329;p26">
                <a:extLst>
                  <a:ext uri="{FF2B5EF4-FFF2-40B4-BE49-F238E27FC236}">
                    <a16:creationId xmlns:a16="http://schemas.microsoft.com/office/drawing/2014/main" id="{325DE6D2-197E-1EDE-0129-7133F2B308B8}"/>
                  </a:ext>
                </a:extLst>
              </p:cNvPr>
              <p:cNvSpPr txBox="1"/>
              <p:nvPr/>
            </p:nvSpPr>
            <p:spPr>
              <a:xfrm>
                <a:off x="4491386" y="4739746"/>
                <a:ext cx="1633878" cy="452151"/>
              </a:xfrm>
              <a:prstGeom prst="rect">
                <a:avLst/>
              </a:prstGeom>
              <a:noFill/>
              <a:ln>
                <a:noFill/>
              </a:ln>
            </p:spPr>
            <p:txBody>
              <a:bodyPr spcFirstLastPara="1" wrap="square" lIns="91425" tIns="91425" rIns="91425" bIns="91425" anchor="ctr" anchorCtr="0">
                <a:noAutofit/>
              </a:bodyPr>
              <a:lstStyle/>
              <a:p>
                <a:pPr lvl="0">
                  <a:lnSpc>
                    <a:spcPct val="115000"/>
                  </a:lnSpc>
                  <a:defRPr/>
                </a:pPr>
                <a:r>
                  <a:rPr lang="en-US" sz="300">
                    <a:latin typeface="Open Sans" panose="020B0606030504020204" pitchFamily="34" charset="0"/>
                    <a:ea typeface="Open Sans" panose="020B0606030504020204" pitchFamily="34" charset="0"/>
                    <a:cs typeface="Open Sans" panose="020B0606030504020204" pitchFamily="34" charset="0"/>
                  </a:rPr>
                  <a:t>- Medical Necessity</a:t>
                </a:r>
              </a:p>
              <a:p>
                <a:pPr lvl="0">
                  <a:lnSpc>
                    <a:spcPct val="115000"/>
                  </a:lnSpc>
                  <a:defRPr/>
                </a:pPr>
                <a:r>
                  <a:rPr lang="en-US" sz="300">
                    <a:latin typeface="Open Sans" panose="020B0606030504020204" pitchFamily="34" charset="0"/>
                    <a:ea typeface="Open Sans" panose="020B0606030504020204" pitchFamily="34" charset="0"/>
                    <a:cs typeface="Open Sans" panose="020B0606030504020204" pitchFamily="34" charset="0"/>
                  </a:rPr>
                  <a:t>- Audit</a:t>
                </a:r>
              </a:p>
              <a:p>
                <a:pPr lvl="0">
                  <a:lnSpc>
                    <a:spcPct val="115000"/>
                  </a:lnSpc>
                  <a:defRPr/>
                </a:pPr>
                <a:r>
                  <a:rPr lang="en-US" sz="300">
                    <a:latin typeface="Open Sans" panose="020B0606030504020204" pitchFamily="34" charset="0"/>
                    <a:ea typeface="Open Sans" panose="020B0606030504020204" pitchFamily="34" charset="0"/>
                    <a:cs typeface="Open Sans" panose="020B0606030504020204" pitchFamily="34" charset="0"/>
                  </a:rPr>
                  <a:t>- Compliance</a:t>
                </a:r>
              </a:p>
            </p:txBody>
          </p:sp>
        </p:grpSp>
        <p:grpSp>
          <p:nvGrpSpPr>
            <p:cNvPr id="255" name="Group 254">
              <a:extLst>
                <a:ext uri="{FF2B5EF4-FFF2-40B4-BE49-F238E27FC236}">
                  <a16:creationId xmlns:a16="http://schemas.microsoft.com/office/drawing/2014/main" id="{033A7A20-D935-57EA-9161-DDBB9A54211D}"/>
                </a:ext>
              </a:extLst>
            </p:cNvPr>
            <p:cNvGrpSpPr/>
            <p:nvPr/>
          </p:nvGrpSpPr>
          <p:grpSpPr>
            <a:xfrm>
              <a:off x="1012232" y="3850095"/>
              <a:ext cx="1814220" cy="628785"/>
              <a:chOff x="727884" y="3754776"/>
              <a:chExt cx="1814220" cy="628785"/>
            </a:xfrm>
          </p:grpSpPr>
          <p:sp>
            <p:nvSpPr>
              <p:cNvPr id="286" name="Rounded Rectangle 285">
                <a:extLst>
                  <a:ext uri="{FF2B5EF4-FFF2-40B4-BE49-F238E27FC236}">
                    <a16:creationId xmlns:a16="http://schemas.microsoft.com/office/drawing/2014/main" id="{9F9FAEBB-302A-8443-C7B8-14AD8C62FE1F}"/>
                  </a:ext>
                </a:extLst>
              </p:cNvPr>
              <p:cNvSpPr/>
              <p:nvPr/>
            </p:nvSpPr>
            <p:spPr>
              <a:xfrm>
                <a:off x="727884" y="3779316"/>
                <a:ext cx="1620239" cy="604245"/>
              </a:xfrm>
              <a:prstGeom prst="roundRect">
                <a:avLst/>
              </a:prstGeom>
              <a:solidFill>
                <a:srgbClr val="E2F4FB"/>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88" name="TextBox 287">
                <a:extLst>
                  <a:ext uri="{FF2B5EF4-FFF2-40B4-BE49-F238E27FC236}">
                    <a16:creationId xmlns:a16="http://schemas.microsoft.com/office/drawing/2014/main" id="{9D7A3214-85BB-9660-F4B7-86401A4119FD}"/>
                  </a:ext>
                </a:extLst>
              </p:cNvPr>
              <p:cNvSpPr txBox="1"/>
              <p:nvPr/>
            </p:nvSpPr>
            <p:spPr>
              <a:xfrm>
                <a:off x="735221" y="3754776"/>
                <a:ext cx="1806883" cy="348880"/>
              </a:xfrm>
              <a:prstGeom prst="rect">
                <a:avLst/>
              </a:prstGeom>
              <a:noFill/>
            </p:spPr>
            <p:txBody>
              <a:bodyPr wrap="square">
                <a:spAutoFit/>
              </a:bodyPr>
              <a:lstStyle/>
              <a:p>
                <a:pPr lvl="0" defTabSz="266700">
                  <a:lnSpc>
                    <a:spcPct val="90000"/>
                  </a:lnSpc>
                  <a:spcBef>
                    <a:spcPct val="0"/>
                  </a:spcBef>
                  <a:spcAft>
                    <a:spcPct val="35000"/>
                  </a:spcAft>
                </a:pPr>
                <a:r>
                  <a:rPr lang="en-US" sz="400" b="1" kern="1200">
                    <a:latin typeface="Open Sans" panose="020B0606030504020204" pitchFamily="34" charset="0"/>
                    <a:ea typeface="Open Sans" panose="020B0606030504020204" pitchFamily="34" charset="0"/>
                    <a:cs typeface="Open Sans" panose="020B0606030504020204" pitchFamily="34" charset="0"/>
                  </a:rPr>
                  <a:t>Third Party Coverage</a:t>
                </a:r>
              </a:p>
            </p:txBody>
          </p:sp>
          <p:sp>
            <p:nvSpPr>
              <p:cNvPr id="289" name="Google Shape;1329;p26">
                <a:extLst>
                  <a:ext uri="{FF2B5EF4-FFF2-40B4-BE49-F238E27FC236}">
                    <a16:creationId xmlns:a16="http://schemas.microsoft.com/office/drawing/2014/main" id="{92BB2CAF-E18B-6D9D-77A1-EAE455343BA4}"/>
                  </a:ext>
                </a:extLst>
              </p:cNvPr>
              <p:cNvSpPr txBox="1"/>
              <p:nvPr/>
            </p:nvSpPr>
            <p:spPr>
              <a:xfrm>
                <a:off x="782200" y="3966351"/>
                <a:ext cx="1549849" cy="362670"/>
              </a:xfrm>
              <a:prstGeom prst="rect">
                <a:avLst/>
              </a:prstGeom>
              <a:noFill/>
              <a:ln>
                <a:noFill/>
              </a:ln>
            </p:spPr>
            <p:txBody>
              <a:bodyPr spcFirstLastPara="1" wrap="square" lIns="91425" tIns="91425" rIns="91425" bIns="91425" anchor="ctr" anchorCtr="0">
                <a:noAutofit/>
              </a:bodyPr>
              <a:lstStyle/>
              <a:p>
                <a:pPr lvl="0">
                  <a:lnSpc>
                    <a:spcPct val="115000"/>
                  </a:lnSpc>
                  <a:defRPr/>
                </a:pPr>
                <a:r>
                  <a:rPr lang="en-US" sz="300">
                    <a:latin typeface="Open Sans" panose="020B0606030504020204" pitchFamily="34" charset="0"/>
                    <a:ea typeface="Open Sans" panose="020B0606030504020204" pitchFamily="34" charset="0"/>
                    <a:cs typeface="Open Sans" panose="020B0606030504020204" pitchFamily="34" charset="0"/>
                  </a:rPr>
                  <a:t>- Medicaid Coverage</a:t>
                </a:r>
              </a:p>
              <a:p>
                <a:pPr lvl="0">
                  <a:lnSpc>
                    <a:spcPct val="115000"/>
                  </a:lnSpc>
                  <a:defRPr/>
                </a:pPr>
                <a:r>
                  <a:rPr lang="en-US" sz="300">
                    <a:latin typeface="Open Sans" panose="020B0606030504020204" pitchFamily="34" charset="0"/>
                    <a:ea typeface="Open Sans" panose="020B0606030504020204" pitchFamily="34" charset="0"/>
                    <a:cs typeface="Open Sans" panose="020B0606030504020204" pitchFamily="34" charset="0"/>
                  </a:rPr>
                  <a:t>- COB</a:t>
                </a:r>
              </a:p>
            </p:txBody>
          </p:sp>
        </p:grpSp>
        <p:grpSp>
          <p:nvGrpSpPr>
            <p:cNvPr id="256" name="Group 255">
              <a:extLst>
                <a:ext uri="{FF2B5EF4-FFF2-40B4-BE49-F238E27FC236}">
                  <a16:creationId xmlns:a16="http://schemas.microsoft.com/office/drawing/2014/main" id="{D38589B5-9CD8-116C-A1CB-CB46E0F783F7}"/>
                </a:ext>
              </a:extLst>
            </p:cNvPr>
            <p:cNvGrpSpPr/>
            <p:nvPr/>
          </p:nvGrpSpPr>
          <p:grpSpPr>
            <a:xfrm>
              <a:off x="4077087" y="4686798"/>
              <a:ext cx="1830727" cy="851838"/>
              <a:chOff x="5054721" y="4252748"/>
              <a:chExt cx="1830727" cy="851838"/>
            </a:xfrm>
          </p:grpSpPr>
          <p:sp>
            <p:nvSpPr>
              <p:cNvPr id="282" name="Rounded Rectangle 281">
                <a:extLst>
                  <a:ext uri="{FF2B5EF4-FFF2-40B4-BE49-F238E27FC236}">
                    <a16:creationId xmlns:a16="http://schemas.microsoft.com/office/drawing/2014/main" id="{8737D77E-2EC9-4826-0B64-9A5BAB654EC6}"/>
                  </a:ext>
                </a:extLst>
              </p:cNvPr>
              <p:cNvSpPr/>
              <p:nvPr/>
            </p:nvSpPr>
            <p:spPr>
              <a:xfrm>
                <a:off x="5054721" y="4252748"/>
                <a:ext cx="1830727" cy="851838"/>
              </a:xfrm>
              <a:prstGeom prst="roundRect">
                <a:avLst/>
              </a:prstGeom>
              <a:solidFill>
                <a:schemeClr val="accent5">
                  <a:lumMod val="20000"/>
                  <a:lumOff val="8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84" name="TextBox 283">
                <a:extLst>
                  <a:ext uri="{FF2B5EF4-FFF2-40B4-BE49-F238E27FC236}">
                    <a16:creationId xmlns:a16="http://schemas.microsoft.com/office/drawing/2014/main" id="{BEE1D12C-2D2C-409F-8E9C-544861DD8313}"/>
                  </a:ext>
                </a:extLst>
              </p:cNvPr>
              <p:cNvSpPr txBox="1"/>
              <p:nvPr/>
            </p:nvSpPr>
            <p:spPr>
              <a:xfrm>
                <a:off x="5082184" y="4257006"/>
                <a:ext cx="1620857" cy="348880"/>
              </a:xfrm>
              <a:prstGeom prst="rect">
                <a:avLst/>
              </a:prstGeom>
              <a:noFill/>
            </p:spPr>
            <p:txBody>
              <a:bodyPr wrap="square">
                <a:spAutoFit/>
              </a:bodyPr>
              <a:lstStyle/>
              <a:p>
                <a:pPr lvl="0" defTabSz="266700">
                  <a:lnSpc>
                    <a:spcPct val="90000"/>
                  </a:lnSpc>
                  <a:spcBef>
                    <a:spcPct val="0"/>
                  </a:spcBef>
                  <a:spcAft>
                    <a:spcPct val="35000"/>
                  </a:spcAft>
                </a:pPr>
                <a:r>
                  <a:rPr lang="en-US" sz="400" b="1" kern="1200">
                    <a:latin typeface="Open Sans" panose="020B0606030504020204" pitchFamily="34" charset="0"/>
                    <a:ea typeface="Open Sans" panose="020B0606030504020204" pitchFamily="34" charset="0"/>
                    <a:cs typeface="Open Sans" panose="020B0606030504020204" pitchFamily="34" charset="0"/>
                  </a:rPr>
                  <a:t>Pre-Registration </a:t>
                </a:r>
              </a:p>
            </p:txBody>
          </p:sp>
          <p:sp>
            <p:nvSpPr>
              <p:cNvPr id="285" name="Google Shape;1329;p26">
                <a:extLst>
                  <a:ext uri="{FF2B5EF4-FFF2-40B4-BE49-F238E27FC236}">
                    <a16:creationId xmlns:a16="http://schemas.microsoft.com/office/drawing/2014/main" id="{F77896BB-CF0B-D2A2-FD80-3DDA8E1E6CE1}"/>
                  </a:ext>
                </a:extLst>
              </p:cNvPr>
              <p:cNvSpPr txBox="1"/>
              <p:nvPr/>
            </p:nvSpPr>
            <p:spPr>
              <a:xfrm>
                <a:off x="5073032" y="4427005"/>
                <a:ext cx="1633877" cy="658768"/>
              </a:xfrm>
              <a:prstGeom prst="rect">
                <a:avLst/>
              </a:prstGeom>
              <a:noFill/>
              <a:ln>
                <a:noFill/>
              </a:ln>
            </p:spPr>
            <p:txBody>
              <a:bodyPr spcFirstLastPara="1" wrap="square" lIns="91425" tIns="91425" rIns="91425" bIns="91425" anchor="ctr" anchorCtr="0">
                <a:noAutofit/>
              </a:bodyPr>
              <a:lstStyle/>
              <a:p>
                <a:pPr lvl="0">
                  <a:lnSpc>
                    <a:spcPct val="115000"/>
                  </a:lnSpc>
                  <a:defRPr/>
                </a:pPr>
                <a:r>
                  <a:rPr lang="en-US" sz="300">
                    <a:latin typeface="Open Sans" panose="020B0606030504020204" pitchFamily="34" charset="0"/>
                    <a:ea typeface="Open Sans" panose="020B0606030504020204" pitchFamily="34" charset="0"/>
                    <a:cs typeface="Open Sans" panose="020B0606030504020204" pitchFamily="34" charset="0"/>
                  </a:rPr>
                  <a:t>- Questionnaires, Insurance Details, Consent Mgt</a:t>
                </a:r>
              </a:p>
              <a:p>
                <a:pPr lvl="0">
                  <a:lnSpc>
                    <a:spcPct val="115000"/>
                  </a:lnSpc>
                  <a:defRPr/>
                </a:pPr>
                <a:r>
                  <a:rPr lang="en-US" sz="300">
                    <a:latin typeface="Open Sans" panose="020B0606030504020204" pitchFamily="34" charset="0"/>
                    <a:ea typeface="Open Sans" panose="020B0606030504020204" pitchFamily="34" charset="0"/>
                    <a:cs typeface="Open Sans" panose="020B0606030504020204" pitchFamily="34" charset="0"/>
                  </a:rPr>
                  <a:t>- Registration: Medical History, Payment details</a:t>
                </a:r>
              </a:p>
            </p:txBody>
          </p:sp>
        </p:grpSp>
        <p:grpSp>
          <p:nvGrpSpPr>
            <p:cNvPr id="257" name="Group 256">
              <a:extLst>
                <a:ext uri="{FF2B5EF4-FFF2-40B4-BE49-F238E27FC236}">
                  <a16:creationId xmlns:a16="http://schemas.microsoft.com/office/drawing/2014/main" id="{F91CD538-53E0-1470-3FE9-33DB954EF252}"/>
                </a:ext>
              </a:extLst>
            </p:cNvPr>
            <p:cNvGrpSpPr/>
            <p:nvPr/>
          </p:nvGrpSpPr>
          <p:grpSpPr>
            <a:xfrm>
              <a:off x="1157071" y="1755853"/>
              <a:ext cx="2149287" cy="851838"/>
              <a:chOff x="4366753" y="4425487"/>
              <a:chExt cx="2149287" cy="851838"/>
            </a:xfrm>
          </p:grpSpPr>
          <p:sp>
            <p:nvSpPr>
              <p:cNvPr id="278" name="Rounded Rectangle 277">
                <a:extLst>
                  <a:ext uri="{FF2B5EF4-FFF2-40B4-BE49-F238E27FC236}">
                    <a16:creationId xmlns:a16="http://schemas.microsoft.com/office/drawing/2014/main" id="{4B9FD044-D6FD-8194-680E-8FA077459475}"/>
                  </a:ext>
                </a:extLst>
              </p:cNvPr>
              <p:cNvSpPr/>
              <p:nvPr/>
            </p:nvSpPr>
            <p:spPr>
              <a:xfrm>
                <a:off x="4414969" y="4425487"/>
                <a:ext cx="1633879" cy="851838"/>
              </a:xfrm>
              <a:prstGeom prst="roundRect">
                <a:avLst/>
              </a:prstGeom>
              <a:solidFill>
                <a:schemeClr val="accent5">
                  <a:lumMod val="20000"/>
                  <a:lumOff val="8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79" name="Rounded Rectangle 10">
                <a:extLst>
                  <a:ext uri="{FF2B5EF4-FFF2-40B4-BE49-F238E27FC236}">
                    <a16:creationId xmlns:a16="http://schemas.microsoft.com/office/drawing/2014/main" id="{FBD75CE8-EF0B-5E6D-86B2-03E3A3D11100}"/>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300" kern="1200">
                  <a:latin typeface="Arial"/>
                  <a:ea typeface="+mn-ea"/>
                  <a:cs typeface="+mn-cs"/>
                </a:endParaRPr>
              </a:p>
            </p:txBody>
          </p:sp>
          <p:sp>
            <p:nvSpPr>
              <p:cNvPr id="280" name="TextBox 279">
                <a:extLst>
                  <a:ext uri="{FF2B5EF4-FFF2-40B4-BE49-F238E27FC236}">
                    <a16:creationId xmlns:a16="http://schemas.microsoft.com/office/drawing/2014/main" id="{0FAB46E0-C531-529A-6200-432C1F451DC0}"/>
                  </a:ext>
                </a:extLst>
              </p:cNvPr>
              <p:cNvSpPr txBox="1"/>
              <p:nvPr/>
            </p:nvSpPr>
            <p:spPr>
              <a:xfrm>
                <a:off x="4493222" y="4460736"/>
                <a:ext cx="1620857" cy="348880"/>
              </a:xfrm>
              <a:prstGeom prst="rect">
                <a:avLst/>
              </a:prstGeom>
              <a:noFill/>
            </p:spPr>
            <p:txBody>
              <a:bodyPr wrap="square">
                <a:spAutoFit/>
              </a:bodyPr>
              <a:lstStyle/>
              <a:p>
                <a:pPr lvl="0" defTabSz="266700">
                  <a:lnSpc>
                    <a:spcPct val="90000"/>
                  </a:lnSpc>
                  <a:spcBef>
                    <a:spcPct val="0"/>
                  </a:spcBef>
                  <a:spcAft>
                    <a:spcPct val="35000"/>
                  </a:spcAft>
                </a:pPr>
                <a:r>
                  <a:rPr lang="en-US" sz="400" b="1" kern="1200">
                    <a:latin typeface="Open Sans" panose="020B0606030504020204" pitchFamily="34" charset="0"/>
                    <a:ea typeface="Open Sans" panose="020B0606030504020204" pitchFamily="34" charset="0"/>
                    <a:cs typeface="Open Sans" panose="020B0606030504020204" pitchFamily="34" charset="0"/>
                  </a:rPr>
                  <a:t>Others</a:t>
                </a:r>
              </a:p>
            </p:txBody>
          </p:sp>
          <p:sp>
            <p:nvSpPr>
              <p:cNvPr id="281" name="Google Shape;1329;p26">
                <a:extLst>
                  <a:ext uri="{FF2B5EF4-FFF2-40B4-BE49-F238E27FC236}">
                    <a16:creationId xmlns:a16="http://schemas.microsoft.com/office/drawing/2014/main" id="{D963C6F6-7D24-1AF9-4387-7CA6698DAAD4}"/>
                  </a:ext>
                </a:extLst>
              </p:cNvPr>
              <p:cNvSpPr txBox="1"/>
              <p:nvPr/>
            </p:nvSpPr>
            <p:spPr>
              <a:xfrm>
                <a:off x="4366753" y="4771283"/>
                <a:ext cx="2149287" cy="433594"/>
              </a:xfrm>
              <a:prstGeom prst="rect">
                <a:avLst/>
              </a:prstGeom>
              <a:noFill/>
              <a:ln>
                <a:noFill/>
              </a:ln>
            </p:spPr>
            <p:txBody>
              <a:bodyPr spcFirstLastPara="1" wrap="square" lIns="91425" tIns="91425" rIns="91425" bIns="91425" anchor="ctr" anchorCtr="0">
                <a:noAutofit/>
              </a:bodyPr>
              <a:lstStyle/>
              <a:p>
                <a:pPr lvl="0">
                  <a:lnSpc>
                    <a:spcPct val="115000"/>
                  </a:lnSpc>
                  <a:defRPr/>
                </a:pPr>
                <a:r>
                  <a:rPr lang="en-US" sz="300">
                    <a:latin typeface="Open Sans" panose="020B0606030504020204" pitchFamily="34" charset="0"/>
                    <a:ea typeface="Open Sans" panose="020B0606030504020204" pitchFamily="34" charset="0"/>
                    <a:cs typeface="Open Sans" panose="020B0606030504020204" pitchFamily="34" charset="0"/>
                  </a:rPr>
                  <a:t>- Hospital Outreach Labs</a:t>
                </a:r>
              </a:p>
              <a:p>
                <a:pPr lvl="0">
                  <a:lnSpc>
                    <a:spcPct val="115000"/>
                  </a:lnSpc>
                  <a:defRPr/>
                </a:pPr>
                <a:r>
                  <a:rPr lang="en-US" sz="300">
                    <a:latin typeface="Open Sans" panose="020B0606030504020204" pitchFamily="34" charset="0"/>
                    <a:ea typeface="Open Sans" panose="020B0606030504020204" pitchFamily="34" charset="0"/>
                    <a:cs typeface="Open Sans" panose="020B0606030504020204" pitchFamily="34" charset="0"/>
                  </a:rPr>
                  <a:t>- Transfer DRG Services</a:t>
                </a:r>
              </a:p>
              <a:p>
                <a:pPr lvl="0">
                  <a:lnSpc>
                    <a:spcPct val="115000"/>
                  </a:lnSpc>
                  <a:defRPr/>
                </a:pPr>
                <a:r>
                  <a:rPr lang="en-US" sz="300">
                    <a:latin typeface="Open Sans" panose="020B0606030504020204" pitchFamily="34" charset="0"/>
                    <a:ea typeface="Open Sans" panose="020B0606030504020204" pitchFamily="34" charset="0"/>
                    <a:cs typeface="Open Sans" panose="020B0606030504020204" pitchFamily="34" charset="0"/>
                  </a:rPr>
                  <a:t>- Business Office Outsourcing</a:t>
                </a:r>
              </a:p>
            </p:txBody>
          </p:sp>
        </p:grpSp>
        <p:grpSp>
          <p:nvGrpSpPr>
            <p:cNvPr id="258" name="Group 257">
              <a:extLst>
                <a:ext uri="{FF2B5EF4-FFF2-40B4-BE49-F238E27FC236}">
                  <a16:creationId xmlns:a16="http://schemas.microsoft.com/office/drawing/2014/main" id="{660390F6-A5C5-7784-8CB6-419380D21C89}"/>
                </a:ext>
              </a:extLst>
            </p:cNvPr>
            <p:cNvGrpSpPr/>
            <p:nvPr/>
          </p:nvGrpSpPr>
          <p:grpSpPr>
            <a:xfrm>
              <a:off x="3024696" y="1186821"/>
              <a:ext cx="1642254" cy="734917"/>
              <a:chOff x="4469010" y="4439226"/>
              <a:chExt cx="1642254" cy="734917"/>
            </a:xfrm>
          </p:grpSpPr>
          <p:sp>
            <p:nvSpPr>
              <p:cNvPr id="274" name="Rounded Rectangle 273">
                <a:extLst>
                  <a:ext uri="{FF2B5EF4-FFF2-40B4-BE49-F238E27FC236}">
                    <a16:creationId xmlns:a16="http://schemas.microsoft.com/office/drawing/2014/main" id="{B48B4903-6D2A-C2C6-1275-CD3A2185C368}"/>
                  </a:ext>
                </a:extLst>
              </p:cNvPr>
              <p:cNvSpPr/>
              <p:nvPr/>
            </p:nvSpPr>
            <p:spPr>
              <a:xfrm>
                <a:off x="4469010" y="4439226"/>
                <a:ext cx="1295846" cy="734917"/>
              </a:xfrm>
              <a:prstGeom prst="roundRect">
                <a:avLst/>
              </a:prstGeom>
              <a:solidFill>
                <a:schemeClr val="accent5">
                  <a:lumMod val="20000"/>
                  <a:lumOff val="8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76" name="TextBox 275">
                <a:extLst>
                  <a:ext uri="{FF2B5EF4-FFF2-40B4-BE49-F238E27FC236}">
                    <a16:creationId xmlns:a16="http://schemas.microsoft.com/office/drawing/2014/main" id="{245F63FB-2D3A-5740-ABE5-6E59DF8B5FCD}"/>
                  </a:ext>
                </a:extLst>
              </p:cNvPr>
              <p:cNvSpPr txBox="1"/>
              <p:nvPr/>
            </p:nvSpPr>
            <p:spPr>
              <a:xfrm>
                <a:off x="4471615" y="4521796"/>
                <a:ext cx="1639649" cy="348880"/>
              </a:xfrm>
              <a:prstGeom prst="rect">
                <a:avLst/>
              </a:prstGeom>
              <a:noFill/>
            </p:spPr>
            <p:txBody>
              <a:bodyPr wrap="square">
                <a:spAutoFit/>
              </a:bodyPr>
              <a:lstStyle/>
              <a:p>
                <a:pPr lvl="0" defTabSz="266700">
                  <a:lnSpc>
                    <a:spcPct val="90000"/>
                  </a:lnSpc>
                  <a:spcBef>
                    <a:spcPct val="0"/>
                  </a:spcBef>
                  <a:spcAft>
                    <a:spcPct val="35000"/>
                  </a:spcAft>
                </a:pPr>
                <a:r>
                  <a:rPr lang="en-US" sz="400" b="1" kern="1200">
                    <a:latin typeface="Open Sans" panose="020B0606030504020204" pitchFamily="34" charset="0"/>
                    <a:ea typeface="Open Sans" panose="020B0606030504020204" pitchFamily="34" charset="0"/>
                    <a:cs typeface="Open Sans" panose="020B0606030504020204" pitchFamily="34" charset="0"/>
                  </a:rPr>
                  <a:t>Charge Capture</a:t>
                </a:r>
              </a:p>
            </p:txBody>
          </p:sp>
          <p:sp>
            <p:nvSpPr>
              <p:cNvPr id="277" name="Google Shape;1329;p26">
                <a:extLst>
                  <a:ext uri="{FF2B5EF4-FFF2-40B4-BE49-F238E27FC236}">
                    <a16:creationId xmlns:a16="http://schemas.microsoft.com/office/drawing/2014/main" id="{8A391848-5D0D-F1AC-60C7-008D36BAE824}"/>
                  </a:ext>
                </a:extLst>
              </p:cNvPr>
              <p:cNvSpPr txBox="1"/>
              <p:nvPr/>
            </p:nvSpPr>
            <p:spPr>
              <a:xfrm>
                <a:off x="4500580" y="4815477"/>
                <a:ext cx="1219714" cy="222593"/>
              </a:xfrm>
              <a:prstGeom prst="rect">
                <a:avLst/>
              </a:prstGeom>
              <a:noFill/>
              <a:ln>
                <a:noFill/>
              </a:ln>
            </p:spPr>
            <p:txBody>
              <a:bodyPr spcFirstLastPara="1" wrap="square" lIns="91425" tIns="91425" rIns="91425" bIns="91425" anchor="ctr" anchorCtr="0">
                <a:noAutofit/>
              </a:bodyPr>
              <a:lstStyle/>
              <a:p>
                <a:pPr lvl="0">
                  <a:lnSpc>
                    <a:spcPct val="115000"/>
                  </a:lnSpc>
                  <a:defRPr/>
                </a:pPr>
                <a:r>
                  <a:rPr lang="en-US" sz="300">
                    <a:latin typeface="Open Sans" panose="020B0606030504020204" pitchFamily="34" charset="0"/>
                    <a:ea typeface="Open Sans" panose="020B0606030504020204" pitchFamily="34" charset="0"/>
                    <a:cs typeface="Open Sans" panose="020B0606030504020204" pitchFamily="34" charset="0"/>
                  </a:rPr>
                  <a:t>Medical service</a:t>
                </a:r>
                <a:br>
                  <a:rPr lang="en-US" sz="300">
                    <a:latin typeface="Open Sans" panose="020B0606030504020204" pitchFamily="34" charset="0"/>
                    <a:ea typeface="Open Sans" panose="020B0606030504020204" pitchFamily="34" charset="0"/>
                    <a:cs typeface="Open Sans" panose="020B0606030504020204" pitchFamily="34" charset="0"/>
                  </a:rPr>
                </a:br>
                <a:r>
                  <a:rPr lang="en-US" sz="300">
                    <a:latin typeface="Open Sans" panose="020B0606030504020204" pitchFamily="34" charset="0"/>
                    <a:ea typeface="Open Sans" panose="020B0606030504020204" pitchFamily="34" charset="0"/>
                    <a:cs typeface="Open Sans" panose="020B0606030504020204" pitchFamily="34" charset="0"/>
                  </a:rPr>
                  <a:t>to billable charge</a:t>
                </a:r>
              </a:p>
            </p:txBody>
          </p:sp>
        </p:grpSp>
        <p:grpSp>
          <p:nvGrpSpPr>
            <p:cNvPr id="259" name="Group 258">
              <a:extLst>
                <a:ext uri="{FF2B5EF4-FFF2-40B4-BE49-F238E27FC236}">
                  <a16:creationId xmlns:a16="http://schemas.microsoft.com/office/drawing/2014/main" id="{3ADFA59E-8881-3385-5E7A-2CCF1A39EC70}"/>
                </a:ext>
              </a:extLst>
            </p:cNvPr>
            <p:cNvGrpSpPr/>
            <p:nvPr/>
          </p:nvGrpSpPr>
          <p:grpSpPr>
            <a:xfrm>
              <a:off x="4463792" y="1648510"/>
              <a:ext cx="2079229" cy="1056393"/>
              <a:chOff x="4475859" y="4193088"/>
              <a:chExt cx="2079229" cy="1056393"/>
            </a:xfrm>
          </p:grpSpPr>
          <p:sp>
            <p:nvSpPr>
              <p:cNvPr id="270" name="Rounded Rectangle 269">
                <a:extLst>
                  <a:ext uri="{FF2B5EF4-FFF2-40B4-BE49-F238E27FC236}">
                    <a16:creationId xmlns:a16="http://schemas.microsoft.com/office/drawing/2014/main" id="{6211C15E-BC68-D969-0D03-18C3AC19D273}"/>
                  </a:ext>
                </a:extLst>
              </p:cNvPr>
              <p:cNvSpPr/>
              <p:nvPr/>
            </p:nvSpPr>
            <p:spPr>
              <a:xfrm>
                <a:off x="4475859" y="4193088"/>
                <a:ext cx="1709242" cy="851838"/>
              </a:xfrm>
              <a:prstGeom prst="roundRect">
                <a:avLst/>
              </a:prstGeom>
              <a:solidFill>
                <a:srgbClr val="E2F4FB"/>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71" name="Rounded Rectangle 10">
                <a:extLst>
                  <a:ext uri="{FF2B5EF4-FFF2-40B4-BE49-F238E27FC236}">
                    <a16:creationId xmlns:a16="http://schemas.microsoft.com/office/drawing/2014/main" id="{0F24B801-C53C-A141-433B-E03FA83D039D}"/>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300" kern="1200">
                  <a:latin typeface="Arial"/>
                  <a:ea typeface="+mn-ea"/>
                  <a:cs typeface="+mn-cs"/>
                </a:endParaRPr>
              </a:p>
            </p:txBody>
          </p:sp>
          <p:sp>
            <p:nvSpPr>
              <p:cNvPr id="272" name="TextBox 271">
                <a:extLst>
                  <a:ext uri="{FF2B5EF4-FFF2-40B4-BE49-F238E27FC236}">
                    <a16:creationId xmlns:a16="http://schemas.microsoft.com/office/drawing/2014/main" id="{09C0F702-0F8E-FB7E-9034-7EC4F08A2DAF}"/>
                  </a:ext>
                </a:extLst>
              </p:cNvPr>
              <p:cNvSpPr txBox="1"/>
              <p:nvPr/>
            </p:nvSpPr>
            <p:spPr>
              <a:xfrm>
                <a:off x="4500069" y="4271159"/>
                <a:ext cx="2055019" cy="348880"/>
              </a:xfrm>
              <a:prstGeom prst="rect">
                <a:avLst/>
              </a:prstGeom>
              <a:noFill/>
            </p:spPr>
            <p:txBody>
              <a:bodyPr wrap="square">
                <a:spAutoFit/>
              </a:bodyPr>
              <a:lstStyle/>
              <a:p>
                <a:pPr lvl="0" defTabSz="266700">
                  <a:lnSpc>
                    <a:spcPct val="90000"/>
                  </a:lnSpc>
                  <a:spcBef>
                    <a:spcPct val="0"/>
                  </a:spcBef>
                  <a:spcAft>
                    <a:spcPct val="35000"/>
                  </a:spcAft>
                </a:pPr>
                <a:r>
                  <a:rPr lang="en-US" sz="400" b="1" kern="1200">
                    <a:latin typeface="Open Sans" panose="020B0606030504020204" pitchFamily="34" charset="0"/>
                    <a:ea typeface="Open Sans" panose="020B0606030504020204" pitchFamily="34" charset="0"/>
                    <a:cs typeface="Open Sans" panose="020B0606030504020204" pitchFamily="34" charset="0"/>
                  </a:rPr>
                  <a:t>Medical Coding</a:t>
                </a:r>
              </a:p>
            </p:txBody>
          </p:sp>
          <p:sp>
            <p:nvSpPr>
              <p:cNvPr id="273" name="Google Shape;1329;p26">
                <a:extLst>
                  <a:ext uri="{FF2B5EF4-FFF2-40B4-BE49-F238E27FC236}">
                    <a16:creationId xmlns:a16="http://schemas.microsoft.com/office/drawing/2014/main" id="{98D446E7-381B-7D06-E807-BF2AA018313B}"/>
                  </a:ext>
                </a:extLst>
              </p:cNvPr>
              <p:cNvSpPr txBox="1"/>
              <p:nvPr/>
            </p:nvSpPr>
            <p:spPr>
              <a:xfrm>
                <a:off x="4497464" y="4624370"/>
                <a:ext cx="1658499" cy="214963"/>
              </a:xfrm>
              <a:prstGeom prst="rect">
                <a:avLst/>
              </a:prstGeom>
              <a:noFill/>
              <a:ln>
                <a:noFill/>
              </a:ln>
            </p:spPr>
            <p:txBody>
              <a:bodyPr spcFirstLastPara="1" wrap="square" lIns="91425" tIns="91425" rIns="91425" bIns="91425" anchor="ctr" anchorCtr="0">
                <a:noAutofit/>
              </a:bodyPr>
              <a:lstStyle/>
              <a:p>
                <a:pPr lvl="0">
                  <a:lnSpc>
                    <a:spcPct val="115000"/>
                  </a:lnSpc>
                  <a:defRPr/>
                </a:pPr>
                <a:r>
                  <a:rPr lang="en-US" sz="300" dirty="0">
                    <a:latin typeface="Open Sans" panose="020B0606030504020204" pitchFamily="34" charset="0"/>
                    <a:ea typeface="Open Sans" panose="020B0606030504020204" pitchFamily="34" charset="0"/>
                    <a:cs typeface="Open Sans" panose="020B0606030504020204" pitchFamily="34" charset="0"/>
                  </a:rPr>
                  <a:t>Diagnosis and Procedure Code accuracy</a:t>
                </a:r>
              </a:p>
            </p:txBody>
          </p:sp>
        </p:grpSp>
        <p:grpSp>
          <p:nvGrpSpPr>
            <p:cNvPr id="260" name="Group 259">
              <a:extLst>
                <a:ext uri="{FF2B5EF4-FFF2-40B4-BE49-F238E27FC236}">
                  <a16:creationId xmlns:a16="http://schemas.microsoft.com/office/drawing/2014/main" id="{FFC245D9-0DB4-0190-6F6D-61A40B9BD5F5}"/>
                </a:ext>
              </a:extLst>
            </p:cNvPr>
            <p:cNvGrpSpPr/>
            <p:nvPr/>
          </p:nvGrpSpPr>
          <p:grpSpPr>
            <a:xfrm>
              <a:off x="4887802" y="2656903"/>
              <a:ext cx="1783955" cy="851838"/>
              <a:chOff x="4689861" y="4230114"/>
              <a:chExt cx="1783955" cy="851838"/>
            </a:xfrm>
          </p:grpSpPr>
          <p:sp>
            <p:nvSpPr>
              <p:cNvPr id="266" name="Rounded Rectangle 265">
                <a:extLst>
                  <a:ext uri="{FF2B5EF4-FFF2-40B4-BE49-F238E27FC236}">
                    <a16:creationId xmlns:a16="http://schemas.microsoft.com/office/drawing/2014/main" id="{E0B8C32A-1059-378C-6B29-17ACD0AB6C17}"/>
                  </a:ext>
                </a:extLst>
              </p:cNvPr>
              <p:cNvSpPr/>
              <p:nvPr/>
            </p:nvSpPr>
            <p:spPr>
              <a:xfrm>
                <a:off x="4689861" y="4230114"/>
                <a:ext cx="1783955" cy="851838"/>
              </a:xfrm>
              <a:prstGeom prst="roundRect">
                <a:avLst/>
              </a:prstGeom>
              <a:solidFill>
                <a:srgbClr val="D6F3CA"/>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68" name="TextBox 267">
                <a:extLst>
                  <a:ext uri="{FF2B5EF4-FFF2-40B4-BE49-F238E27FC236}">
                    <a16:creationId xmlns:a16="http://schemas.microsoft.com/office/drawing/2014/main" id="{AEE4A77D-6B49-B3C4-0C98-16319298A44C}"/>
                  </a:ext>
                </a:extLst>
              </p:cNvPr>
              <p:cNvSpPr txBox="1"/>
              <p:nvPr/>
            </p:nvSpPr>
            <p:spPr>
              <a:xfrm>
                <a:off x="4714071" y="4308185"/>
                <a:ext cx="1620856" cy="348880"/>
              </a:xfrm>
              <a:prstGeom prst="rect">
                <a:avLst/>
              </a:prstGeom>
              <a:noFill/>
            </p:spPr>
            <p:txBody>
              <a:bodyPr wrap="square">
                <a:spAutoFit/>
              </a:bodyPr>
              <a:lstStyle/>
              <a:p>
                <a:pPr lvl="0" defTabSz="266700">
                  <a:lnSpc>
                    <a:spcPct val="90000"/>
                  </a:lnSpc>
                  <a:spcBef>
                    <a:spcPct val="0"/>
                  </a:spcBef>
                  <a:spcAft>
                    <a:spcPct val="35000"/>
                  </a:spcAft>
                </a:pPr>
                <a:r>
                  <a:rPr lang="en-US" sz="400" b="1" kern="1200">
                    <a:latin typeface="Open Sans" panose="020B0606030504020204" pitchFamily="34" charset="0"/>
                    <a:ea typeface="Open Sans" panose="020B0606030504020204" pitchFamily="34" charset="0"/>
                    <a:cs typeface="Open Sans" panose="020B0606030504020204" pitchFamily="34" charset="0"/>
                  </a:rPr>
                  <a:t>Claim Submission</a:t>
                </a:r>
              </a:p>
            </p:txBody>
          </p:sp>
          <p:sp>
            <p:nvSpPr>
              <p:cNvPr id="269" name="Google Shape;1329;p26">
                <a:extLst>
                  <a:ext uri="{FF2B5EF4-FFF2-40B4-BE49-F238E27FC236}">
                    <a16:creationId xmlns:a16="http://schemas.microsoft.com/office/drawing/2014/main" id="{C78727DD-AD02-1A6A-CD2C-6314DA823E2F}"/>
                  </a:ext>
                </a:extLst>
              </p:cNvPr>
              <p:cNvSpPr txBox="1"/>
              <p:nvPr/>
            </p:nvSpPr>
            <p:spPr>
              <a:xfrm>
                <a:off x="4726942" y="4504799"/>
                <a:ext cx="1481113" cy="218392"/>
              </a:xfrm>
              <a:prstGeom prst="rect">
                <a:avLst/>
              </a:prstGeom>
              <a:noFill/>
              <a:ln>
                <a:noFill/>
              </a:ln>
            </p:spPr>
            <p:txBody>
              <a:bodyPr spcFirstLastPara="1" wrap="square" lIns="91425" tIns="91425" rIns="91425" bIns="91425" anchor="t" anchorCtr="0">
                <a:noAutofit/>
              </a:bodyPr>
              <a:lstStyle/>
              <a:p>
                <a:pPr lvl="0">
                  <a:lnSpc>
                    <a:spcPct val="115000"/>
                  </a:lnSpc>
                  <a:defRPr/>
                </a:pPr>
                <a:r>
                  <a:rPr lang="en-US" sz="300">
                    <a:latin typeface="Open Sans" panose="020B0606030504020204" pitchFamily="34" charset="0"/>
                    <a:ea typeface="Open Sans" panose="020B0606030504020204" pitchFamily="34" charset="0"/>
                    <a:cs typeface="Open Sans" panose="020B0606030504020204" pitchFamily="34" charset="0"/>
                  </a:rPr>
                  <a:t>Submit Claim to Payer/Clearing House</a:t>
                </a:r>
              </a:p>
            </p:txBody>
          </p:sp>
        </p:grpSp>
        <p:grpSp>
          <p:nvGrpSpPr>
            <p:cNvPr id="261" name="Group 260">
              <a:extLst>
                <a:ext uri="{FF2B5EF4-FFF2-40B4-BE49-F238E27FC236}">
                  <a16:creationId xmlns:a16="http://schemas.microsoft.com/office/drawing/2014/main" id="{57EA9303-DE95-A4EB-1277-114BF4FB0B23}"/>
                </a:ext>
              </a:extLst>
            </p:cNvPr>
            <p:cNvGrpSpPr/>
            <p:nvPr/>
          </p:nvGrpSpPr>
          <p:grpSpPr>
            <a:xfrm>
              <a:off x="1733081" y="4684025"/>
              <a:ext cx="2162601" cy="882584"/>
              <a:chOff x="4490616" y="4366897"/>
              <a:chExt cx="2162601" cy="882584"/>
            </a:xfrm>
          </p:grpSpPr>
          <p:sp>
            <p:nvSpPr>
              <p:cNvPr id="262" name="Rounded Rectangle 261">
                <a:extLst>
                  <a:ext uri="{FF2B5EF4-FFF2-40B4-BE49-F238E27FC236}">
                    <a16:creationId xmlns:a16="http://schemas.microsoft.com/office/drawing/2014/main" id="{FD5C078E-B86B-611D-AF30-E387AE8A2F73}"/>
                  </a:ext>
                </a:extLst>
              </p:cNvPr>
              <p:cNvSpPr/>
              <p:nvPr/>
            </p:nvSpPr>
            <p:spPr>
              <a:xfrm>
                <a:off x="4694321" y="4366897"/>
                <a:ext cx="1620239" cy="851838"/>
              </a:xfrm>
              <a:prstGeom prst="roundRect">
                <a:avLst/>
              </a:prstGeom>
              <a:solidFill>
                <a:srgbClr val="D6F3CA"/>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63" name="Rounded Rectangle 10">
                <a:extLst>
                  <a:ext uri="{FF2B5EF4-FFF2-40B4-BE49-F238E27FC236}">
                    <a16:creationId xmlns:a16="http://schemas.microsoft.com/office/drawing/2014/main" id="{E8F13F4E-087A-C301-CEAC-654E67FB8578}"/>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300" kern="1200">
                  <a:latin typeface="Arial"/>
                  <a:ea typeface="+mn-ea"/>
                  <a:cs typeface="+mn-cs"/>
                </a:endParaRPr>
              </a:p>
            </p:txBody>
          </p:sp>
          <p:sp>
            <p:nvSpPr>
              <p:cNvPr id="264" name="TextBox 263">
                <a:extLst>
                  <a:ext uri="{FF2B5EF4-FFF2-40B4-BE49-F238E27FC236}">
                    <a16:creationId xmlns:a16="http://schemas.microsoft.com/office/drawing/2014/main" id="{94C5DE94-A728-5942-EDE8-6116C0BC7FBE}"/>
                  </a:ext>
                </a:extLst>
              </p:cNvPr>
              <p:cNvSpPr txBox="1"/>
              <p:nvPr/>
            </p:nvSpPr>
            <p:spPr>
              <a:xfrm>
                <a:off x="4657992" y="4383418"/>
                <a:ext cx="1949760" cy="348880"/>
              </a:xfrm>
              <a:prstGeom prst="rect">
                <a:avLst/>
              </a:prstGeom>
              <a:noFill/>
            </p:spPr>
            <p:txBody>
              <a:bodyPr wrap="square">
                <a:spAutoFit/>
              </a:bodyPr>
              <a:lstStyle/>
              <a:p>
                <a:pPr lvl="0" defTabSz="266700">
                  <a:lnSpc>
                    <a:spcPct val="90000"/>
                  </a:lnSpc>
                  <a:spcBef>
                    <a:spcPct val="0"/>
                  </a:spcBef>
                  <a:spcAft>
                    <a:spcPct val="35000"/>
                  </a:spcAft>
                </a:pPr>
                <a:r>
                  <a:rPr lang="en-US" sz="400" b="1" kern="1200">
                    <a:latin typeface="Open Sans" panose="020B0606030504020204" pitchFamily="34" charset="0"/>
                    <a:ea typeface="Open Sans" panose="020B0606030504020204" pitchFamily="34" charset="0"/>
                    <a:cs typeface="Open Sans" panose="020B0606030504020204" pitchFamily="34" charset="0"/>
                  </a:rPr>
                  <a:t>Remittance Processing</a:t>
                </a:r>
              </a:p>
            </p:txBody>
          </p:sp>
          <p:sp>
            <p:nvSpPr>
              <p:cNvPr id="265" name="Google Shape;1329;p26">
                <a:extLst>
                  <a:ext uri="{FF2B5EF4-FFF2-40B4-BE49-F238E27FC236}">
                    <a16:creationId xmlns:a16="http://schemas.microsoft.com/office/drawing/2014/main" id="{C7BCAABD-50C1-5237-35A2-2E38CD6AD5A1}"/>
                  </a:ext>
                </a:extLst>
              </p:cNvPr>
              <p:cNvSpPr txBox="1"/>
              <p:nvPr/>
            </p:nvSpPr>
            <p:spPr>
              <a:xfrm>
                <a:off x="4703456" y="4675850"/>
                <a:ext cx="1949761" cy="400827"/>
              </a:xfrm>
              <a:prstGeom prst="rect">
                <a:avLst/>
              </a:prstGeom>
              <a:noFill/>
              <a:ln>
                <a:noFill/>
              </a:ln>
            </p:spPr>
            <p:txBody>
              <a:bodyPr spcFirstLastPara="1" wrap="square" lIns="91425" tIns="91425" rIns="91425" bIns="91425" anchor="ctr" anchorCtr="0">
                <a:noAutofit/>
              </a:bodyPr>
              <a:lstStyle/>
              <a:p>
                <a:pPr lvl="0">
                  <a:lnSpc>
                    <a:spcPct val="115000"/>
                  </a:lnSpc>
                  <a:defRPr/>
                </a:pPr>
                <a:r>
                  <a:rPr lang="en-US" sz="300">
                    <a:latin typeface="Open Sans" panose="020B0606030504020204" pitchFamily="34" charset="0"/>
                    <a:ea typeface="Open Sans" panose="020B0606030504020204" pitchFamily="34" charset="0"/>
                    <a:cs typeface="Open Sans" panose="020B0606030504020204" pitchFamily="34" charset="0"/>
                  </a:rPr>
                  <a:t>- A/R Mgt</a:t>
                </a:r>
              </a:p>
              <a:p>
                <a:pPr lvl="0">
                  <a:lnSpc>
                    <a:spcPct val="115000"/>
                  </a:lnSpc>
                  <a:defRPr/>
                </a:pPr>
                <a:r>
                  <a:rPr lang="en-US" sz="300">
                    <a:latin typeface="Open Sans" panose="020B0606030504020204" pitchFamily="34" charset="0"/>
                    <a:ea typeface="Open Sans" panose="020B0606030504020204" pitchFamily="34" charset="0"/>
                    <a:cs typeface="Open Sans" panose="020B0606030504020204" pitchFamily="34" charset="0"/>
                  </a:rPr>
                  <a:t>- Denials and Appeals Mgt</a:t>
                </a:r>
              </a:p>
              <a:p>
                <a:pPr lvl="0">
                  <a:lnSpc>
                    <a:spcPct val="115000"/>
                  </a:lnSpc>
                  <a:defRPr/>
                </a:pPr>
                <a:r>
                  <a:rPr lang="en-US" sz="300">
                    <a:latin typeface="Open Sans" panose="020B0606030504020204" pitchFamily="34" charset="0"/>
                    <a:ea typeface="Open Sans" panose="020B0606030504020204" pitchFamily="34" charset="0"/>
                    <a:cs typeface="Open Sans" panose="020B0606030504020204" pitchFamily="34" charset="0"/>
                  </a:rPr>
                  <a:t>- Value-Based Payment</a:t>
                </a:r>
              </a:p>
            </p:txBody>
          </p:sp>
        </p:grpSp>
      </p:grpSp>
      <p:grpSp>
        <p:nvGrpSpPr>
          <p:cNvPr id="9" name="Group 8">
            <a:extLst>
              <a:ext uri="{FF2B5EF4-FFF2-40B4-BE49-F238E27FC236}">
                <a16:creationId xmlns:a16="http://schemas.microsoft.com/office/drawing/2014/main" id="{8D56DE65-6E46-928E-F24A-2894568376B3}"/>
              </a:ext>
            </a:extLst>
          </p:cNvPr>
          <p:cNvGrpSpPr/>
          <p:nvPr/>
        </p:nvGrpSpPr>
        <p:grpSpPr>
          <a:xfrm>
            <a:off x="10287633" y="1157532"/>
            <a:ext cx="2464974" cy="524780"/>
            <a:chOff x="4469010" y="4480809"/>
            <a:chExt cx="3402808" cy="768672"/>
          </a:xfrm>
        </p:grpSpPr>
        <p:sp>
          <p:nvSpPr>
            <p:cNvPr id="11" name="Rounded Rectangle 91">
              <a:extLst>
                <a:ext uri="{FF2B5EF4-FFF2-40B4-BE49-F238E27FC236}">
                  <a16:creationId xmlns:a16="http://schemas.microsoft.com/office/drawing/2014/main" id="{A40040B2-313E-7DC8-4D25-E1EF63A77547}"/>
                </a:ext>
              </a:extLst>
            </p:cNvPr>
            <p:cNvSpPr/>
            <p:nvPr/>
          </p:nvSpPr>
          <p:spPr>
            <a:xfrm>
              <a:off x="4469010" y="4514686"/>
              <a:ext cx="2096190" cy="210368"/>
            </a:xfrm>
            <a:prstGeom prst="roundRect">
              <a:avLst/>
            </a:prstGeom>
            <a:solidFill>
              <a:srgbClr val="D7F3CB"/>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2" name="Rounded Rectangle 10">
              <a:extLst>
                <a:ext uri="{FF2B5EF4-FFF2-40B4-BE49-F238E27FC236}">
                  <a16:creationId xmlns:a16="http://schemas.microsoft.com/office/drawing/2014/main" id="{0C0E48FB-55F5-8CD1-642C-FE65FA4A9CBE}"/>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900" kern="1200">
                <a:latin typeface="Arial"/>
                <a:ea typeface="+mn-ea"/>
                <a:cs typeface="+mn-cs"/>
              </a:endParaRPr>
            </a:p>
          </p:txBody>
        </p:sp>
        <p:sp>
          <p:nvSpPr>
            <p:cNvPr id="14" name="TextBox 13">
              <a:extLst>
                <a:ext uri="{FF2B5EF4-FFF2-40B4-BE49-F238E27FC236}">
                  <a16:creationId xmlns:a16="http://schemas.microsoft.com/office/drawing/2014/main" id="{38120B6A-FEAD-B5A2-CE40-B5F85971CDFD}"/>
                </a:ext>
              </a:extLst>
            </p:cNvPr>
            <p:cNvSpPr txBox="1"/>
            <p:nvPr/>
          </p:nvSpPr>
          <p:spPr>
            <a:xfrm>
              <a:off x="4493221" y="4502594"/>
              <a:ext cx="3378597" cy="256966"/>
            </a:xfrm>
            <a:prstGeom prst="rect">
              <a:avLst/>
            </a:prstGeom>
            <a:noFill/>
          </p:spPr>
          <p:txBody>
            <a:bodyPr wrap="square">
              <a:spAutoFit/>
            </a:bodyPr>
            <a:lstStyle/>
            <a:p>
              <a:pPr marL="0" lvl="0" indent="0" algn="l" defTabSz="266700">
                <a:lnSpc>
                  <a:spcPct val="90000"/>
                </a:lnSpc>
                <a:spcBef>
                  <a:spcPct val="0"/>
                </a:spcBef>
                <a:spcAft>
                  <a:spcPct val="35000"/>
                </a:spcAft>
                <a:buNone/>
              </a:pPr>
              <a:r>
                <a:rPr lang="en-US" sz="600" b="1" kern="1200" dirty="0">
                  <a:latin typeface="Open Sans" panose="020B0606030504020204" pitchFamily="34" charset="0"/>
                  <a:ea typeface="Open Sans" panose="020B0606030504020204" pitchFamily="34" charset="0"/>
                  <a:cs typeface="Open Sans" panose="020B0606030504020204" pitchFamily="34" charset="0"/>
                </a:rPr>
                <a:t>Features addressed in this Use Case</a:t>
              </a:r>
            </a:p>
          </p:txBody>
        </p:sp>
      </p:grpSp>
      <p:sp>
        <p:nvSpPr>
          <p:cNvPr id="5" name="Oval 4">
            <a:extLst>
              <a:ext uri="{FF2B5EF4-FFF2-40B4-BE49-F238E27FC236}">
                <a16:creationId xmlns:a16="http://schemas.microsoft.com/office/drawing/2014/main" id="{5C65E29F-95C3-F5D0-526E-8C7D74BAB435}"/>
              </a:ext>
            </a:extLst>
          </p:cNvPr>
          <p:cNvSpPr/>
          <p:nvPr/>
        </p:nvSpPr>
        <p:spPr>
          <a:xfrm>
            <a:off x="11330291" y="127685"/>
            <a:ext cx="561372" cy="5613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lastslideviewed" highlightClick="1"/>
            <a:extLst>
              <a:ext uri="{FF2B5EF4-FFF2-40B4-BE49-F238E27FC236}">
                <a16:creationId xmlns:a16="http://schemas.microsoft.com/office/drawing/2014/main" id="{6F107634-69DD-AE9F-49AC-24151ECE6CDF}"/>
              </a:ext>
            </a:extLst>
          </p:cNvPr>
          <p:cNvSpPr/>
          <p:nvPr/>
        </p:nvSpPr>
        <p:spPr>
          <a:xfrm>
            <a:off x="11431843" y="279210"/>
            <a:ext cx="303950" cy="273615"/>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534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le 149">
            <a:extLst>
              <a:ext uri="{FF2B5EF4-FFF2-40B4-BE49-F238E27FC236}">
                <a16:creationId xmlns:a16="http://schemas.microsoft.com/office/drawing/2014/main" id="{E215738E-6052-7C75-5D78-54FB85A2CEB5}"/>
              </a:ext>
            </a:extLst>
          </p:cNvPr>
          <p:cNvSpPr/>
          <p:nvPr/>
        </p:nvSpPr>
        <p:spPr bwMode="auto">
          <a:xfrm>
            <a:off x="865103" y="1159689"/>
            <a:ext cx="7725306" cy="647555"/>
          </a:xfrm>
          <a:prstGeom prst="rect">
            <a:avLst/>
          </a:prstGeom>
          <a:solidFill>
            <a:schemeClr val="accent3">
              <a:lumMod val="40000"/>
              <a:lumOff val="6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19" name="Google Shape;1318;p26">
            <a:extLst>
              <a:ext uri="{FF2B5EF4-FFF2-40B4-BE49-F238E27FC236}">
                <a16:creationId xmlns:a16="http://schemas.microsoft.com/office/drawing/2014/main" id="{11562E10-1DD2-E919-117F-05D6864AF077}"/>
              </a:ext>
            </a:extLst>
          </p:cNvPr>
          <p:cNvCxnSpPr>
            <a:cxnSpLocks/>
          </p:cNvCxnSpPr>
          <p:nvPr/>
        </p:nvCxnSpPr>
        <p:spPr>
          <a:xfrm flipV="1">
            <a:off x="2773831" y="3518893"/>
            <a:ext cx="0" cy="341247"/>
          </a:xfrm>
          <a:prstGeom prst="straightConnector1">
            <a:avLst/>
          </a:prstGeom>
          <a:noFill/>
          <a:ln w="9525" cap="flat" cmpd="sng">
            <a:solidFill>
              <a:srgbClr val="A5A5A5"/>
            </a:solidFill>
            <a:prstDash val="solid"/>
            <a:miter lim="800000"/>
            <a:headEnd type="oval" w="med" len="med"/>
            <a:tailEnd type="oval" w="med" len="med"/>
          </a:ln>
        </p:spPr>
      </p:cxnSp>
      <p:sp>
        <p:nvSpPr>
          <p:cNvPr id="65" name="Rectangle 64">
            <a:extLst>
              <a:ext uri="{FF2B5EF4-FFF2-40B4-BE49-F238E27FC236}">
                <a16:creationId xmlns:a16="http://schemas.microsoft.com/office/drawing/2014/main" id="{5D19A1BA-878D-7A99-9560-F696FBC2F5CA}"/>
              </a:ext>
            </a:extLst>
          </p:cNvPr>
          <p:cNvSpPr/>
          <p:nvPr/>
        </p:nvSpPr>
        <p:spPr bwMode="auto">
          <a:xfrm>
            <a:off x="6683644" y="4531541"/>
            <a:ext cx="4911906" cy="1445192"/>
          </a:xfrm>
          <a:prstGeom prst="rect">
            <a:avLst/>
          </a:prstGeom>
          <a:solidFill>
            <a:schemeClr val="bg1">
              <a:lumMod val="9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6" name="Rectangle 75">
            <a:extLst>
              <a:ext uri="{FF2B5EF4-FFF2-40B4-BE49-F238E27FC236}">
                <a16:creationId xmlns:a16="http://schemas.microsoft.com/office/drawing/2014/main" id="{20CE6DB1-9A0F-5FF9-BC04-3DCF3DD6E58C}"/>
              </a:ext>
            </a:extLst>
          </p:cNvPr>
          <p:cNvSpPr/>
          <p:nvPr/>
        </p:nvSpPr>
        <p:spPr bwMode="auto">
          <a:xfrm>
            <a:off x="846255" y="1930138"/>
            <a:ext cx="7725306" cy="1355979"/>
          </a:xfrm>
          <a:prstGeom prst="rect">
            <a:avLst/>
          </a:prstGeom>
          <a:solidFill>
            <a:srgbClr val="F2F2F2"/>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7" name="Rectangle 76">
            <a:extLst>
              <a:ext uri="{FF2B5EF4-FFF2-40B4-BE49-F238E27FC236}">
                <a16:creationId xmlns:a16="http://schemas.microsoft.com/office/drawing/2014/main" id="{BA0D7C16-19E3-228C-AB66-930247DA3DFB}"/>
              </a:ext>
            </a:extLst>
          </p:cNvPr>
          <p:cNvSpPr/>
          <p:nvPr/>
        </p:nvSpPr>
        <p:spPr>
          <a:xfrm>
            <a:off x="1322873" y="1328310"/>
            <a:ext cx="3290224" cy="307777"/>
          </a:xfrm>
          <a:prstGeom prst="rect">
            <a:avLst/>
          </a:prstGeom>
        </p:spPr>
        <p:txBody>
          <a:bodyPr wrap="square">
            <a:spAutoFit/>
          </a:bodyPr>
          <a:lstStyle/>
          <a:p>
            <a:pPr lvl="0" defTabSz="914333">
              <a:buClrTx/>
              <a:defRPr/>
            </a:pPr>
            <a:r>
              <a:rPr lang="en-IN" kern="1200">
                <a:solidFill>
                  <a:schemeClr val="tx1"/>
                </a:solidFill>
                <a:latin typeface="Open Sans" panose="020B0606030504020204" pitchFamily="34" charset="0"/>
                <a:ea typeface="Open Sans" panose="020B0606030504020204" pitchFamily="34" charset="0"/>
                <a:cs typeface="Open Sans" panose="020B0606030504020204" pitchFamily="34" charset="0"/>
              </a:rPr>
              <a:t>Business Use Case </a:t>
            </a:r>
          </a:p>
        </p:txBody>
      </p:sp>
      <p:sp>
        <p:nvSpPr>
          <p:cNvPr id="3" name="Title 2">
            <a:extLst>
              <a:ext uri="{FF2B5EF4-FFF2-40B4-BE49-F238E27FC236}">
                <a16:creationId xmlns:a16="http://schemas.microsoft.com/office/drawing/2014/main" id="{A600984A-D38D-027A-80ED-54300B9B81C3}"/>
              </a:ext>
            </a:extLst>
          </p:cNvPr>
          <p:cNvSpPr>
            <a:spLocks noGrp="1"/>
          </p:cNvSpPr>
          <p:nvPr>
            <p:ph type="title"/>
          </p:nvPr>
        </p:nvSpPr>
        <p:spPr>
          <a:xfrm>
            <a:off x="838200" y="256248"/>
            <a:ext cx="10515600" cy="511062"/>
          </a:xfrm>
        </p:spPr>
        <p:txBody>
          <a:bodyPr/>
          <a:lstStyle/>
          <a:p>
            <a:r>
              <a:rPr lang="en-US"/>
              <a:t>Provider Portal Modernization</a:t>
            </a:r>
          </a:p>
        </p:txBody>
      </p:sp>
      <p:sp>
        <p:nvSpPr>
          <p:cNvPr id="51" name="Google Shape;1290;p25">
            <a:extLst>
              <a:ext uri="{FF2B5EF4-FFF2-40B4-BE49-F238E27FC236}">
                <a16:creationId xmlns:a16="http://schemas.microsoft.com/office/drawing/2014/main" id="{E32D0250-F312-B9C8-C7C9-E0C6914E8BCD}"/>
              </a:ext>
            </a:extLst>
          </p:cNvPr>
          <p:cNvSpPr/>
          <p:nvPr/>
        </p:nvSpPr>
        <p:spPr>
          <a:xfrm>
            <a:off x="9409717" y="435879"/>
            <a:ext cx="1836907" cy="331431"/>
          </a:xfrm>
          <a:prstGeom prst="rect">
            <a:avLst/>
          </a:prstGeom>
          <a:noFill/>
          <a:ln>
            <a:noFill/>
          </a:ln>
        </p:spPr>
        <p:txBody>
          <a:bodyPr spcFirstLastPara="1" wrap="square" lIns="91425" tIns="45700" rIns="91425" bIns="45700" anchor="t" anchorCtr="0">
            <a:noAutofit/>
          </a:bodyPr>
          <a:lstStyle/>
          <a:p>
            <a:pPr marL="76200" lvl="0" algn="r">
              <a:buSzPts val="1200"/>
              <a:defRPr/>
            </a:pPr>
            <a:r>
              <a:rPr lang="en-US" sz="1300" dirty="0">
                <a:solidFill>
                  <a:srgbClr val="0070C0"/>
                </a:solidFill>
                <a:latin typeface="Open Sans" panose="020B0606030504020204" pitchFamily="34" charset="0"/>
                <a:ea typeface="Open Sans" panose="020B0606030504020204" pitchFamily="34" charset="0"/>
                <a:cs typeface="Open Sans" panose="020B0606030504020204" pitchFamily="34" charset="0"/>
              </a:rPr>
              <a:t>Solution Deployed</a:t>
            </a:r>
          </a:p>
        </p:txBody>
      </p:sp>
      <p:sp>
        <p:nvSpPr>
          <p:cNvPr id="10" name="Rectangle 9">
            <a:extLst>
              <a:ext uri="{FF2B5EF4-FFF2-40B4-BE49-F238E27FC236}">
                <a16:creationId xmlns:a16="http://schemas.microsoft.com/office/drawing/2014/main" id="{9AE52DD3-E034-D01A-3F14-494E239EA76B}"/>
              </a:ext>
            </a:extLst>
          </p:cNvPr>
          <p:cNvSpPr/>
          <p:nvPr/>
        </p:nvSpPr>
        <p:spPr bwMode="auto">
          <a:xfrm>
            <a:off x="6683644" y="3897632"/>
            <a:ext cx="4911901" cy="479864"/>
          </a:xfrm>
          <a:prstGeom prst="rect">
            <a:avLst/>
          </a:prstGeom>
          <a:solidFill>
            <a:srgbClr val="F2F2F2"/>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6" name="Google Shape;1315;p26">
            <a:extLst>
              <a:ext uri="{FF2B5EF4-FFF2-40B4-BE49-F238E27FC236}">
                <a16:creationId xmlns:a16="http://schemas.microsoft.com/office/drawing/2014/main" id="{BCB630BD-9EEA-AB04-E3E0-A85D5CA3F5EE}"/>
              </a:ext>
            </a:extLst>
          </p:cNvPr>
          <p:cNvSpPr/>
          <p:nvPr/>
        </p:nvSpPr>
        <p:spPr>
          <a:xfrm>
            <a:off x="6978449" y="4029861"/>
            <a:ext cx="1629756" cy="3077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Outcome</a:t>
            </a:r>
            <a:endParaRPr kumimoji="0"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27" name="Group 26">
            <a:extLst>
              <a:ext uri="{FF2B5EF4-FFF2-40B4-BE49-F238E27FC236}">
                <a16:creationId xmlns:a16="http://schemas.microsoft.com/office/drawing/2014/main" id="{0229002E-F9AA-ED72-6C04-04456087BBC7}"/>
              </a:ext>
            </a:extLst>
          </p:cNvPr>
          <p:cNvGrpSpPr/>
          <p:nvPr/>
        </p:nvGrpSpPr>
        <p:grpSpPr>
          <a:xfrm>
            <a:off x="6489224" y="3946228"/>
            <a:ext cx="388843" cy="388843"/>
            <a:chOff x="9427009" y="2367629"/>
            <a:chExt cx="388843" cy="388843"/>
          </a:xfrm>
        </p:grpSpPr>
        <p:sp>
          <p:nvSpPr>
            <p:cNvPr id="28" name="Oval 27">
              <a:extLst>
                <a:ext uri="{FF2B5EF4-FFF2-40B4-BE49-F238E27FC236}">
                  <a16:creationId xmlns:a16="http://schemas.microsoft.com/office/drawing/2014/main" id="{BCBE420B-548E-7F67-1D57-82313266450D}"/>
                </a:ext>
              </a:extLst>
            </p:cNvPr>
            <p:cNvSpPr/>
            <p:nvPr/>
          </p:nvSpPr>
          <p:spPr bwMode="auto">
            <a:xfrm>
              <a:off x="9427009" y="2367629"/>
              <a:ext cx="388843" cy="388843"/>
            </a:xfrm>
            <a:prstGeom prst="ellipse">
              <a:avLst/>
            </a:prstGeom>
            <a:solidFill>
              <a:schemeClr val="tx1"/>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4" name="Picture 33" descr="Shape&#10;&#10;Description automatically generated with low confidence">
              <a:extLst>
                <a:ext uri="{FF2B5EF4-FFF2-40B4-BE49-F238E27FC236}">
                  <a16:creationId xmlns:a16="http://schemas.microsoft.com/office/drawing/2014/main" id="{9BA94821-0170-E02F-55F7-A481D5A7ED51}"/>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9499107" y="2434017"/>
              <a:ext cx="250995" cy="250995"/>
            </a:xfrm>
            <a:prstGeom prst="rect">
              <a:avLst/>
            </a:prstGeom>
          </p:spPr>
        </p:pic>
      </p:grpSp>
      <p:sp>
        <p:nvSpPr>
          <p:cNvPr id="7" name="Google Shape;1328;p26">
            <a:extLst>
              <a:ext uri="{FF2B5EF4-FFF2-40B4-BE49-F238E27FC236}">
                <a16:creationId xmlns:a16="http://schemas.microsoft.com/office/drawing/2014/main" id="{7C53829B-2707-E204-2731-1A3C62AF5950}"/>
              </a:ext>
            </a:extLst>
          </p:cNvPr>
          <p:cNvSpPr txBox="1"/>
          <p:nvPr/>
        </p:nvSpPr>
        <p:spPr>
          <a:xfrm>
            <a:off x="1090486" y="2057639"/>
            <a:ext cx="7175298" cy="923299"/>
          </a:xfrm>
          <a:prstGeom prst="rect">
            <a:avLst/>
          </a:prstGeom>
          <a:noFill/>
          <a:ln>
            <a:noFill/>
          </a:ln>
        </p:spPr>
        <p:txBody>
          <a:bodyPr spcFirstLastPara="1" wrap="square" lIns="91425" tIns="91425" rIns="91425" bIns="91425" anchor="t" anchorCtr="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Challenge faced by client was predominantly regarding process of submitting claims and getting information regarding their submitted claims. Disorganized scattered long forms like direct claim entry, and practice setup without completion status were creating problem for the users to understand the portal.</a:t>
            </a:r>
          </a:p>
        </p:txBody>
      </p:sp>
      <p:grpSp>
        <p:nvGrpSpPr>
          <p:cNvPr id="78" name="Group 77">
            <a:extLst>
              <a:ext uri="{FF2B5EF4-FFF2-40B4-BE49-F238E27FC236}">
                <a16:creationId xmlns:a16="http://schemas.microsoft.com/office/drawing/2014/main" id="{ECC40B1A-2502-6C3D-D8C4-B5E5DD63175B}"/>
              </a:ext>
            </a:extLst>
          </p:cNvPr>
          <p:cNvGrpSpPr/>
          <p:nvPr/>
        </p:nvGrpSpPr>
        <p:grpSpPr>
          <a:xfrm>
            <a:off x="746156" y="1255326"/>
            <a:ext cx="453743" cy="453743"/>
            <a:chOff x="867625" y="2165753"/>
            <a:chExt cx="531043" cy="531043"/>
          </a:xfrm>
        </p:grpSpPr>
        <p:sp>
          <p:nvSpPr>
            <p:cNvPr id="79" name="Oval 78">
              <a:extLst>
                <a:ext uri="{FF2B5EF4-FFF2-40B4-BE49-F238E27FC236}">
                  <a16:creationId xmlns:a16="http://schemas.microsoft.com/office/drawing/2014/main" id="{C7E55127-D135-141C-2A78-5EFD05F0D066}"/>
                </a:ext>
              </a:extLst>
            </p:cNvPr>
            <p:cNvSpPr/>
            <p:nvPr/>
          </p:nvSpPr>
          <p:spPr bwMode="auto">
            <a:xfrm>
              <a:off x="867625" y="2165753"/>
              <a:ext cx="531043" cy="531043"/>
            </a:xfrm>
            <a:prstGeom prst="ellipse">
              <a:avLst/>
            </a:prstGeom>
            <a:solidFill>
              <a:schemeClr val="tx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l"/>
              <a:endParaRPr lang="en-US" sz="300">
                <a:latin typeface="Open Sans" panose="020B0606030504020204" pitchFamily="34" charset="0"/>
                <a:ea typeface="Open Sans" panose="020B0606030504020204" pitchFamily="34" charset="0"/>
                <a:cs typeface="Open Sans" panose="020B0606030504020204" pitchFamily="34" charset="0"/>
              </a:endParaRPr>
            </a:p>
          </p:txBody>
        </p:sp>
        <p:pic>
          <p:nvPicPr>
            <p:cNvPr id="80" name="Picture 2" descr="Project Icons - 7,095 free vector icons">
              <a:extLst>
                <a:ext uri="{FF2B5EF4-FFF2-40B4-BE49-F238E27FC236}">
                  <a16:creationId xmlns:a16="http://schemas.microsoft.com/office/drawing/2014/main" id="{6D1D7890-D944-7FC6-F0D4-B1ABAAA8981A}"/>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960178" y="2285110"/>
              <a:ext cx="292327" cy="292327"/>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grpSp>
      <p:sp>
        <p:nvSpPr>
          <p:cNvPr id="8" name="Rectangle 7">
            <a:extLst>
              <a:ext uri="{FF2B5EF4-FFF2-40B4-BE49-F238E27FC236}">
                <a16:creationId xmlns:a16="http://schemas.microsoft.com/office/drawing/2014/main" id="{F7F1217C-3516-CE45-E657-45FF0D262F29}"/>
              </a:ext>
            </a:extLst>
          </p:cNvPr>
          <p:cNvSpPr/>
          <p:nvPr/>
        </p:nvSpPr>
        <p:spPr>
          <a:xfrm>
            <a:off x="8244416" y="1082433"/>
            <a:ext cx="2657262" cy="230832"/>
          </a:xfrm>
          <a:prstGeom prst="rect">
            <a:avLst/>
          </a:prstGeom>
        </p:spPr>
        <p:txBody>
          <a:bodyPr wrap="square">
            <a:spAutoFit/>
          </a:bodyPr>
          <a:lstStyle/>
          <a:p>
            <a:pPr marL="0" marR="0" lvl="0" indent="0" algn="ctr" defTabSz="914333" rtl="0" eaLnBrk="1" fontAlgn="auto" latinLnBrk="0" hangingPunct="1">
              <a:lnSpc>
                <a:spcPct val="100000"/>
              </a:lnSpc>
              <a:spcBef>
                <a:spcPts val="0"/>
              </a:spcBef>
              <a:spcAft>
                <a:spcPts val="0"/>
              </a:spcAft>
              <a:buClrTx/>
              <a:buSzTx/>
              <a:buFontTx/>
              <a:buNone/>
              <a:tabLst/>
              <a:defRPr/>
            </a:pPr>
            <a:r>
              <a:rPr lang="en-IN" sz="9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Provider Portal – Features Set</a:t>
            </a:r>
          </a:p>
        </p:txBody>
      </p:sp>
      <p:sp>
        <p:nvSpPr>
          <p:cNvPr id="61" name="TextBox 60">
            <a:extLst>
              <a:ext uri="{FF2B5EF4-FFF2-40B4-BE49-F238E27FC236}">
                <a16:creationId xmlns:a16="http://schemas.microsoft.com/office/drawing/2014/main" id="{CDD9F1AE-04FE-843E-4C81-3F0CE29F5EE0}"/>
              </a:ext>
            </a:extLst>
          </p:cNvPr>
          <p:cNvSpPr txBox="1"/>
          <p:nvPr/>
        </p:nvSpPr>
        <p:spPr>
          <a:xfrm>
            <a:off x="6812317" y="4648146"/>
            <a:ext cx="4582688" cy="1169551"/>
          </a:xfrm>
          <a:prstGeom prst="rect">
            <a:avLst/>
          </a:prstGeom>
          <a:noFill/>
        </p:spPr>
        <p:txBody>
          <a:bodyPr wrap="square">
            <a:spAutoFit/>
          </a:bodyPr>
          <a:lstStyle/>
          <a:p>
            <a:pPr marL="171450" indent="-171450">
              <a:buFont typeface="Arial" panose="020B0604020202020204" pitchFamily="34" charset="0"/>
              <a:buChar char="•"/>
            </a:pPr>
            <a:r>
              <a:rPr lang="en-US" sz="1000" dirty="0">
                <a:latin typeface="Open Sans" panose="020B0606030504020204" pitchFamily="34" charset="0"/>
                <a:ea typeface="Open Sans" panose="020B0606030504020204" pitchFamily="34" charset="0"/>
                <a:cs typeface="Open Sans" panose="020B0606030504020204" pitchFamily="34" charset="0"/>
              </a:rPr>
              <a:t>The solution revolved around a seamless flow in terms of navigation. </a:t>
            </a:r>
          </a:p>
          <a:p>
            <a:pPr marL="171450" indent="-171450">
              <a:buFont typeface="Arial" panose="020B0604020202020204" pitchFamily="34" charset="0"/>
              <a:buChar char="•"/>
            </a:pPr>
            <a:r>
              <a:rPr lang="en-US" sz="1000" dirty="0">
                <a:latin typeface="Open Sans" panose="020B0606030504020204" pitchFamily="34" charset="0"/>
                <a:ea typeface="Open Sans" panose="020B0606030504020204" pitchFamily="34" charset="0"/>
                <a:cs typeface="Open Sans" panose="020B0606030504020204" pitchFamily="34" charset="0"/>
              </a:rPr>
              <a:t>Given a comprehensible multi-step login and signup process which helps the user to easily get into the system. We have simplified all the flows by introducing a single touch point dashboard. Claim submission is made easy by merging claim status details, inquiry and search with added filters under one single tab, displayed the parameters to facilitate a multitude of information through structured tables in claims.</a:t>
            </a:r>
          </a:p>
        </p:txBody>
      </p:sp>
      <p:cxnSp>
        <p:nvCxnSpPr>
          <p:cNvPr id="157" name="Google Shape;1318;p26">
            <a:extLst>
              <a:ext uri="{FF2B5EF4-FFF2-40B4-BE49-F238E27FC236}">
                <a16:creationId xmlns:a16="http://schemas.microsoft.com/office/drawing/2014/main" id="{DC057AB5-F487-AF85-56A2-B2FFFBB1B8AC}"/>
              </a:ext>
            </a:extLst>
          </p:cNvPr>
          <p:cNvCxnSpPr>
            <a:cxnSpLocks/>
          </p:cNvCxnSpPr>
          <p:nvPr/>
        </p:nvCxnSpPr>
        <p:spPr>
          <a:xfrm flipV="1">
            <a:off x="7208986" y="3556385"/>
            <a:ext cx="0" cy="341247"/>
          </a:xfrm>
          <a:prstGeom prst="straightConnector1">
            <a:avLst/>
          </a:prstGeom>
          <a:noFill/>
          <a:ln w="9525" cap="flat" cmpd="sng">
            <a:solidFill>
              <a:srgbClr val="A5A5A5"/>
            </a:solidFill>
            <a:prstDash val="solid"/>
            <a:miter lim="800000"/>
            <a:headEnd type="oval" w="med" len="med"/>
            <a:tailEnd type="oval" w="med" len="med"/>
          </a:ln>
        </p:spPr>
      </p:cxnSp>
      <p:sp>
        <p:nvSpPr>
          <p:cNvPr id="158" name="Left Bracket 157">
            <a:extLst>
              <a:ext uri="{FF2B5EF4-FFF2-40B4-BE49-F238E27FC236}">
                <a16:creationId xmlns:a16="http://schemas.microsoft.com/office/drawing/2014/main" id="{2DCA436A-8D38-6E1D-DE8A-B9C8002B2E27}"/>
              </a:ext>
            </a:extLst>
          </p:cNvPr>
          <p:cNvSpPr/>
          <p:nvPr/>
        </p:nvSpPr>
        <p:spPr>
          <a:xfrm rot="16200000">
            <a:off x="6032499" y="-2160614"/>
            <a:ext cx="315380" cy="11065272"/>
          </a:xfrm>
          <a:prstGeom prst="leftBracket">
            <a:avLst>
              <a:gd name="adj" fmla="val 9629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6" name="Rectangle 195">
            <a:extLst>
              <a:ext uri="{FF2B5EF4-FFF2-40B4-BE49-F238E27FC236}">
                <a16:creationId xmlns:a16="http://schemas.microsoft.com/office/drawing/2014/main" id="{92EF1F6A-009D-B9BB-66D7-8C3A4F0AB332}"/>
              </a:ext>
            </a:extLst>
          </p:cNvPr>
          <p:cNvSpPr/>
          <p:nvPr/>
        </p:nvSpPr>
        <p:spPr bwMode="auto">
          <a:xfrm>
            <a:off x="849075" y="4507281"/>
            <a:ext cx="2426467" cy="1469452"/>
          </a:xfrm>
          <a:prstGeom prst="rect">
            <a:avLst/>
          </a:prstGeom>
          <a:solidFill>
            <a:srgbClr val="D6EE99"/>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97" name="Google Shape;1331;p26">
            <a:extLst>
              <a:ext uri="{FF2B5EF4-FFF2-40B4-BE49-F238E27FC236}">
                <a16:creationId xmlns:a16="http://schemas.microsoft.com/office/drawing/2014/main" id="{7165C67B-0F1A-E849-43DC-BC6C1F0D91EC}"/>
              </a:ext>
            </a:extLst>
          </p:cNvPr>
          <p:cNvSpPr txBox="1"/>
          <p:nvPr/>
        </p:nvSpPr>
        <p:spPr>
          <a:xfrm>
            <a:off x="964005" y="4721081"/>
            <a:ext cx="1876712" cy="684482"/>
          </a:xfrm>
          <a:prstGeom prst="rect">
            <a:avLst/>
          </a:prstGeom>
          <a:noFill/>
          <a:ln>
            <a:noFill/>
          </a:ln>
        </p:spPr>
        <p:txBody>
          <a:bodyPr spcFirstLastPara="1" wrap="square" lIns="91425" tIns="91425" rIns="91425" bIns="91425" anchor="t" anchorCtr="0">
            <a:noAutofit/>
          </a:bodyPr>
          <a:lstStyle/>
          <a:p>
            <a:pPr marL="171450" lvl="0" indent="-171450" defTabSz="914333">
              <a:buClrTx/>
              <a:buFont typeface="Arial" panose="020B0604020202020204" pitchFamily="34" charset="0"/>
              <a:buChar char="•"/>
              <a:defRPr/>
            </a:pPr>
            <a:r>
              <a:rPr lang="en-IN" altLang="en-US" sz="1000" kern="1200" dirty="0">
                <a:latin typeface="Open Sans" panose="020B0606030504020204" pitchFamily="34" charset="0"/>
                <a:ea typeface="Open Sans" panose="020B0606030504020204" pitchFamily="34" charset="0"/>
                <a:cs typeface="Open Sans" panose="020B0606030504020204" pitchFamily="34" charset="0"/>
              </a:rPr>
              <a:t>Figma, Marvel, Adobe Illustrator, Balsamiq, Miro</a:t>
            </a:r>
          </a:p>
        </p:txBody>
      </p:sp>
      <p:sp>
        <p:nvSpPr>
          <p:cNvPr id="198" name="Rectangle 197">
            <a:extLst>
              <a:ext uri="{FF2B5EF4-FFF2-40B4-BE49-F238E27FC236}">
                <a16:creationId xmlns:a16="http://schemas.microsoft.com/office/drawing/2014/main" id="{12A7E0E4-0F47-5753-6F64-DC5FAD501B2B}"/>
              </a:ext>
            </a:extLst>
          </p:cNvPr>
          <p:cNvSpPr/>
          <p:nvPr/>
        </p:nvSpPr>
        <p:spPr bwMode="auto">
          <a:xfrm>
            <a:off x="976876" y="3919765"/>
            <a:ext cx="5296503" cy="479864"/>
          </a:xfrm>
          <a:prstGeom prst="rect">
            <a:avLst/>
          </a:prstGeom>
          <a:solidFill>
            <a:srgbClr val="D6EE99"/>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99" name="Rectangle 198">
            <a:extLst>
              <a:ext uri="{FF2B5EF4-FFF2-40B4-BE49-F238E27FC236}">
                <a16:creationId xmlns:a16="http://schemas.microsoft.com/office/drawing/2014/main" id="{8C39B2E1-A235-9CD9-EAF6-7AED0D7714E7}"/>
              </a:ext>
            </a:extLst>
          </p:cNvPr>
          <p:cNvSpPr/>
          <p:nvPr/>
        </p:nvSpPr>
        <p:spPr>
          <a:xfrm>
            <a:off x="1199899" y="4055102"/>
            <a:ext cx="4564668" cy="307777"/>
          </a:xfrm>
          <a:prstGeom prst="rect">
            <a:avLst/>
          </a:prstGeom>
        </p:spPr>
        <p:txBody>
          <a:bodyPr wrap="square">
            <a:spAutoFit/>
          </a:bodyPr>
          <a:lstStyle/>
          <a:p>
            <a:pPr lvl="0" defTabSz="914333">
              <a:buClrTx/>
              <a:defRPr/>
            </a:pPr>
            <a:r>
              <a:rPr lang="en-IN" kern="1200">
                <a:solidFill>
                  <a:schemeClr val="tx1"/>
                </a:solidFill>
                <a:latin typeface="Open Sans" panose="020B0606030504020204" pitchFamily="34" charset="0"/>
                <a:ea typeface="Open Sans" panose="020B0606030504020204" pitchFamily="34" charset="0"/>
                <a:cs typeface="Open Sans" panose="020B0606030504020204" pitchFamily="34" charset="0"/>
              </a:rPr>
              <a:t>Tech Stack &amp; Techniques</a:t>
            </a:r>
          </a:p>
        </p:txBody>
      </p:sp>
      <p:grpSp>
        <p:nvGrpSpPr>
          <p:cNvPr id="200" name="Group 199">
            <a:extLst>
              <a:ext uri="{FF2B5EF4-FFF2-40B4-BE49-F238E27FC236}">
                <a16:creationId xmlns:a16="http://schemas.microsoft.com/office/drawing/2014/main" id="{F32118B4-6844-0C40-11C3-10EBC106588B}"/>
              </a:ext>
            </a:extLst>
          </p:cNvPr>
          <p:cNvGrpSpPr/>
          <p:nvPr/>
        </p:nvGrpSpPr>
        <p:grpSpPr>
          <a:xfrm>
            <a:off x="803589" y="3967524"/>
            <a:ext cx="388843" cy="388843"/>
            <a:chOff x="3697191" y="2931826"/>
            <a:chExt cx="291327" cy="291327"/>
          </a:xfrm>
        </p:grpSpPr>
        <p:sp>
          <p:nvSpPr>
            <p:cNvPr id="201" name="Oval 200">
              <a:extLst>
                <a:ext uri="{FF2B5EF4-FFF2-40B4-BE49-F238E27FC236}">
                  <a16:creationId xmlns:a16="http://schemas.microsoft.com/office/drawing/2014/main" id="{3E761954-C076-37BD-B0D9-6C99C07C58C5}"/>
                </a:ext>
              </a:extLst>
            </p:cNvPr>
            <p:cNvSpPr/>
            <p:nvPr/>
          </p:nvSpPr>
          <p:spPr bwMode="auto">
            <a:xfrm>
              <a:off x="3697191" y="2931826"/>
              <a:ext cx="291327" cy="291327"/>
            </a:xfrm>
            <a:prstGeom prst="ellipse">
              <a:avLst/>
            </a:prstGeom>
            <a:solidFill>
              <a:schemeClr val="tx1"/>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02" name="Picture 201">
              <a:extLst>
                <a:ext uri="{FF2B5EF4-FFF2-40B4-BE49-F238E27FC236}">
                  <a16:creationId xmlns:a16="http://schemas.microsoft.com/office/drawing/2014/main" id="{24072EA1-888D-6586-67E1-AB8A4A656FF1}"/>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tretch>
              <a:fillRect/>
            </a:stretch>
          </p:blipFill>
          <p:spPr>
            <a:xfrm>
              <a:off x="3757847" y="2970765"/>
              <a:ext cx="175610" cy="175610"/>
            </a:xfrm>
            <a:prstGeom prst="rect">
              <a:avLst/>
            </a:prstGeom>
          </p:spPr>
        </p:pic>
      </p:grpSp>
      <p:sp>
        <p:nvSpPr>
          <p:cNvPr id="203" name="Rectangle 202">
            <a:extLst>
              <a:ext uri="{FF2B5EF4-FFF2-40B4-BE49-F238E27FC236}">
                <a16:creationId xmlns:a16="http://schemas.microsoft.com/office/drawing/2014/main" id="{5FBF39E0-881A-9A43-341A-A0E997EC12B0}"/>
              </a:ext>
            </a:extLst>
          </p:cNvPr>
          <p:cNvSpPr/>
          <p:nvPr/>
        </p:nvSpPr>
        <p:spPr>
          <a:xfrm>
            <a:off x="964005" y="4585482"/>
            <a:ext cx="1446030" cy="215444"/>
          </a:xfrm>
          <a:prstGeom prst="rect">
            <a:avLst/>
          </a:prstGeom>
        </p:spPr>
        <p:txBody>
          <a:bodyPr wrap="square">
            <a:spAutoFit/>
          </a:bodyPr>
          <a:lstStyle/>
          <a:p>
            <a:pPr marL="0" marR="0" lvl="0" indent="0" algn="l" defTabSz="914333" rtl="0" eaLnBrk="1" fontAlgn="auto" latinLnBrk="0" hangingPunct="1">
              <a:lnSpc>
                <a:spcPct val="100000"/>
              </a:lnSpc>
              <a:spcBef>
                <a:spcPts val="0"/>
              </a:spcBef>
              <a:spcAft>
                <a:spcPts val="0"/>
              </a:spcAft>
              <a:buClrTx/>
              <a:buSzTx/>
              <a:buFontTx/>
              <a:buNone/>
              <a:tabLst/>
              <a:defRPr/>
            </a:pPr>
            <a:r>
              <a:rPr kumimoji="0" lang="en-IN" sz="800" b="1" i="0" u="none" strike="noStrike" kern="1200" cap="none" spc="0" normalizeH="0" baseline="0" noProof="0">
                <a:ln>
                  <a:noFill/>
                </a:ln>
                <a:solidFill>
                  <a:srgbClr val="000000">
                    <a:lumMod val="85000"/>
                    <a:lumOff val="15000"/>
                  </a:srgbClr>
                </a:solidFill>
                <a:effectLst/>
                <a:uLnTx/>
                <a:uFillTx/>
                <a:latin typeface="Open Sans" panose="020B0606030504020204" pitchFamily="34" charset="0"/>
                <a:ea typeface="Open Sans" panose="020B0606030504020204" pitchFamily="34" charset="0"/>
                <a:cs typeface="Open Sans" panose="020B0606030504020204" pitchFamily="34" charset="0"/>
              </a:rPr>
              <a:t>Tech Stack</a:t>
            </a:r>
            <a:endParaRPr kumimoji="0" lang="en-US" sz="800" b="1" i="0" u="none" strike="noStrike" kern="1200" cap="none" spc="0" normalizeH="0" baseline="0" noProof="0">
              <a:ln>
                <a:noFill/>
              </a:ln>
              <a:solidFill>
                <a:srgbClr val="000000">
                  <a:lumMod val="85000"/>
                  <a:lumOff val="1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04" name="Rectangle 203">
            <a:extLst>
              <a:ext uri="{FF2B5EF4-FFF2-40B4-BE49-F238E27FC236}">
                <a16:creationId xmlns:a16="http://schemas.microsoft.com/office/drawing/2014/main" id="{B006ADF9-224E-7343-F5A3-3D1BE085444A}"/>
              </a:ext>
            </a:extLst>
          </p:cNvPr>
          <p:cNvSpPr/>
          <p:nvPr/>
        </p:nvSpPr>
        <p:spPr bwMode="auto">
          <a:xfrm>
            <a:off x="3386328" y="4498216"/>
            <a:ext cx="2854829" cy="1469452"/>
          </a:xfrm>
          <a:prstGeom prst="rect">
            <a:avLst/>
          </a:prstGeom>
          <a:solidFill>
            <a:srgbClr val="D6EE99"/>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05" name="Rectangle 204">
            <a:extLst>
              <a:ext uri="{FF2B5EF4-FFF2-40B4-BE49-F238E27FC236}">
                <a16:creationId xmlns:a16="http://schemas.microsoft.com/office/drawing/2014/main" id="{5003DFBF-877D-941B-9EA5-C194F55BDF68}"/>
              </a:ext>
            </a:extLst>
          </p:cNvPr>
          <p:cNvSpPr/>
          <p:nvPr/>
        </p:nvSpPr>
        <p:spPr>
          <a:xfrm>
            <a:off x="3502364" y="4576145"/>
            <a:ext cx="1121598" cy="215444"/>
          </a:xfrm>
          <a:prstGeom prst="rect">
            <a:avLst/>
          </a:prstGeom>
        </p:spPr>
        <p:txBody>
          <a:bodyPr wrap="square">
            <a:spAutoFit/>
          </a:bodyPr>
          <a:lstStyle/>
          <a:p>
            <a:pPr marL="0" marR="0" lvl="0" indent="0" algn="l" defTabSz="914333" rtl="0" eaLnBrk="1" fontAlgn="auto" latinLnBrk="0" hangingPunct="1">
              <a:lnSpc>
                <a:spcPct val="100000"/>
              </a:lnSpc>
              <a:spcBef>
                <a:spcPts val="0"/>
              </a:spcBef>
              <a:spcAft>
                <a:spcPts val="0"/>
              </a:spcAft>
              <a:buClrTx/>
              <a:buSzTx/>
              <a:buFontTx/>
              <a:buNone/>
              <a:tabLst/>
              <a:defRPr/>
            </a:pPr>
            <a:r>
              <a:rPr kumimoji="0" lang="en-IN" sz="800" b="1" i="0" u="none" strike="noStrike" kern="1200" cap="none" spc="0" normalizeH="0" baseline="0" noProof="0">
                <a:ln>
                  <a:noFill/>
                </a:ln>
                <a:solidFill>
                  <a:srgbClr val="000000">
                    <a:lumMod val="85000"/>
                    <a:lumOff val="15000"/>
                  </a:srgbClr>
                </a:solidFill>
                <a:effectLst/>
                <a:uLnTx/>
                <a:uFillTx/>
                <a:latin typeface="Open Sans" panose="020B0606030504020204" pitchFamily="34" charset="0"/>
                <a:ea typeface="Open Sans" panose="020B0606030504020204" pitchFamily="34" charset="0"/>
                <a:cs typeface="Open Sans" panose="020B0606030504020204" pitchFamily="34" charset="0"/>
              </a:rPr>
              <a:t>Implementation</a:t>
            </a:r>
            <a:endParaRPr kumimoji="0" lang="en-IN" altLang="en-US" sz="800" b="1" i="0" u="none" strike="noStrike" kern="1200" cap="none" spc="0" normalizeH="0" baseline="0" noProof="0">
              <a:ln>
                <a:noFill/>
              </a:ln>
              <a:solidFill>
                <a:srgbClr val="000000">
                  <a:lumMod val="85000"/>
                  <a:lumOff val="1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07" name="Google Shape;1329;p26">
            <a:extLst>
              <a:ext uri="{FF2B5EF4-FFF2-40B4-BE49-F238E27FC236}">
                <a16:creationId xmlns:a16="http://schemas.microsoft.com/office/drawing/2014/main" id="{664CD161-203D-F199-9E63-A71CADC04618}"/>
              </a:ext>
            </a:extLst>
          </p:cNvPr>
          <p:cNvSpPr txBox="1"/>
          <p:nvPr/>
        </p:nvSpPr>
        <p:spPr>
          <a:xfrm>
            <a:off x="3502364" y="4789682"/>
            <a:ext cx="1636378" cy="658769"/>
          </a:xfrm>
          <a:prstGeom prst="rect">
            <a:avLst/>
          </a:prstGeom>
          <a:noFill/>
          <a:ln>
            <a:noFill/>
          </a:ln>
        </p:spPr>
        <p:txBody>
          <a:bodyPr spcFirstLastPara="1" wrap="square" lIns="91425" tIns="91425" rIns="91425" bIns="91425" anchor="t" anchorCtr="0">
            <a:noAutofit/>
          </a:bodyPr>
          <a:lstStyle/>
          <a:p>
            <a:pPr marL="171450" indent="-171450" defTabSz="914333">
              <a:buClrTx/>
              <a:buFont typeface="Arial" panose="020B0604020202020204" pitchFamily="34" charset="0"/>
              <a:buChar char="•"/>
              <a:defRPr/>
            </a:pPr>
            <a:r>
              <a:rPr lang="en-US" sz="800" kern="1200" dirty="0">
                <a:latin typeface="Open Sans" panose="020B0606030504020204" pitchFamily="34" charset="0"/>
                <a:ea typeface="Open Sans" panose="020B0606030504020204" pitchFamily="34" charset="0"/>
                <a:cs typeface="Open Sans" panose="020B0606030504020204" pitchFamily="34" charset="0"/>
              </a:rPr>
              <a:t>Planning &amp; Research</a:t>
            </a:r>
          </a:p>
          <a:p>
            <a:pPr marL="171450" indent="-171450" defTabSz="914333">
              <a:buClrTx/>
              <a:buFont typeface="Arial" panose="020B0604020202020204" pitchFamily="34" charset="0"/>
              <a:buChar char="•"/>
              <a:defRPr/>
            </a:pPr>
            <a:r>
              <a:rPr lang="en-US" sz="800" kern="1200" dirty="0">
                <a:latin typeface="Open Sans" panose="020B0606030504020204" pitchFamily="34" charset="0"/>
                <a:ea typeface="Open Sans" panose="020B0606030504020204" pitchFamily="34" charset="0"/>
                <a:cs typeface="Open Sans" panose="020B0606030504020204" pitchFamily="34" charset="0"/>
              </a:rPr>
              <a:t>User Understanding</a:t>
            </a:r>
          </a:p>
          <a:p>
            <a:pPr marL="171450" indent="-171450" defTabSz="914333">
              <a:buClrTx/>
              <a:buFont typeface="Arial" panose="020B0604020202020204" pitchFamily="34" charset="0"/>
              <a:buChar char="•"/>
              <a:defRPr/>
            </a:pPr>
            <a:r>
              <a:rPr lang="en-US" sz="800" kern="1200" dirty="0">
                <a:latin typeface="Open Sans" panose="020B0606030504020204" pitchFamily="34" charset="0"/>
                <a:ea typeface="Open Sans" panose="020B0606030504020204" pitchFamily="34" charset="0"/>
                <a:cs typeface="Open Sans" panose="020B0606030504020204" pitchFamily="34" charset="0"/>
              </a:rPr>
              <a:t>Competitor Analysis</a:t>
            </a:r>
          </a:p>
          <a:p>
            <a:pPr marL="171450" indent="-171450" defTabSz="914333">
              <a:buClrTx/>
              <a:buFont typeface="Arial" panose="020B0604020202020204" pitchFamily="34" charset="0"/>
              <a:buChar char="•"/>
              <a:defRPr/>
            </a:pPr>
            <a:endParaRPr lang="en-IN" altLang="en-US" sz="800" kern="1200" dirty="0">
              <a:latin typeface="Open Sans" panose="020B0606030504020204" pitchFamily="34" charset="0"/>
              <a:ea typeface="Open Sans" panose="020B0606030504020204" pitchFamily="34" charset="0"/>
              <a:cs typeface="Open Sans" panose="020B0606030504020204" pitchFamily="34" charset="0"/>
            </a:endParaRPr>
          </a:p>
        </p:txBody>
      </p:sp>
      <p:sp>
        <p:nvSpPr>
          <p:cNvPr id="208" name="Google Shape;1330;p26">
            <a:extLst>
              <a:ext uri="{FF2B5EF4-FFF2-40B4-BE49-F238E27FC236}">
                <a16:creationId xmlns:a16="http://schemas.microsoft.com/office/drawing/2014/main" id="{BDD597AB-CF32-E926-1EC1-822E2C41BB2F}"/>
              </a:ext>
            </a:extLst>
          </p:cNvPr>
          <p:cNvSpPr txBox="1"/>
          <p:nvPr/>
        </p:nvSpPr>
        <p:spPr>
          <a:xfrm>
            <a:off x="3502364" y="5294025"/>
            <a:ext cx="1636378" cy="510843"/>
          </a:xfrm>
          <a:prstGeom prst="rect">
            <a:avLst/>
          </a:prstGeom>
          <a:noFill/>
          <a:ln>
            <a:noFill/>
          </a:ln>
        </p:spPr>
        <p:txBody>
          <a:bodyPr spcFirstLastPara="1" wrap="square" lIns="91425" tIns="91425" rIns="91425" bIns="91425" anchor="t" anchorCtr="0">
            <a:noAutofit/>
          </a:bodyPr>
          <a:lstStyle/>
          <a:p>
            <a:pPr marL="171450" lvl="0" indent="-171450" defTabSz="914333">
              <a:buClrTx/>
              <a:buFont typeface="Arial" panose="020B0604020202020204" pitchFamily="34" charset="0"/>
              <a:buChar char="•"/>
              <a:defRPr/>
            </a:pPr>
            <a:r>
              <a:rPr lang="en-US" altLang="en-US" sz="800" kern="1200">
                <a:latin typeface="Open Sans" panose="020B0606030504020204" pitchFamily="34" charset="0"/>
                <a:ea typeface="Open Sans" panose="020B0606030504020204" pitchFamily="34" charset="0"/>
                <a:cs typeface="Open Sans" panose="020B0606030504020204" pitchFamily="34" charset="0"/>
              </a:rPr>
              <a:t>User Flow</a:t>
            </a:r>
          </a:p>
          <a:p>
            <a:pPr marL="171450" lvl="0" indent="-171450" defTabSz="914333">
              <a:buClrTx/>
              <a:buFont typeface="Arial" panose="020B0604020202020204" pitchFamily="34" charset="0"/>
              <a:buChar char="•"/>
              <a:defRPr/>
            </a:pPr>
            <a:r>
              <a:rPr lang="en-US" altLang="en-US" sz="800" kern="1200">
                <a:latin typeface="Open Sans" panose="020B0606030504020204" pitchFamily="34" charset="0"/>
                <a:ea typeface="Open Sans" panose="020B0606030504020204" pitchFamily="34" charset="0"/>
                <a:cs typeface="Open Sans" panose="020B0606030504020204" pitchFamily="34" charset="0"/>
              </a:rPr>
              <a:t>Low-Fi Wireframe</a:t>
            </a:r>
          </a:p>
          <a:p>
            <a:pPr marL="171450" lvl="0" indent="-171450" defTabSz="914333">
              <a:buClrTx/>
              <a:buFont typeface="Arial" panose="020B0604020202020204" pitchFamily="34" charset="0"/>
              <a:buChar char="•"/>
              <a:defRPr/>
            </a:pPr>
            <a:r>
              <a:rPr lang="en-US" altLang="en-US" sz="800" kern="1200">
                <a:latin typeface="Open Sans" panose="020B0606030504020204" pitchFamily="34" charset="0"/>
                <a:ea typeface="Open Sans" panose="020B0606030504020204" pitchFamily="34" charset="0"/>
                <a:cs typeface="Open Sans" panose="020B0606030504020204" pitchFamily="34" charset="0"/>
              </a:rPr>
              <a:t>High-Fi Wireframe</a:t>
            </a:r>
          </a:p>
        </p:txBody>
      </p:sp>
      <p:sp>
        <p:nvSpPr>
          <p:cNvPr id="209" name="Google Shape;1331;p26">
            <a:extLst>
              <a:ext uri="{FF2B5EF4-FFF2-40B4-BE49-F238E27FC236}">
                <a16:creationId xmlns:a16="http://schemas.microsoft.com/office/drawing/2014/main" id="{1D8C912C-5956-33A1-66E4-78FFEA69BE41}"/>
              </a:ext>
            </a:extLst>
          </p:cNvPr>
          <p:cNvSpPr txBox="1"/>
          <p:nvPr/>
        </p:nvSpPr>
        <p:spPr>
          <a:xfrm>
            <a:off x="4953891" y="4763838"/>
            <a:ext cx="1838473" cy="376807"/>
          </a:xfrm>
          <a:prstGeom prst="rect">
            <a:avLst/>
          </a:prstGeom>
          <a:noFill/>
          <a:ln>
            <a:noFill/>
          </a:ln>
        </p:spPr>
        <p:txBody>
          <a:bodyPr spcFirstLastPara="1" wrap="square" lIns="91425" tIns="91425" rIns="91425" bIns="91425" anchor="t" anchorCtr="0">
            <a:noAutofit/>
          </a:bodyPr>
          <a:lstStyle/>
          <a:p>
            <a:pPr marL="171450" lvl="0" indent="-171450" defTabSz="914333">
              <a:buClrTx/>
              <a:buFont typeface="Arial" panose="020B0604020202020204" pitchFamily="34" charset="0"/>
              <a:buChar char="•"/>
              <a:defRPr/>
            </a:pPr>
            <a:r>
              <a:rPr lang="en-US" altLang="en-US" sz="800" kern="1200" dirty="0">
                <a:latin typeface="Open Sans" panose="020B0606030504020204" pitchFamily="34" charset="0"/>
                <a:ea typeface="Open Sans" panose="020B0606030504020204" pitchFamily="34" charset="0"/>
                <a:cs typeface="Open Sans" panose="020B0606030504020204" pitchFamily="34" charset="0"/>
              </a:rPr>
              <a:t>Visual Design</a:t>
            </a:r>
          </a:p>
          <a:p>
            <a:pPr marL="171450" lvl="0" indent="-171450" defTabSz="914333">
              <a:buClrTx/>
              <a:buFont typeface="Arial" panose="020B0604020202020204" pitchFamily="34" charset="0"/>
              <a:buChar char="•"/>
              <a:defRPr/>
            </a:pPr>
            <a:r>
              <a:rPr lang="en-US" altLang="en-US" sz="800" kern="1200" dirty="0">
                <a:latin typeface="Open Sans" panose="020B0606030504020204" pitchFamily="34" charset="0"/>
                <a:ea typeface="Open Sans" panose="020B0606030504020204" pitchFamily="34" charset="0"/>
                <a:cs typeface="Open Sans" panose="020B0606030504020204" pitchFamily="34" charset="0"/>
              </a:rPr>
              <a:t>Prototyping</a:t>
            </a:r>
          </a:p>
        </p:txBody>
      </p:sp>
      <p:grpSp>
        <p:nvGrpSpPr>
          <p:cNvPr id="23" name="Group 22">
            <a:extLst>
              <a:ext uri="{FF2B5EF4-FFF2-40B4-BE49-F238E27FC236}">
                <a16:creationId xmlns:a16="http://schemas.microsoft.com/office/drawing/2014/main" id="{687A57EA-3D43-A2D2-B619-3C776CEEB8FF}"/>
              </a:ext>
            </a:extLst>
          </p:cNvPr>
          <p:cNvGrpSpPr/>
          <p:nvPr/>
        </p:nvGrpSpPr>
        <p:grpSpPr>
          <a:xfrm>
            <a:off x="8760263" y="1404423"/>
            <a:ext cx="3027882" cy="1812067"/>
            <a:chOff x="8760263" y="1404423"/>
            <a:chExt cx="3027882" cy="1812067"/>
          </a:xfrm>
        </p:grpSpPr>
        <p:cxnSp>
          <p:nvCxnSpPr>
            <p:cNvPr id="22" name="Google Shape;1279;p25">
              <a:extLst>
                <a:ext uri="{FF2B5EF4-FFF2-40B4-BE49-F238E27FC236}">
                  <a16:creationId xmlns:a16="http://schemas.microsoft.com/office/drawing/2014/main" id="{550B00D6-760D-9B91-BCD0-02D60734E299}"/>
                </a:ext>
              </a:extLst>
            </p:cNvPr>
            <p:cNvCxnSpPr>
              <a:cxnSpLocks/>
            </p:cNvCxnSpPr>
            <p:nvPr/>
          </p:nvCxnSpPr>
          <p:spPr>
            <a:xfrm flipV="1">
              <a:off x="10187614" y="1665659"/>
              <a:ext cx="245031" cy="421966"/>
            </a:xfrm>
            <a:prstGeom prst="straightConnector1">
              <a:avLst/>
            </a:prstGeom>
            <a:noFill/>
            <a:ln w="12700" cap="flat" cmpd="sng">
              <a:solidFill>
                <a:schemeClr val="bg2">
                  <a:lumMod val="50000"/>
                </a:schemeClr>
              </a:solidFill>
              <a:prstDash val="sysDash"/>
              <a:miter lim="800000"/>
              <a:headEnd type="oval" w="med" len="med"/>
              <a:tailEnd type="oval" w="med" len="med"/>
            </a:ln>
          </p:spPr>
        </p:cxnSp>
        <p:grpSp>
          <p:nvGrpSpPr>
            <p:cNvPr id="210" name="Group 209">
              <a:extLst>
                <a:ext uri="{FF2B5EF4-FFF2-40B4-BE49-F238E27FC236}">
                  <a16:creationId xmlns:a16="http://schemas.microsoft.com/office/drawing/2014/main" id="{A2673F1F-959D-F2AC-E799-A78DF47BB831}"/>
                </a:ext>
              </a:extLst>
            </p:cNvPr>
            <p:cNvGrpSpPr/>
            <p:nvPr/>
          </p:nvGrpSpPr>
          <p:grpSpPr>
            <a:xfrm>
              <a:off x="8760263" y="1404423"/>
              <a:ext cx="3027882" cy="1812067"/>
              <a:chOff x="880313" y="1519258"/>
              <a:chExt cx="5973646" cy="3574990"/>
            </a:xfrm>
          </p:grpSpPr>
          <p:cxnSp>
            <p:nvCxnSpPr>
              <p:cNvPr id="212" name="Google Shape;1279;p25">
                <a:extLst>
                  <a:ext uri="{FF2B5EF4-FFF2-40B4-BE49-F238E27FC236}">
                    <a16:creationId xmlns:a16="http://schemas.microsoft.com/office/drawing/2014/main" id="{BD200802-8AC6-7A4D-2D77-00AB24402170}"/>
                  </a:ext>
                </a:extLst>
              </p:cNvPr>
              <p:cNvCxnSpPr>
                <a:cxnSpLocks/>
              </p:cNvCxnSpPr>
              <p:nvPr/>
            </p:nvCxnSpPr>
            <p:spPr>
              <a:xfrm flipH="1">
                <a:off x="4236074" y="3224396"/>
                <a:ext cx="695788" cy="0"/>
              </a:xfrm>
              <a:prstGeom prst="straightConnector1">
                <a:avLst/>
              </a:prstGeom>
              <a:noFill/>
              <a:ln w="12700" cap="flat" cmpd="sng">
                <a:solidFill>
                  <a:schemeClr val="bg2">
                    <a:lumMod val="50000"/>
                  </a:schemeClr>
                </a:solidFill>
                <a:prstDash val="sysDash"/>
                <a:miter lim="800000"/>
                <a:headEnd type="oval" w="med" len="med"/>
                <a:tailEnd type="oval" w="med" len="med"/>
              </a:ln>
            </p:spPr>
          </p:cxnSp>
          <p:cxnSp>
            <p:nvCxnSpPr>
              <p:cNvPr id="213" name="Google Shape;1279;p25">
                <a:extLst>
                  <a:ext uri="{FF2B5EF4-FFF2-40B4-BE49-F238E27FC236}">
                    <a16:creationId xmlns:a16="http://schemas.microsoft.com/office/drawing/2014/main" id="{71880181-F68A-31FA-3723-E13F3B873AC8}"/>
                  </a:ext>
                </a:extLst>
              </p:cNvPr>
              <p:cNvCxnSpPr>
                <a:cxnSpLocks/>
              </p:cNvCxnSpPr>
              <p:nvPr/>
            </p:nvCxnSpPr>
            <p:spPr>
              <a:xfrm flipH="1">
                <a:off x="3619480" y="3555836"/>
                <a:ext cx="5091" cy="508047"/>
              </a:xfrm>
              <a:prstGeom prst="straightConnector1">
                <a:avLst/>
              </a:prstGeom>
              <a:noFill/>
              <a:ln w="12700" cap="flat" cmpd="sng">
                <a:solidFill>
                  <a:schemeClr val="bg2">
                    <a:lumMod val="50000"/>
                  </a:schemeClr>
                </a:solidFill>
                <a:prstDash val="sysDash"/>
                <a:miter lim="800000"/>
                <a:headEnd type="oval" w="med" len="med"/>
                <a:tailEnd type="oval" w="med" len="med"/>
              </a:ln>
            </p:spPr>
          </p:cxnSp>
          <p:cxnSp>
            <p:nvCxnSpPr>
              <p:cNvPr id="214" name="Google Shape;1279;p25">
                <a:extLst>
                  <a:ext uri="{FF2B5EF4-FFF2-40B4-BE49-F238E27FC236}">
                    <a16:creationId xmlns:a16="http://schemas.microsoft.com/office/drawing/2014/main" id="{55E2F32E-C23E-9442-EFCD-63021EC0D09E}"/>
                  </a:ext>
                </a:extLst>
              </p:cNvPr>
              <p:cNvCxnSpPr>
                <a:cxnSpLocks/>
              </p:cNvCxnSpPr>
              <p:nvPr/>
            </p:nvCxnSpPr>
            <p:spPr>
              <a:xfrm flipH="1">
                <a:off x="2228854" y="3224396"/>
                <a:ext cx="695788" cy="0"/>
              </a:xfrm>
              <a:prstGeom prst="straightConnector1">
                <a:avLst/>
              </a:prstGeom>
              <a:noFill/>
              <a:ln w="12700" cap="flat" cmpd="sng">
                <a:solidFill>
                  <a:schemeClr val="bg2">
                    <a:lumMod val="50000"/>
                  </a:schemeClr>
                </a:solidFill>
                <a:prstDash val="sysDash"/>
                <a:miter lim="800000"/>
                <a:headEnd type="oval" w="med" len="med"/>
                <a:tailEnd type="oval" w="med" len="med"/>
              </a:ln>
            </p:spPr>
          </p:cxnSp>
          <p:cxnSp>
            <p:nvCxnSpPr>
              <p:cNvPr id="215" name="Google Shape;1279;p25">
                <a:extLst>
                  <a:ext uri="{FF2B5EF4-FFF2-40B4-BE49-F238E27FC236}">
                    <a16:creationId xmlns:a16="http://schemas.microsoft.com/office/drawing/2014/main" id="{D1EEEB65-1C04-7448-96DC-0790BD72CAA8}"/>
                  </a:ext>
                </a:extLst>
              </p:cNvPr>
              <p:cNvCxnSpPr>
                <a:cxnSpLocks/>
              </p:cNvCxnSpPr>
              <p:nvPr/>
            </p:nvCxnSpPr>
            <p:spPr>
              <a:xfrm flipH="1" flipV="1">
                <a:off x="3080137" y="2026961"/>
                <a:ext cx="483417" cy="832488"/>
              </a:xfrm>
              <a:prstGeom prst="straightConnector1">
                <a:avLst/>
              </a:prstGeom>
              <a:noFill/>
              <a:ln w="12700" cap="flat" cmpd="sng">
                <a:solidFill>
                  <a:schemeClr val="bg2">
                    <a:lumMod val="50000"/>
                  </a:schemeClr>
                </a:solidFill>
                <a:prstDash val="sysDash"/>
                <a:miter lim="800000"/>
                <a:headEnd type="oval" w="med" len="med"/>
                <a:tailEnd type="oval" w="med" len="med"/>
              </a:ln>
            </p:spPr>
          </p:cxnSp>
          <p:grpSp>
            <p:nvGrpSpPr>
              <p:cNvPr id="216" name="Group 215">
                <a:extLst>
                  <a:ext uri="{FF2B5EF4-FFF2-40B4-BE49-F238E27FC236}">
                    <a16:creationId xmlns:a16="http://schemas.microsoft.com/office/drawing/2014/main" id="{55CDF514-2C40-3843-691A-0567300140D7}"/>
                  </a:ext>
                </a:extLst>
              </p:cNvPr>
              <p:cNvGrpSpPr/>
              <p:nvPr/>
            </p:nvGrpSpPr>
            <p:grpSpPr>
              <a:xfrm>
                <a:off x="1295617" y="1523292"/>
                <a:ext cx="2185321" cy="962002"/>
                <a:chOff x="4397915" y="4329062"/>
                <a:chExt cx="2185321" cy="962002"/>
              </a:xfrm>
            </p:grpSpPr>
            <p:sp>
              <p:nvSpPr>
                <p:cNvPr id="241" name="Rounded Rectangle 240">
                  <a:extLst>
                    <a:ext uri="{FF2B5EF4-FFF2-40B4-BE49-F238E27FC236}">
                      <a16:creationId xmlns:a16="http://schemas.microsoft.com/office/drawing/2014/main" id="{3734FE5A-12BB-FDC3-9E6A-B1E4D90E3B6F}"/>
                    </a:ext>
                  </a:extLst>
                </p:cNvPr>
                <p:cNvSpPr/>
                <p:nvPr/>
              </p:nvSpPr>
              <p:spPr>
                <a:xfrm>
                  <a:off x="4469010" y="4439226"/>
                  <a:ext cx="1827705" cy="851838"/>
                </a:xfrm>
                <a:prstGeom prst="roundRect">
                  <a:avLst/>
                </a:prstGeom>
                <a:solidFill>
                  <a:srgbClr val="E2F4FB"/>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42" name="Rounded Rectangle 10">
                  <a:extLst>
                    <a:ext uri="{FF2B5EF4-FFF2-40B4-BE49-F238E27FC236}">
                      <a16:creationId xmlns:a16="http://schemas.microsoft.com/office/drawing/2014/main" id="{6F5D9DD8-14B6-6C13-044F-488DE09B0DCA}"/>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500" kern="1200">
                    <a:latin typeface="Arial"/>
                    <a:ea typeface="+mn-ea"/>
                    <a:cs typeface="+mn-cs"/>
                  </a:endParaRPr>
                </a:p>
              </p:txBody>
            </p:sp>
            <p:sp>
              <p:nvSpPr>
                <p:cNvPr id="243" name="Google Shape;1329;p26">
                  <a:extLst>
                    <a:ext uri="{FF2B5EF4-FFF2-40B4-BE49-F238E27FC236}">
                      <a16:creationId xmlns:a16="http://schemas.microsoft.com/office/drawing/2014/main" id="{4225281F-8322-7C53-AA45-0D603305D0F4}"/>
                    </a:ext>
                  </a:extLst>
                </p:cNvPr>
                <p:cNvSpPr txBox="1"/>
                <p:nvPr/>
              </p:nvSpPr>
              <p:spPr>
                <a:xfrm>
                  <a:off x="4397915" y="4329062"/>
                  <a:ext cx="2185321" cy="658768"/>
                </a:xfrm>
                <a:prstGeom prst="rect">
                  <a:avLst/>
                </a:prstGeom>
                <a:noFill/>
                <a:ln>
                  <a:noFill/>
                </a:ln>
              </p:spPr>
              <p:txBody>
                <a:bodyPr spcFirstLastPara="1" wrap="square" lIns="91425" tIns="91425" rIns="91425" bIns="91425" anchor="t" anchorCtr="0">
                  <a:noAutofit/>
                </a:bodyPr>
                <a:lstStyle/>
                <a:p>
                  <a:pPr marL="171450" lvl="0" indent="-171450">
                    <a:lnSpc>
                      <a:spcPct val="115000"/>
                    </a:lnSpc>
                    <a:buFont typeface="Arial" panose="020B0604020202020204" pitchFamily="34" charset="0"/>
                    <a:buChar char="•"/>
                    <a:defRPr/>
                  </a:pPr>
                  <a:r>
                    <a:rPr lang="en-US" sz="500" dirty="0">
                      <a:latin typeface="Open Sans" panose="020B0606030504020204" pitchFamily="34" charset="0"/>
                      <a:ea typeface="Open Sans" panose="020B0606030504020204" pitchFamily="34" charset="0"/>
                      <a:cs typeface="Open Sans" panose="020B0606030504020204" pitchFamily="34" charset="0"/>
                    </a:rPr>
                    <a:t>EHR</a:t>
                  </a:r>
                </a:p>
                <a:p>
                  <a:pPr marL="171450" lvl="0" indent="-171450">
                    <a:lnSpc>
                      <a:spcPct val="115000"/>
                    </a:lnSpc>
                    <a:buFont typeface="Arial" panose="020B0604020202020204" pitchFamily="34" charset="0"/>
                    <a:buChar char="•"/>
                    <a:defRPr/>
                  </a:pPr>
                  <a:r>
                    <a:rPr lang="en-US" sz="500" dirty="0">
                      <a:latin typeface="Open Sans" panose="020B0606030504020204" pitchFamily="34" charset="0"/>
                      <a:ea typeface="Open Sans" panose="020B0606030504020204" pitchFamily="34" charset="0"/>
                      <a:cs typeface="Open Sans" panose="020B0606030504020204" pitchFamily="34" charset="0"/>
                    </a:rPr>
                    <a:t>Utilization Mgt</a:t>
                  </a:r>
                </a:p>
                <a:p>
                  <a:pPr marL="171450" lvl="0" indent="-171450">
                    <a:lnSpc>
                      <a:spcPct val="115000"/>
                    </a:lnSpc>
                    <a:buFont typeface="Arial" panose="020B0604020202020204" pitchFamily="34" charset="0"/>
                    <a:buChar char="•"/>
                    <a:defRPr/>
                  </a:pPr>
                  <a:r>
                    <a:rPr lang="en-US" sz="500" dirty="0">
                      <a:latin typeface="Open Sans" panose="020B0606030504020204" pitchFamily="34" charset="0"/>
                      <a:ea typeface="Open Sans" panose="020B0606030504020204" pitchFamily="34" charset="0"/>
                      <a:cs typeface="Open Sans" panose="020B0606030504020204" pitchFamily="34" charset="0"/>
                    </a:rPr>
                    <a:t>Value Based Incentive</a:t>
                  </a:r>
                </a:p>
                <a:p>
                  <a:pPr marL="171450" lvl="0" indent="-171450">
                    <a:lnSpc>
                      <a:spcPct val="115000"/>
                    </a:lnSpc>
                    <a:buFont typeface="Arial" panose="020B0604020202020204" pitchFamily="34" charset="0"/>
                    <a:buChar char="•"/>
                    <a:defRPr/>
                  </a:pPr>
                  <a:r>
                    <a:rPr lang="en-US" sz="500" dirty="0">
                      <a:latin typeface="Open Sans" panose="020B0606030504020204" pitchFamily="34" charset="0"/>
                      <a:ea typeface="Open Sans" panose="020B0606030504020204" pitchFamily="34" charset="0"/>
                      <a:cs typeface="Open Sans" panose="020B0606030504020204" pitchFamily="34" charset="0"/>
                    </a:rPr>
                    <a:t>MIPS Reporting</a:t>
                  </a:r>
                </a:p>
              </p:txBody>
            </p:sp>
          </p:grpSp>
          <p:grpSp>
            <p:nvGrpSpPr>
              <p:cNvPr id="217" name="Group 216">
                <a:extLst>
                  <a:ext uri="{FF2B5EF4-FFF2-40B4-BE49-F238E27FC236}">
                    <a16:creationId xmlns:a16="http://schemas.microsoft.com/office/drawing/2014/main" id="{DB07A3CE-0A7D-D02B-CC00-B5B3D19805B4}"/>
                  </a:ext>
                </a:extLst>
              </p:cNvPr>
              <p:cNvGrpSpPr/>
              <p:nvPr/>
            </p:nvGrpSpPr>
            <p:grpSpPr>
              <a:xfrm>
                <a:off x="2859005" y="2652595"/>
                <a:ext cx="1750089" cy="1079158"/>
                <a:chOff x="4340450" y="3943739"/>
                <a:chExt cx="1750089" cy="1079158"/>
              </a:xfrm>
            </p:grpSpPr>
            <p:sp>
              <p:nvSpPr>
                <p:cNvPr id="237" name="Rounded Rectangle 236">
                  <a:extLst>
                    <a:ext uri="{FF2B5EF4-FFF2-40B4-BE49-F238E27FC236}">
                      <a16:creationId xmlns:a16="http://schemas.microsoft.com/office/drawing/2014/main" id="{AA11B6CD-1EC1-725B-B173-B7E9041AA649}"/>
                    </a:ext>
                  </a:extLst>
                </p:cNvPr>
                <p:cNvSpPr/>
                <p:nvPr/>
              </p:nvSpPr>
              <p:spPr>
                <a:xfrm>
                  <a:off x="4346601" y="3955255"/>
                  <a:ext cx="1566043" cy="1067642"/>
                </a:xfrm>
                <a:prstGeom prst="roundRect">
                  <a:avLst/>
                </a:prstGeom>
                <a:solidFill>
                  <a:srgbClr val="D6F3CA"/>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39" name="TextBox 238">
                  <a:extLst>
                    <a:ext uri="{FF2B5EF4-FFF2-40B4-BE49-F238E27FC236}">
                      <a16:creationId xmlns:a16="http://schemas.microsoft.com/office/drawing/2014/main" id="{A41059B5-DF11-DEC5-68AC-D1912D0A1D43}"/>
                    </a:ext>
                  </a:extLst>
                </p:cNvPr>
                <p:cNvSpPr txBox="1"/>
                <p:nvPr/>
              </p:nvSpPr>
              <p:spPr>
                <a:xfrm>
                  <a:off x="4340450" y="3943739"/>
                  <a:ext cx="1620856" cy="318784"/>
                </a:xfrm>
                <a:prstGeom prst="rect">
                  <a:avLst/>
                </a:prstGeom>
                <a:noFill/>
              </p:spPr>
              <p:txBody>
                <a:bodyPr wrap="square">
                  <a:spAutoFit/>
                </a:bodyPr>
                <a:lstStyle/>
                <a:p>
                  <a:pPr lvl="0" defTabSz="266700">
                    <a:lnSpc>
                      <a:spcPct val="90000"/>
                    </a:lnSpc>
                    <a:spcBef>
                      <a:spcPct val="0"/>
                    </a:spcBef>
                    <a:spcAft>
                      <a:spcPct val="35000"/>
                    </a:spcAft>
                  </a:pPr>
                  <a:r>
                    <a:rPr lang="en-US" sz="500" b="1" kern="1200">
                      <a:latin typeface="Open Sans" panose="020B0606030504020204" pitchFamily="34" charset="0"/>
                      <a:ea typeface="Open Sans" panose="020B0606030504020204" pitchFamily="34" charset="0"/>
                      <a:cs typeface="Open Sans" panose="020B0606030504020204" pitchFamily="34" charset="0"/>
                    </a:rPr>
                    <a:t>Provider Login</a:t>
                  </a:r>
                </a:p>
              </p:txBody>
            </p:sp>
            <p:sp>
              <p:nvSpPr>
                <p:cNvPr id="240" name="Google Shape;1329;p26">
                  <a:extLst>
                    <a:ext uri="{FF2B5EF4-FFF2-40B4-BE49-F238E27FC236}">
                      <a16:creationId xmlns:a16="http://schemas.microsoft.com/office/drawing/2014/main" id="{9457D8BE-076C-90D7-3CAE-8236FB7DC53F}"/>
                    </a:ext>
                  </a:extLst>
                </p:cNvPr>
                <p:cNvSpPr txBox="1"/>
                <p:nvPr/>
              </p:nvSpPr>
              <p:spPr>
                <a:xfrm>
                  <a:off x="4341472" y="4038567"/>
                  <a:ext cx="1749067" cy="658767"/>
                </a:xfrm>
                <a:prstGeom prst="rect">
                  <a:avLst/>
                </a:prstGeom>
                <a:noFill/>
                <a:ln>
                  <a:noFill/>
                </a:ln>
              </p:spPr>
              <p:txBody>
                <a:bodyPr spcFirstLastPara="1" wrap="square" lIns="91425" tIns="91425" rIns="91425" bIns="91425" anchor="t" anchorCtr="0">
                  <a:noAutofit/>
                </a:bodyPr>
                <a:lstStyle/>
                <a:p>
                  <a:pPr marL="171450" lvl="0" indent="-171450">
                    <a:lnSpc>
                      <a:spcPct val="115000"/>
                    </a:lnSpc>
                    <a:buFont typeface="Arial" panose="020B0604020202020204" pitchFamily="34" charset="0"/>
                    <a:buChar char="•"/>
                    <a:defRPr/>
                  </a:pPr>
                  <a:r>
                    <a:rPr lang="en-US" sz="500" dirty="0">
                      <a:latin typeface="Open Sans" panose="020B0606030504020204" pitchFamily="34" charset="0"/>
                      <a:ea typeface="Open Sans" panose="020B0606030504020204" pitchFamily="34" charset="0"/>
                      <a:cs typeface="Open Sans" panose="020B0606030504020204" pitchFamily="34" charset="0"/>
                    </a:rPr>
                    <a:t>Visit Mgt</a:t>
                  </a:r>
                </a:p>
                <a:p>
                  <a:pPr marL="171450" lvl="0" indent="-171450">
                    <a:lnSpc>
                      <a:spcPct val="115000"/>
                    </a:lnSpc>
                    <a:buFont typeface="Arial" panose="020B0604020202020204" pitchFamily="34" charset="0"/>
                    <a:buChar char="•"/>
                    <a:defRPr/>
                  </a:pPr>
                  <a:r>
                    <a:rPr lang="en-US" sz="500" dirty="0">
                      <a:latin typeface="Open Sans" panose="020B0606030504020204" pitchFamily="34" charset="0"/>
                      <a:ea typeface="Open Sans" panose="020B0606030504020204" pitchFamily="34" charset="0"/>
                      <a:cs typeface="Open Sans" panose="020B0606030504020204" pitchFamily="34" charset="0"/>
                    </a:rPr>
                    <a:t>EHR Integration</a:t>
                  </a:r>
                </a:p>
                <a:p>
                  <a:pPr marL="171450" lvl="0" indent="-171450">
                    <a:lnSpc>
                      <a:spcPct val="115000"/>
                    </a:lnSpc>
                    <a:buFont typeface="Arial" panose="020B0604020202020204" pitchFamily="34" charset="0"/>
                    <a:buChar char="•"/>
                    <a:defRPr/>
                  </a:pPr>
                  <a:r>
                    <a:rPr lang="en-US" sz="500" dirty="0">
                      <a:latin typeface="Open Sans" panose="020B0606030504020204" pitchFamily="34" charset="0"/>
                      <a:ea typeface="Open Sans" panose="020B0606030504020204" pitchFamily="34" charset="0"/>
                      <a:cs typeface="Open Sans" panose="020B0606030504020204" pitchFamily="34" charset="0"/>
                    </a:rPr>
                    <a:t>API Integration</a:t>
                  </a:r>
                </a:p>
                <a:p>
                  <a:pPr marL="171450" lvl="0" indent="-171450">
                    <a:lnSpc>
                      <a:spcPct val="115000"/>
                    </a:lnSpc>
                    <a:buFont typeface="Arial" panose="020B0604020202020204" pitchFamily="34" charset="0"/>
                    <a:buChar char="•"/>
                    <a:defRPr/>
                  </a:pPr>
                  <a:r>
                    <a:rPr lang="en-US" sz="500" dirty="0">
                      <a:latin typeface="Open Sans" panose="020B0606030504020204" pitchFamily="34" charset="0"/>
                      <a:ea typeface="Open Sans" panose="020B0606030504020204" pitchFamily="34" charset="0"/>
                      <a:cs typeface="Open Sans" panose="020B0606030504020204" pitchFamily="34" charset="0"/>
                    </a:rPr>
                    <a:t>Compliance</a:t>
                  </a:r>
                </a:p>
              </p:txBody>
            </p:sp>
          </p:grpSp>
          <p:grpSp>
            <p:nvGrpSpPr>
              <p:cNvPr id="218" name="Group 217">
                <a:extLst>
                  <a:ext uri="{FF2B5EF4-FFF2-40B4-BE49-F238E27FC236}">
                    <a16:creationId xmlns:a16="http://schemas.microsoft.com/office/drawing/2014/main" id="{D13B5127-F549-5D82-31B1-74EF9CB179C9}"/>
                  </a:ext>
                </a:extLst>
              </p:cNvPr>
              <p:cNvGrpSpPr/>
              <p:nvPr/>
            </p:nvGrpSpPr>
            <p:grpSpPr>
              <a:xfrm>
                <a:off x="2780571" y="3920579"/>
                <a:ext cx="1884360" cy="1173669"/>
                <a:chOff x="2780571" y="3972947"/>
                <a:chExt cx="1884360" cy="1173669"/>
              </a:xfrm>
            </p:grpSpPr>
            <p:sp>
              <p:nvSpPr>
                <p:cNvPr id="233" name="Rounded Rectangle 232">
                  <a:extLst>
                    <a:ext uri="{FF2B5EF4-FFF2-40B4-BE49-F238E27FC236}">
                      <a16:creationId xmlns:a16="http://schemas.microsoft.com/office/drawing/2014/main" id="{A1116FDE-0358-79D4-B1C1-ECBF6F8FA6F0}"/>
                    </a:ext>
                  </a:extLst>
                </p:cNvPr>
                <p:cNvSpPr/>
                <p:nvPr/>
              </p:nvSpPr>
              <p:spPr>
                <a:xfrm>
                  <a:off x="2781260" y="3972947"/>
                  <a:ext cx="1883671" cy="1173669"/>
                </a:xfrm>
                <a:prstGeom prst="roundRect">
                  <a:avLst/>
                </a:prstGeom>
                <a:solidFill>
                  <a:srgbClr val="D6F3CA"/>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34" name="Rounded Rectangle 10">
                  <a:extLst>
                    <a:ext uri="{FF2B5EF4-FFF2-40B4-BE49-F238E27FC236}">
                      <a16:creationId xmlns:a16="http://schemas.microsoft.com/office/drawing/2014/main" id="{87790617-E32E-B567-AA0B-62E2AD59295D}"/>
                    </a:ext>
                  </a:extLst>
                </p:cNvPr>
                <p:cNvSpPr txBox="1"/>
                <p:nvPr/>
              </p:nvSpPr>
              <p:spPr>
                <a:xfrm>
                  <a:off x="2802866" y="4014533"/>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500" kern="1200">
                    <a:latin typeface="Arial"/>
                    <a:ea typeface="+mn-ea"/>
                    <a:cs typeface="+mn-cs"/>
                  </a:endParaRPr>
                </a:p>
              </p:txBody>
            </p:sp>
            <p:sp>
              <p:nvSpPr>
                <p:cNvPr id="235" name="TextBox 234">
                  <a:extLst>
                    <a:ext uri="{FF2B5EF4-FFF2-40B4-BE49-F238E27FC236}">
                      <a16:creationId xmlns:a16="http://schemas.microsoft.com/office/drawing/2014/main" id="{A67E2400-2D83-8143-1761-B74C132519A9}"/>
                    </a:ext>
                  </a:extLst>
                </p:cNvPr>
                <p:cNvSpPr txBox="1"/>
                <p:nvPr/>
              </p:nvSpPr>
              <p:spPr>
                <a:xfrm>
                  <a:off x="2780571" y="3979725"/>
                  <a:ext cx="1620854" cy="318784"/>
                </a:xfrm>
                <a:prstGeom prst="rect">
                  <a:avLst/>
                </a:prstGeom>
                <a:noFill/>
              </p:spPr>
              <p:txBody>
                <a:bodyPr wrap="square">
                  <a:spAutoFit/>
                </a:bodyPr>
                <a:lstStyle/>
                <a:p>
                  <a:pPr lvl="0" defTabSz="266700">
                    <a:lnSpc>
                      <a:spcPct val="90000"/>
                    </a:lnSpc>
                    <a:spcBef>
                      <a:spcPct val="0"/>
                    </a:spcBef>
                    <a:spcAft>
                      <a:spcPct val="35000"/>
                    </a:spcAft>
                  </a:pPr>
                  <a:r>
                    <a:rPr lang="en-US" sz="500" b="1" kern="1200">
                      <a:latin typeface="Open Sans" panose="020B0606030504020204" pitchFamily="34" charset="0"/>
                      <a:ea typeface="Open Sans" panose="020B0606030504020204" pitchFamily="34" charset="0"/>
                      <a:cs typeface="Open Sans" panose="020B0606030504020204" pitchFamily="34" charset="0"/>
                    </a:rPr>
                    <a:t>RCM Integration</a:t>
                  </a:r>
                </a:p>
              </p:txBody>
            </p:sp>
            <p:sp>
              <p:nvSpPr>
                <p:cNvPr id="236" name="Google Shape;1329;p26">
                  <a:extLst>
                    <a:ext uri="{FF2B5EF4-FFF2-40B4-BE49-F238E27FC236}">
                      <a16:creationId xmlns:a16="http://schemas.microsoft.com/office/drawing/2014/main" id="{DD145EEA-00F4-A2E0-89EB-CE403E83053D}"/>
                    </a:ext>
                  </a:extLst>
                </p:cNvPr>
                <p:cNvSpPr txBox="1"/>
                <p:nvPr/>
              </p:nvSpPr>
              <p:spPr>
                <a:xfrm>
                  <a:off x="2815478" y="4333822"/>
                  <a:ext cx="1746603" cy="658772"/>
                </a:xfrm>
                <a:prstGeom prst="rect">
                  <a:avLst/>
                </a:prstGeom>
                <a:noFill/>
                <a:ln>
                  <a:noFill/>
                </a:ln>
              </p:spPr>
              <p:txBody>
                <a:bodyPr spcFirstLastPara="1" wrap="square" lIns="91425" tIns="91425" rIns="91425" bIns="91425" anchor="ctr" anchorCtr="0">
                  <a:noAutofit/>
                </a:bodyPr>
                <a:lstStyle/>
                <a:p>
                  <a:pPr marL="171450" lvl="0" indent="-171450">
                    <a:lnSpc>
                      <a:spcPct val="115000"/>
                    </a:lnSpc>
                    <a:buFont typeface="Arial" panose="020B0604020202020204" pitchFamily="34" charset="0"/>
                    <a:buChar char="•"/>
                    <a:defRPr/>
                  </a:pPr>
                  <a:r>
                    <a:rPr lang="en-US" sz="500" dirty="0">
                      <a:latin typeface="Open Sans" panose="020B0606030504020204" pitchFamily="34" charset="0"/>
                      <a:ea typeface="Open Sans" panose="020B0606030504020204" pitchFamily="34" charset="0"/>
                      <a:cs typeface="Open Sans" panose="020B0606030504020204" pitchFamily="34" charset="0"/>
                    </a:rPr>
                    <a:t>Claims</a:t>
                  </a:r>
                </a:p>
                <a:p>
                  <a:pPr marL="171450" lvl="0" indent="-171450">
                    <a:lnSpc>
                      <a:spcPct val="115000"/>
                    </a:lnSpc>
                    <a:buFont typeface="Arial" panose="020B0604020202020204" pitchFamily="34" charset="0"/>
                    <a:buChar char="•"/>
                    <a:defRPr/>
                  </a:pPr>
                  <a:r>
                    <a:rPr lang="en-US" sz="500" dirty="0">
                      <a:latin typeface="Open Sans" panose="020B0606030504020204" pitchFamily="34" charset="0"/>
                      <a:ea typeface="Open Sans" panose="020B0606030504020204" pitchFamily="34" charset="0"/>
                      <a:cs typeface="Open Sans" panose="020B0606030504020204" pitchFamily="34" charset="0"/>
                    </a:rPr>
                    <a:t>Eligibility</a:t>
                  </a:r>
                </a:p>
                <a:p>
                  <a:pPr marL="171450" lvl="0" indent="-171450">
                    <a:lnSpc>
                      <a:spcPct val="115000"/>
                    </a:lnSpc>
                    <a:buFont typeface="Arial" panose="020B0604020202020204" pitchFamily="34" charset="0"/>
                    <a:buChar char="•"/>
                    <a:defRPr/>
                  </a:pPr>
                  <a:r>
                    <a:rPr lang="en-US" sz="500" dirty="0">
                      <a:latin typeface="Open Sans" panose="020B0606030504020204" pitchFamily="34" charset="0"/>
                      <a:ea typeface="Open Sans" panose="020B0606030504020204" pitchFamily="34" charset="0"/>
                      <a:cs typeface="Open Sans" panose="020B0606030504020204" pitchFamily="34" charset="0"/>
                    </a:rPr>
                    <a:t>Authorization</a:t>
                  </a:r>
                </a:p>
                <a:p>
                  <a:pPr marL="171450" lvl="0" indent="-171450">
                    <a:lnSpc>
                      <a:spcPct val="115000"/>
                    </a:lnSpc>
                    <a:buFont typeface="Arial" panose="020B0604020202020204" pitchFamily="34" charset="0"/>
                    <a:buChar char="•"/>
                    <a:defRPr/>
                  </a:pPr>
                  <a:r>
                    <a:rPr lang="en-US" sz="500" dirty="0">
                      <a:latin typeface="Open Sans" panose="020B0606030504020204" pitchFamily="34" charset="0"/>
                      <a:ea typeface="Open Sans" panose="020B0606030504020204" pitchFamily="34" charset="0"/>
                      <a:cs typeface="Open Sans" panose="020B0606030504020204" pitchFamily="34" charset="0"/>
                    </a:rPr>
                    <a:t>EVV</a:t>
                  </a:r>
                </a:p>
                <a:p>
                  <a:pPr marL="171450" lvl="0" indent="-171450">
                    <a:lnSpc>
                      <a:spcPct val="115000"/>
                    </a:lnSpc>
                    <a:buFont typeface="Arial" panose="020B0604020202020204" pitchFamily="34" charset="0"/>
                    <a:buChar char="•"/>
                    <a:defRPr/>
                  </a:pPr>
                  <a:r>
                    <a:rPr lang="en-US" sz="500" dirty="0">
                      <a:latin typeface="Open Sans" panose="020B0606030504020204" pitchFamily="34" charset="0"/>
                      <a:ea typeface="Open Sans" panose="020B0606030504020204" pitchFamily="34" charset="0"/>
                      <a:cs typeface="Open Sans" panose="020B0606030504020204" pitchFamily="34" charset="0"/>
                    </a:rPr>
                    <a:t>A/R Mgt</a:t>
                  </a:r>
                </a:p>
              </p:txBody>
            </p:sp>
          </p:grpSp>
          <p:grpSp>
            <p:nvGrpSpPr>
              <p:cNvPr id="219" name="Group 218">
                <a:extLst>
                  <a:ext uri="{FF2B5EF4-FFF2-40B4-BE49-F238E27FC236}">
                    <a16:creationId xmlns:a16="http://schemas.microsoft.com/office/drawing/2014/main" id="{0E5A71A3-162C-38F1-442E-B0A62E45C82E}"/>
                  </a:ext>
                </a:extLst>
              </p:cNvPr>
              <p:cNvGrpSpPr/>
              <p:nvPr/>
            </p:nvGrpSpPr>
            <p:grpSpPr>
              <a:xfrm>
                <a:off x="880313" y="2798475"/>
                <a:ext cx="1827363" cy="1202543"/>
                <a:chOff x="693899" y="4071854"/>
                <a:chExt cx="1827363" cy="1202543"/>
              </a:xfrm>
            </p:grpSpPr>
            <p:sp>
              <p:nvSpPr>
                <p:cNvPr id="229" name="Rounded Rectangle 228">
                  <a:extLst>
                    <a:ext uri="{FF2B5EF4-FFF2-40B4-BE49-F238E27FC236}">
                      <a16:creationId xmlns:a16="http://schemas.microsoft.com/office/drawing/2014/main" id="{ED9FA5C2-4C0C-F72D-CA68-59BCA00C1B27}"/>
                    </a:ext>
                  </a:extLst>
                </p:cNvPr>
                <p:cNvSpPr/>
                <p:nvPr/>
              </p:nvSpPr>
              <p:spPr>
                <a:xfrm>
                  <a:off x="727375" y="4071854"/>
                  <a:ext cx="1698918" cy="1202543"/>
                </a:xfrm>
                <a:prstGeom prst="roundRect">
                  <a:avLst/>
                </a:prstGeom>
                <a:solidFill>
                  <a:srgbClr val="E2F4FB"/>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500"/>
                </a:p>
              </p:txBody>
            </p:sp>
            <p:sp>
              <p:nvSpPr>
                <p:cNvPr id="230" name="Rounded Rectangle 10">
                  <a:extLst>
                    <a:ext uri="{FF2B5EF4-FFF2-40B4-BE49-F238E27FC236}">
                      <a16:creationId xmlns:a16="http://schemas.microsoft.com/office/drawing/2014/main" id="{D128E78D-1A6E-C784-67FB-F21A31C4B012}"/>
                    </a:ext>
                  </a:extLst>
                </p:cNvPr>
                <p:cNvSpPr txBox="1"/>
                <p:nvPr/>
              </p:nvSpPr>
              <p:spPr>
                <a:xfrm>
                  <a:off x="748981" y="411343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500" kern="1200">
                    <a:latin typeface="Arial"/>
                    <a:ea typeface="+mn-ea"/>
                    <a:cs typeface="+mn-cs"/>
                  </a:endParaRPr>
                </a:p>
              </p:txBody>
            </p:sp>
            <p:sp>
              <p:nvSpPr>
                <p:cNvPr id="231" name="Google Shape;1329;p26">
                  <a:extLst>
                    <a:ext uri="{FF2B5EF4-FFF2-40B4-BE49-F238E27FC236}">
                      <a16:creationId xmlns:a16="http://schemas.microsoft.com/office/drawing/2014/main" id="{0D41B4A8-7CE3-CC88-7AFD-4E9470BE7627}"/>
                    </a:ext>
                  </a:extLst>
                </p:cNvPr>
                <p:cNvSpPr txBox="1"/>
                <p:nvPr/>
              </p:nvSpPr>
              <p:spPr>
                <a:xfrm>
                  <a:off x="693899" y="4267110"/>
                  <a:ext cx="1827363" cy="658768"/>
                </a:xfrm>
                <a:prstGeom prst="rect">
                  <a:avLst/>
                </a:prstGeom>
                <a:noFill/>
                <a:ln>
                  <a:noFill/>
                </a:ln>
              </p:spPr>
              <p:txBody>
                <a:bodyPr spcFirstLastPara="1" wrap="square" lIns="91425" tIns="91425" rIns="91425" bIns="91425" anchor="t" anchorCtr="0">
                  <a:noAutofit/>
                </a:bodyPr>
                <a:lstStyle/>
                <a:p>
                  <a:pPr marL="171450" lvl="0" indent="-171450">
                    <a:lnSpc>
                      <a:spcPct val="115000"/>
                    </a:lnSpc>
                    <a:buFont typeface="Arial" panose="020B0604020202020204" pitchFamily="34" charset="0"/>
                    <a:buChar char="•"/>
                    <a:defRPr/>
                  </a:pPr>
                  <a:r>
                    <a:rPr lang="en-US" sz="500" dirty="0">
                      <a:latin typeface="Open Sans" panose="020B0606030504020204" pitchFamily="34" charset="0"/>
                      <a:ea typeface="Open Sans" panose="020B0606030504020204" pitchFamily="34" charset="0"/>
                      <a:cs typeface="Open Sans" panose="020B0606030504020204" pitchFamily="34" charset="0"/>
                    </a:rPr>
                    <a:t>Member Access</a:t>
                  </a:r>
                </a:p>
                <a:p>
                  <a:pPr marL="171450" lvl="0" indent="-171450">
                    <a:lnSpc>
                      <a:spcPct val="115000"/>
                    </a:lnSpc>
                    <a:buFont typeface="Arial" panose="020B0604020202020204" pitchFamily="34" charset="0"/>
                    <a:buChar char="•"/>
                    <a:defRPr/>
                  </a:pPr>
                  <a:r>
                    <a:rPr lang="en-US" sz="500" dirty="0">
                      <a:latin typeface="Open Sans" panose="020B0606030504020204" pitchFamily="34" charset="0"/>
                      <a:ea typeface="Open Sans" panose="020B0606030504020204" pitchFamily="34" charset="0"/>
                      <a:cs typeface="Open Sans" panose="020B0606030504020204" pitchFamily="34" charset="0"/>
                    </a:rPr>
                    <a:t>Appointment Mgt</a:t>
                  </a:r>
                </a:p>
                <a:p>
                  <a:pPr marL="171450" lvl="0" indent="-171450">
                    <a:lnSpc>
                      <a:spcPct val="115000"/>
                    </a:lnSpc>
                    <a:buFont typeface="Arial" panose="020B0604020202020204" pitchFamily="34" charset="0"/>
                    <a:buChar char="•"/>
                    <a:defRPr/>
                  </a:pPr>
                  <a:r>
                    <a:rPr lang="en-US" sz="500" dirty="0">
                      <a:latin typeface="Open Sans" panose="020B0606030504020204" pitchFamily="34" charset="0"/>
                      <a:ea typeface="Open Sans" panose="020B0606030504020204" pitchFamily="34" charset="0"/>
                      <a:cs typeface="Open Sans" panose="020B0606030504020204" pitchFamily="34" charset="0"/>
                    </a:rPr>
                    <a:t>Member Resource</a:t>
                  </a:r>
                </a:p>
                <a:p>
                  <a:pPr marL="171450" lvl="0" indent="-171450">
                    <a:lnSpc>
                      <a:spcPct val="115000"/>
                    </a:lnSpc>
                    <a:buFont typeface="Arial" panose="020B0604020202020204" pitchFamily="34" charset="0"/>
                    <a:buChar char="•"/>
                    <a:defRPr/>
                  </a:pPr>
                  <a:r>
                    <a:rPr lang="en-US" sz="500" dirty="0">
                      <a:latin typeface="Open Sans" panose="020B0606030504020204" pitchFamily="34" charset="0"/>
                      <a:ea typeface="Open Sans" panose="020B0606030504020204" pitchFamily="34" charset="0"/>
                      <a:cs typeface="Open Sans" panose="020B0606030504020204" pitchFamily="34" charset="0"/>
                    </a:rPr>
                    <a:t>EOB</a:t>
                  </a:r>
                </a:p>
              </p:txBody>
            </p:sp>
            <p:sp>
              <p:nvSpPr>
                <p:cNvPr id="232" name="TextBox 231">
                  <a:extLst>
                    <a:ext uri="{FF2B5EF4-FFF2-40B4-BE49-F238E27FC236}">
                      <a16:creationId xmlns:a16="http://schemas.microsoft.com/office/drawing/2014/main" id="{B64CC908-6A97-1511-CC3C-57F3E327D323}"/>
                    </a:ext>
                  </a:extLst>
                </p:cNvPr>
                <p:cNvSpPr txBox="1"/>
                <p:nvPr/>
              </p:nvSpPr>
              <p:spPr>
                <a:xfrm>
                  <a:off x="709402" y="4171557"/>
                  <a:ext cx="1620857" cy="318784"/>
                </a:xfrm>
                <a:prstGeom prst="rect">
                  <a:avLst/>
                </a:prstGeom>
                <a:noFill/>
              </p:spPr>
              <p:txBody>
                <a:bodyPr wrap="square">
                  <a:spAutoFit/>
                </a:bodyPr>
                <a:lstStyle/>
                <a:p>
                  <a:pPr lvl="0" defTabSz="266700">
                    <a:lnSpc>
                      <a:spcPct val="90000"/>
                    </a:lnSpc>
                    <a:spcBef>
                      <a:spcPct val="0"/>
                    </a:spcBef>
                    <a:spcAft>
                      <a:spcPct val="35000"/>
                    </a:spcAft>
                  </a:pPr>
                  <a:r>
                    <a:rPr lang="en-US" sz="500" b="1" kern="1200">
                      <a:latin typeface="Open Sans" panose="020B0606030504020204" pitchFamily="34" charset="0"/>
                      <a:ea typeface="Open Sans" panose="020B0606030504020204" pitchFamily="34" charset="0"/>
                      <a:cs typeface="Open Sans" panose="020B0606030504020204" pitchFamily="34" charset="0"/>
                    </a:rPr>
                    <a:t>Member Resource</a:t>
                  </a:r>
                </a:p>
              </p:txBody>
            </p:sp>
          </p:grpSp>
          <p:grpSp>
            <p:nvGrpSpPr>
              <p:cNvPr id="220" name="Group 219">
                <a:extLst>
                  <a:ext uri="{FF2B5EF4-FFF2-40B4-BE49-F238E27FC236}">
                    <a16:creationId xmlns:a16="http://schemas.microsoft.com/office/drawing/2014/main" id="{7DA8AC84-479F-256E-9152-C62BC13C53CB}"/>
                  </a:ext>
                </a:extLst>
              </p:cNvPr>
              <p:cNvGrpSpPr/>
              <p:nvPr/>
            </p:nvGrpSpPr>
            <p:grpSpPr>
              <a:xfrm>
                <a:off x="4696901" y="2805267"/>
                <a:ext cx="2157058" cy="926488"/>
                <a:chOff x="727375" y="4071856"/>
                <a:chExt cx="2157058" cy="926488"/>
              </a:xfrm>
            </p:grpSpPr>
            <p:sp>
              <p:nvSpPr>
                <p:cNvPr id="225" name="Rounded Rectangle 224">
                  <a:extLst>
                    <a:ext uri="{FF2B5EF4-FFF2-40B4-BE49-F238E27FC236}">
                      <a16:creationId xmlns:a16="http://schemas.microsoft.com/office/drawing/2014/main" id="{D3B5E898-BF6A-FA16-A57D-CE56B5A2CCE0}"/>
                    </a:ext>
                  </a:extLst>
                </p:cNvPr>
                <p:cNvSpPr/>
                <p:nvPr/>
              </p:nvSpPr>
              <p:spPr>
                <a:xfrm>
                  <a:off x="727375" y="4071856"/>
                  <a:ext cx="2079431" cy="926488"/>
                </a:xfrm>
                <a:prstGeom prst="roundRect">
                  <a:avLst/>
                </a:prstGeom>
                <a:solidFill>
                  <a:srgbClr val="E2F4FB"/>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500"/>
                </a:p>
              </p:txBody>
            </p:sp>
            <p:sp>
              <p:nvSpPr>
                <p:cNvPr id="226" name="Rounded Rectangle 10">
                  <a:extLst>
                    <a:ext uri="{FF2B5EF4-FFF2-40B4-BE49-F238E27FC236}">
                      <a16:creationId xmlns:a16="http://schemas.microsoft.com/office/drawing/2014/main" id="{8B99D119-41D8-5E4F-3C0D-458CF590D8C8}"/>
                    </a:ext>
                  </a:extLst>
                </p:cNvPr>
                <p:cNvSpPr txBox="1"/>
                <p:nvPr/>
              </p:nvSpPr>
              <p:spPr>
                <a:xfrm>
                  <a:off x="748981" y="411343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500" kern="1200">
                    <a:latin typeface="Arial"/>
                    <a:ea typeface="+mn-ea"/>
                    <a:cs typeface="+mn-cs"/>
                  </a:endParaRPr>
                </a:p>
              </p:txBody>
            </p:sp>
            <p:sp>
              <p:nvSpPr>
                <p:cNvPr id="227" name="Google Shape;1329;p26">
                  <a:extLst>
                    <a:ext uri="{FF2B5EF4-FFF2-40B4-BE49-F238E27FC236}">
                      <a16:creationId xmlns:a16="http://schemas.microsoft.com/office/drawing/2014/main" id="{7142F378-22B8-C896-C43A-161C921ACBF8}"/>
                    </a:ext>
                  </a:extLst>
                </p:cNvPr>
                <p:cNvSpPr txBox="1"/>
                <p:nvPr/>
              </p:nvSpPr>
              <p:spPr>
                <a:xfrm>
                  <a:off x="794822" y="4225476"/>
                  <a:ext cx="2089611" cy="658768"/>
                </a:xfrm>
                <a:prstGeom prst="rect">
                  <a:avLst/>
                </a:prstGeom>
                <a:noFill/>
                <a:ln>
                  <a:noFill/>
                </a:ln>
              </p:spPr>
              <p:txBody>
                <a:bodyPr spcFirstLastPara="1" wrap="square" lIns="91425" tIns="91425" rIns="91425" bIns="91425" anchor="t" anchorCtr="0">
                  <a:noAutofit/>
                </a:bodyPr>
                <a:lstStyle/>
                <a:p>
                  <a:pPr marL="171450" lvl="0" indent="-171450">
                    <a:lnSpc>
                      <a:spcPct val="115000"/>
                    </a:lnSpc>
                    <a:buFont typeface="Arial" panose="020B0604020202020204" pitchFamily="34" charset="0"/>
                    <a:buChar char="•"/>
                    <a:defRPr/>
                  </a:pPr>
                  <a:r>
                    <a:rPr lang="en-US" sz="500" dirty="0">
                      <a:latin typeface="Open Sans" panose="020B0606030504020204" pitchFamily="34" charset="0"/>
                      <a:ea typeface="Open Sans" panose="020B0606030504020204" pitchFamily="34" charset="0"/>
                      <a:cs typeface="Open Sans" panose="020B0606030504020204" pitchFamily="34" charset="0"/>
                    </a:rPr>
                    <a:t>Provider Training</a:t>
                  </a:r>
                </a:p>
                <a:p>
                  <a:pPr marL="171450" lvl="0" indent="-171450">
                    <a:lnSpc>
                      <a:spcPct val="115000"/>
                    </a:lnSpc>
                    <a:buFont typeface="Arial" panose="020B0604020202020204" pitchFamily="34" charset="0"/>
                    <a:buChar char="•"/>
                    <a:defRPr/>
                  </a:pPr>
                  <a:r>
                    <a:rPr lang="en-US" sz="500" dirty="0">
                      <a:latin typeface="Open Sans" panose="020B0606030504020204" pitchFamily="34" charset="0"/>
                      <a:ea typeface="Open Sans" panose="020B0606030504020204" pitchFamily="34" charset="0"/>
                      <a:cs typeface="Open Sans" panose="020B0606030504020204" pitchFamily="34" charset="0"/>
                    </a:rPr>
                    <a:t>Resource Guide</a:t>
                  </a:r>
                </a:p>
                <a:p>
                  <a:pPr marL="171450" lvl="0" indent="-171450">
                    <a:lnSpc>
                      <a:spcPct val="115000"/>
                    </a:lnSpc>
                    <a:buFont typeface="Arial" panose="020B0604020202020204" pitchFamily="34" charset="0"/>
                    <a:buChar char="•"/>
                    <a:defRPr/>
                  </a:pPr>
                  <a:r>
                    <a:rPr lang="en-US" sz="500" dirty="0">
                      <a:latin typeface="Open Sans" panose="020B0606030504020204" pitchFamily="34" charset="0"/>
                      <a:ea typeface="Open Sans" panose="020B0606030504020204" pitchFamily="34" charset="0"/>
                      <a:cs typeface="Open Sans" panose="020B0606030504020204" pitchFamily="34" charset="0"/>
                    </a:rPr>
                    <a:t>Quality Improvement</a:t>
                  </a:r>
                </a:p>
              </p:txBody>
            </p:sp>
            <p:sp>
              <p:nvSpPr>
                <p:cNvPr id="228" name="TextBox 227">
                  <a:extLst>
                    <a:ext uri="{FF2B5EF4-FFF2-40B4-BE49-F238E27FC236}">
                      <a16:creationId xmlns:a16="http://schemas.microsoft.com/office/drawing/2014/main" id="{9360D844-7BBE-7207-F2B9-E819A551BBC8}"/>
                    </a:ext>
                  </a:extLst>
                </p:cNvPr>
                <p:cNvSpPr txBox="1"/>
                <p:nvPr/>
              </p:nvSpPr>
              <p:spPr>
                <a:xfrm>
                  <a:off x="794822" y="4134215"/>
                  <a:ext cx="1620857" cy="318784"/>
                </a:xfrm>
                <a:prstGeom prst="rect">
                  <a:avLst/>
                </a:prstGeom>
                <a:noFill/>
              </p:spPr>
              <p:txBody>
                <a:bodyPr wrap="square">
                  <a:spAutoFit/>
                </a:bodyPr>
                <a:lstStyle/>
                <a:p>
                  <a:pPr lvl="0" defTabSz="266700">
                    <a:lnSpc>
                      <a:spcPct val="90000"/>
                    </a:lnSpc>
                    <a:spcBef>
                      <a:spcPct val="0"/>
                    </a:spcBef>
                    <a:spcAft>
                      <a:spcPct val="35000"/>
                    </a:spcAft>
                  </a:pPr>
                  <a:r>
                    <a:rPr lang="en-US" sz="500" b="1" kern="1200">
                      <a:latin typeface="Open Sans" panose="020B0606030504020204" pitchFamily="34" charset="0"/>
                      <a:ea typeface="Open Sans" panose="020B0606030504020204" pitchFamily="34" charset="0"/>
                      <a:cs typeface="Open Sans" panose="020B0606030504020204" pitchFamily="34" charset="0"/>
                    </a:rPr>
                    <a:t>Provider Resource</a:t>
                  </a:r>
                </a:p>
              </p:txBody>
            </p:sp>
          </p:grpSp>
          <p:grpSp>
            <p:nvGrpSpPr>
              <p:cNvPr id="221" name="Group 220">
                <a:extLst>
                  <a:ext uri="{FF2B5EF4-FFF2-40B4-BE49-F238E27FC236}">
                    <a16:creationId xmlns:a16="http://schemas.microsoft.com/office/drawing/2014/main" id="{466BCAEF-AE0D-8559-C4FB-5153D59CE03C}"/>
                  </a:ext>
                </a:extLst>
              </p:cNvPr>
              <p:cNvGrpSpPr/>
              <p:nvPr/>
            </p:nvGrpSpPr>
            <p:grpSpPr>
              <a:xfrm>
                <a:off x="4049910" y="1519258"/>
                <a:ext cx="2239606" cy="966036"/>
                <a:chOff x="4416442" y="4325028"/>
                <a:chExt cx="2239606" cy="966036"/>
              </a:xfrm>
            </p:grpSpPr>
            <p:sp>
              <p:nvSpPr>
                <p:cNvPr id="222" name="Rounded Rectangle 221">
                  <a:extLst>
                    <a:ext uri="{FF2B5EF4-FFF2-40B4-BE49-F238E27FC236}">
                      <a16:creationId xmlns:a16="http://schemas.microsoft.com/office/drawing/2014/main" id="{1450D103-97C5-AADE-1B92-5910623D3207}"/>
                    </a:ext>
                  </a:extLst>
                </p:cNvPr>
                <p:cNvSpPr/>
                <p:nvPr/>
              </p:nvSpPr>
              <p:spPr>
                <a:xfrm>
                  <a:off x="4469007" y="4439226"/>
                  <a:ext cx="1970363" cy="851838"/>
                </a:xfrm>
                <a:prstGeom prst="roundRect">
                  <a:avLst/>
                </a:prstGeom>
                <a:solidFill>
                  <a:srgbClr val="E2F4FB"/>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23" name="Rounded Rectangle 10">
                  <a:extLst>
                    <a:ext uri="{FF2B5EF4-FFF2-40B4-BE49-F238E27FC236}">
                      <a16:creationId xmlns:a16="http://schemas.microsoft.com/office/drawing/2014/main" id="{537B93C0-694C-D2A7-8A6E-A3A3B61FC220}"/>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500" kern="1200">
                    <a:latin typeface="Arial"/>
                    <a:ea typeface="+mn-ea"/>
                    <a:cs typeface="+mn-cs"/>
                  </a:endParaRPr>
                </a:p>
              </p:txBody>
            </p:sp>
            <p:sp>
              <p:nvSpPr>
                <p:cNvPr id="224" name="Google Shape;1329;p26">
                  <a:extLst>
                    <a:ext uri="{FF2B5EF4-FFF2-40B4-BE49-F238E27FC236}">
                      <a16:creationId xmlns:a16="http://schemas.microsoft.com/office/drawing/2014/main" id="{D2245298-16A6-D3FD-63B2-4F9A4A0128C2}"/>
                    </a:ext>
                  </a:extLst>
                </p:cNvPr>
                <p:cNvSpPr txBox="1"/>
                <p:nvPr/>
              </p:nvSpPr>
              <p:spPr>
                <a:xfrm>
                  <a:off x="4416442" y="4325028"/>
                  <a:ext cx="2239606" cy="658768"/>
                </a:xfrm>
                <a:prstGeom prst="rect">
                  <a:avLst/>
                </a:prstGeom>
                <a:noFill/>
                <a:ln>
                  <a:noFill/>
                </a:ln>
              </p:spPr>
              <p:txBody>
                <a:bodyPr spcFirstLastPara="1" wrap="square" lIns="91425" tIns="91425" rIns="91425" bIns="91425" anchor="t" anchorCtr="0">
                  <a:noAutofit/>
                </a:bodyPr>
                <a:lstStyle/>
                <a:p>
                  <a:pPr marL="171450" lvl="0" indent="-171450">
                    <a:lnSpc>
                      <a:spcPct val="115000"/>
                    </a:lnSpc>
                    <a:buFont typeface="Arial" panose="020B0604020202020204" pitchFamily="34" charset="0"/>
                    <a:buChar char="•"/>
                    <a:defRPr/>
                  </a:pPr>
                  <a:r>
                    <a:rPr lang="en-US" sz="500">
                      <a:latin typeface="Open Sans" panose="020B0606030504020204" pitchFamily="34" charset="0"/>
                      <a:ea typeface="Open Sans" panose="020B0606030504020204" pitchFamily="34" charset="0"/>
                      <a:cs typeface="Open Sans" panose="020B0606030504020204" pitchFamily="34" charset="0"/>
                    </a:rPr>
                    <a:t>Telemedicine</a:t>
                  </a:r>
                </a:p>
                <a:p>
                  <a:pPr marL="171450" lvl="0" indent="-171450">
                    <a:lnSpc>
                      <a:spcPct val="115000"/>
                    </a:lnSpc>
                    <a:buFont typeface="Arial" panose="020B0604020202020204" pitchFamily="34" charset="0"/>
                    <a:buChar char="•"/>
                    <a:defRPr/>
                  </a:pPr>
                  <a:r>
                    <a:rPr lang="en-US" sz="500">
                      <a:latin typeface="Open Sans" panose="020B0606030504020204" pitchFamily="34" charset="0"/>
                      <a:ea typeface="Open Sans" panose="020B0606030504020204" pitchFamily="34" charset="0"/>
                      <a:cs typeface="Open Sans" panose="020B0606030504020204" pitchFamily="34" charset="0"/>
                    </a:rPr>
                    <a:t>Pharmacy</a:t>
                  </a:r>
                </a:p>
                <a:p>
                  <a:pPr marL="171450" lvl="0" indent="-171450">
                    <a:lnSpc>
                      <a:spcPct val="115000"/>
                    </a:lnSpc>
                    <a:buFont typeface="Arial" panose="020B0604020202020204" pitchFamily="34" charset="0"/>
                    <a:buChar char="•"/>
                    <a:defRPr/>
                  </a:pPr>
                  <a:r>
                    <a:rPr lang="en-US" sz="500">
                      <a:latin typeface="Open Sans" panose="020B0606030504020204" pitchFamily="34" charset="0"/>
                      <a:ea typeface="Open Sans" panose="020B0606030504020204" pitchFamily="34" charset="0"/>
                      <a:cs typeface="Open Sans" panose="020B0606030504020204" pitchFamily="34" charset="0"/>
                    </a:rPr>
                    <a:t>Lab Report</a:t>
                  </a:r>
                </a:p>
                <a:p>
                  <a:pPr marL="171450" lvl="0" indent="-171450">
                    <a:lnSpc>
                      <a:spcPct val="115000"/>
                    </a:lnSpc>
                    <a:buFont typeface="Arial" panose="020B0604020202020204" pitchFamily="34" charset="0"/>
                    <a:buChar char="•"/>
                    <a:defRPr/>
                  </a:pPr>
                  <a:r>
                    <a:rPr lang="en-US" sz="500">
                      <a:latin typeface="Open Sans" panose="020B0606030504020204" pitchFamily="34" charset="0"/>
                      <a:ea typeface="Open Sans" panose="020B0606030504020204" pitchFamily="34" charset="0"/>
                      <a:cs typeface="Open Sans" panose="020B0606030504020204" pitchFamily="34" charset="0"/>
                    </a:rPr>
                    <a:t>Vendor Management</a:t>
                  </a:r>
                </a:p>
              </p:txBody>
            </p:sp>
          </p:grpSp>
        </p:grpSp>
      </p:grpSp>
      <p:grpSp>
        <p:nvGrpSpPr>
          <p:cNvPr id="6" name="Group 5">
            <a:extLst>
              <a:ext uri="{FF2B5EF4-FFF2-40B4-BE49-F238E27FC236}">
                <a16:creationId xmlns:a16="http://schemas.microsoft.com/office/drawing/2014/main" id="{8C5E91A3-775B-9994-B4BE-B1DD2E7F3DC4}"/>
              </a:ext>
            </a:extLst>
          </p:cNvPr>
          <p:cNvGrpSpPr/>
          <p:nvPr/>
        </p:nvGrpSpPr>
        <p:grpSpPr>
          <a:xfrm>
            <a:off x="10628170" y="1121070"/>
            <a:ext cx="2464974" cy="524780"/>
            <a:chOff x="4469010" y="4480809"/>
            <a:chExt cx="3402808" cy="768672"/>
          </a:xfrm>
        </p:grpSpPr>
        <p:sp>
          <p:nvSpPr>
            <p:cNvPr id="9" name="Rounded Rectangle 91">
              <a:extLst>
                <a:ext uri="{FF2B5EF4-FFF2-40B4-BE49-F238E27FC236}">
                  <a16:creationId xmlns:a16="http://schemas.microsoft.com/office/drawing/2014/main" id="{028DC99E-EC67-4FC8-D1AE-181ACD54E710}"/>
                </a:ext>
              </a:extLst>
            </p:cNvPr>
            <p:cNvSpPr/>
            <p:nvPr/>
          </p:nvSpPr>
          <p:spPr>
            <a:xfrm>
              <a:off x="4469010" y="4514686"/>
              <a:ext cx="2096190" cy="210368"/>
            </a:xfrm>
            <a:prstGeom prst="roundRect">
              <a:avLst/>
            </a:prstGeom>
            <a:solidFill>
              <a:srgbClr val="D7F3CB"/>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Rounded Rectangle 10">
              <a:extLst>
                <a:ext uri="{FF2B5EF4-FFF2-40B4-BE49-F238E27FC236}">
                  <a16:creationId xmlns:a16="http://schemas.microsoft.com/office/drawing/2014/main" id="{759FD907-EF75-9CFB-AB0B-34A32B5F7241}"/>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900" kern="1200">
                <a:latin typeface="Arial"/>
                <a:ea typeface="+mn-ea"/>
                <a:cs typeface="+mn-cs"/>
              </a:endParaRPr>
            </a:p>
          </p:txBody>
        </p:sp>
        <p:sp>
          <p:nvSpPr>
            <p:cNvPr id="12" name="TextBox 11">
              <a:extLst>
                <a:ext uri="{FF2B5EF4-FFF2-40B4-BE49-F238E27FC236}">
                  <a16:creationId xmlns:a16="http://schemas.microsoft.com/office/drawing/2014/main" id="{E2F34692-9396-0241-E8D7-28179F2E68AF}"/>
                </a:ext>
              </a:extLst>
            </p:cNvPr>
            <p:cNvSpPr txBox="1"/>
            <p:nvPr/>
          </p:nvSpPr>
          <p:spPr>
            <a:xfrm>
              <a:off x="4493221" y="4502594"/>
              <a:ext cx="3378597" cy="256966"/>
            </a:xfrm>
            <a:prstGeom prst="rect">
              <a:avLst/>
            </a:prstGeom>
            <a:noFill/>
          </p:spPr>
          <p:txBody>
            <a:bodyPr wrap="square">
              <a:spAutoFit/>
            </a:bodyPr>
            <a:lstStyle/>
            <a:p>
              <a:pPr marL="0" lvl="0" indent="0" algn="l" defTabSz="266700">
                <a:lnSpc>
                  <a:spcPct val="90000"/>
                </a:lnSpc>
                <a:spcBef>
                  <a:spcPct val="0"/>
                </a:spcBef>
                <a:spcAft>
                  <a:spcPct val="35000"/>
                </a:spcAft>
                <a:buNone/>
              </a:pPr>
              <a:r>
                <a:rPr lang="en-US" sz="600" b="1" kern="1200" dirty="0">
                  <a:latin typeface="Open Sans" panose="020B0606030504020204" pitchFamily="34" charset="0"/>
                  <a:ea typeface="Open Sans" panose="020B0606030504020204" pitchFamily="34" charset="0"/>
                  <a:cs typeface="Open Sans" panose="020B0606030504020204" pitchFamily="34" charset="0"/>
                </a:rPr>
                <a:t>Features addressed in this Use Case</a:t>
              </a:r>
            </a:p>
          </p:txBody>
        </p:sp>
      </p:grpSp>
      <p:sp>
        <p:nvSpPr>
          <p:cNvPr id="5" name="Oval 4">
            <a:extLst>
              <a:ext uri="{FF2B5EF4-FFF2-40B4-BE49-F238E27FC236}">
                <a16:creationId xmlns:a16="http://schemas.microsoft.com/office/drawing/2014/main" id="{00420D6E-F521-27FA-619C-ABF0956E654A}"/>
              </a:ext>
            </a:extLst>
          </p:cNvPr>
          <p:cNvSpPr/>
          <p:nvPr/>
        </p:nvSpPr>
        <p:spPr>
          <a:xfrm>
            <a:off x="11330291" y="127685"/>
            <a:ext cx="561372" cy="5613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lastslideviewed" highlightClick="1"/>
            <a:extLst>
              <a:ext uri="{FF2B5EF4-FFF2-40B4-BE49-F238E27FC236}">
                <a16:creationId xmlns:a16="http://schemas.microsoft.com/office/drawing/2014/main" id="{BBC8DBD9-1C61-5A97-D07D-426C784B4CE8}"/>
              </a:ext>
            </a:extLst>
          </p:cNvPr>
          <p:cNvSpPr/>
          <p:nvPr/>
        </p:nvSpPr>
        <p:spPr>
          <a:xfrm>
            <a:off x="11431843" y="279210"/>
            <a:ext cx="303950" cy="273615"/>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416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le 149">
            <a:extLst>
              <a:ext uri="{FF2B5EF4-FFF2-40B4-BE49-F238E27FC236}">
                <a16:creationId xmlns:a16="http://schemas.microsoft.com/office/drawing/2014/main" id="{E215738E-6052-7C75-5D78-54FB85A2CEB5}"/>
              </a:ext>
            </a:extLst>
          </p:cNvPr>
          <p:cNvSpPr/>
          <p:nvPr/>
        </p:nvSpPr>
        <p:spPr bwMode="auto">
          <a:xfrm>
            <a:off x="865103" y="1159689"/>
            <a:ext cx="7725306" cy="647555"/>
          </a:xfrm>
          <a:prstGeom prst="rect">
            <a:avLst/>
          </a:prstGeom>
          <a:solidFill>
            <a:schemeClr val="accent3">
              <a:lumMod val="40000"/>
              <a:lumOff val="6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5" name="Rectangle 34">
            <a:extLst>
              <a:ext uri="{FF2B5EF4-FFF2-40B4-BE49-F238E27FC236}">
                <a16:creationId xmlns:a16="http://schemas.microsoft.com/office/drawing/2014/main" id="{4CA3A53D-2706-6F64-1281-B92DAB51D5F4}"/>
              </a:ext>
            </a:extLst>
          </p:cNvPr>
          <p:cNvSpPr/>
          <p:nvPr/>
        </p:nvSpPr>
        <p:spPr bwMode="auto">
          <a:xfrm>
            <a:off x="5705523" y="4507281"/>
            <a:ext cx="3037716" cy="1266759"/>
          </a:xfrm>
          <a:prstGeom prst="rect">
            <a:avLst/>
          </a:prstGeom>
          <a:solidFill>
            <a:srgbClr val="D6EE99"/>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9" name="Rectangle 38">
            <a:extLst>
              <a:ext uri="{FF2B5EF4-FFF2-40B4-BE49-F238E27FC236}">
                <a16:creationId xmlns:a16="http://schemas.microsoft.com/office/drawing/2014/main" id="{4910EE85-EBA6-F123-2972-8FA0C70D543B}"/>
              </a:ext>
            </a:extLst>
          </p:cNvPr>
          <p:cNvSpPr/>
          <p:nvPr/>
        </p:nvSpPr>
        <p:spPr bwMode="auto">
          <a:xfrm>
            <a:off x="838200" y="4503167"/>
            <a:ext cx="4702251" cy="1299061"/>
          </a:xfrm>
          <a:prstGeom prst="rect">
            <a:avLst/>
          </a:prstGeom>
          <a:solidFill>
            <a:srgbClr val="D7F3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19" name="Google Shape;1318;p26">
            <a:extLst>
              <a:ext uri="{FF2B5EF4-FFF2-40B4-BE49-F238E27FC236}">
                <a16:creationId xmlns:a16="http://schemas.microsoft.com/office/drawing/2014/main" id="{11562E10-1DD2-E919-117F-05D6864AF077}"/>
              </a:ext>
            </a:extLst>
          </p:cNvPr>
          <p:cNvCxnSpPr>
            <a:cxnSpLocks/>
          </p:cNvCxnSpPr>
          <p:nvPr/>
        </p:nvCxnSpPr>
        <p:spPr>
          <a:xfrm flipV="1">
            <a:off x="2773831" y="3518893"/>
            <a:ext cx="0" cy="341247"/>
          </a:xfrm>
          <a:prstGeom prst="straightConnector1">
            <a:avLst/>
          </a:prstGeom>
          <a:noFill/>
          <a:ln w="9525" cap="flat" cmpd="sng">
            <a:solidFill>
              <a:srgbClr val="A5A5A5"/>
            </a:solidFill>
            <a:prstDash val="solid"/>
            <a:miter lim="800000"/>
            <a:headEnd type="oval" w="med" len="med"/>
            <a:tailEnd type="oval" w="med" len="med"/>
          </a:ln>
        </p:spPr>
      </p:cxnSp>
      <p:sp>
        <p:nvSpPr>
          <p:cNvPr id="65" name="Rectangle 64">
            <a:extLst>
              <a:ext uri="{FF2B5EF4-FFF2-40B4-BE49-F238E27FC236}">
                <a16:creationId xmlns:a16="http://schemas.microsoft.com/office/drawing/2014/main" id="{5D19A1BA-878D-7A99-9560-F696FBC2F5CA}"/>
              </a:ext>
            </a:extLst>
          </p:cNvPr>
          <p:cNvSpPr/>
          <p:nvPr/>
        </p:nvSpPr>
        <p:spPr bwMode="auto">
          <a:xfrm>
            <a:off x="8899436" y="4531541"/>
            <a:ext cx="2696114" cy="1266759"/>
          </a:xfrm>
          <a:prstGeom prst="rect">
            <a:avLst/>
          </a:prstGeom>
          <a:solidFill>
            <a:schemeClr val="bg1">
              <a:lumMod val="9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6" name="Rectangle 75">
            <a:extLst>
              <a:ext uri="{FF2B5EF4-FFF2-40B4-BE49-F238E27FC236}">
                <a16:creationId xmlns:a16="http://schemas.microsoft.com/office/drawing/2014/main" id="{20CE6DB1-9A0F-5FF9-BC04-3DCF3DD6E58C}"/>
              </a:ext>
            </a:extLst>
          </p:cNvPr>
          <p:cNvSpPr/>
          <p:nvPr/>
        </p:nvSpPr>
        <p:spPr bwMode="auto">
          <a:xfrm>
            <a:off x="846255" y="1930138"/>
            <a:ext cx="7725306" cy="1355979"/>
          </a:xfrm>
          <a:prstGeom prst="rect">
            <a:avLst/>
          </a:prstGeom>
          <a:solidFill>
            <a:srgbClr val="F2F2F2"/>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7" name="Rectangle 76">
            <a:extLst>
              <a:ext uri="{FF2B5EF4-FFF2-40B4-BE49-F238E27FC236}">
                <a16:creationId xmlns:a16="http://schemas.microsoft.com/office/drawing/2014/main" id="{BA0D7C16-19E3-228C-AB66-930247DA3DFB}"/>
              </a:ext>
            </a:extLst>
          </p:cNvPr>
          <p:cNvSpPr/>
          <p:nvPr/>
        </p:nvSpPr>
        <p:spPr>
          <a:xfrm>
            <a:off x="1322873" y="1328310"/>
            <a:ext cx="3290224" cy="307777"/>
          </a:xfrm>
          <a:prstGeom prst="rect">
            <a:avLst/>
          </a:prstGeom>
        </p:spPr>
        <p:txBody>
          <a:bodyPr wrap="square">
            <a:spAutoFit/>
          </a:bodyPr>
          <a:lstStyle/>
          <a:p>
            <a:pPr lvl="0" defTabSz="914333">
              <a:buClrTx/>
              <a:defRPr/>
            </a:pPr>
            <a:r>
              <a:rPr lang="en-IN"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Problem Statement</a:t>
            </a:r>
          </a:p>
        </p:txBody>
      </p:sp>
      <p:sp>
        <p:nvSpPr>
          <p:cNvPr id="3" name="Title 2">
            <a:extLst>
              <a:ext uri="{FF2B5EF4-FFF2-40B4-BE49-F238E27FC236}">
                <a16:creationId xmlns:a16="http://schemas.microsoft.com/office/drawing/2014/main" id="{A600984A-D38D-027A-80ED-54300B9B81C3}"/>
              </a:ext>
            </a:extLst>
          </p:cNvPr>
          <p:cNvSpPr>
            <a:spLocks noGrp="1"/>
          </p:cNvSpPr>
          <p:nvPr>
            <p:ph type="title"/>
          </p:nvPr>
        </p:nvSpPr>
        <p:spPr>
          <a:xfrm>
            <a:off x="838200" y="256248"/>
            <a:ext cx="10515600" cy="511062"/>
          </a:xfrm>
        </p:spPr>
        <p:txBody>
          <a:bodyPr/>
          <a:lstStyle/>
          <a:p>
            <a:r>
              <a:rPr lang="en-US" dirty="0">
                <a:latin typeface="Century Gothic"/>
                <a:ea typeface="Roboto"/>
              </a:rPr>
              <a:t>Medical Code Extraction</a:t>
            </a:r>
            <a:endParaRPr lang="en-US" dirty="0"/>
          </a:p>
        </p:txBody>
      </p:sp>
      <p:sp>
        <p:nvSpPr>
          <p:cNvPr id="32" name="Google Shape;1331;p26">
            <a:extLst>
              <a:ext uri="{FF2B5EF4-FFF2-40B4-BE49-F238E27FC236}">
                <a16:creationId xmlns:a16="http://schemas.microsoft.com/office/drawing/2014/main" id="{A129B4E4-7666-F3B2-6C80-5D9861FBDDE8}"/>
              </a:ext>
            </a:extLst>
          </p:cNvPr>
          <p:cNvSpPr txBox="1"/>
          <p:nvPr/>
        </p:nvSpPr>
        <p:spPr>
          <a:xfrm>
            <a:off x="5833326" y="4556210"/>
            <a:ext cx="2798980" cy="684482"/>
          </a:xfrm>
          <a:prstGeom prst="rect">
            <a:avLst/>
          </a:prstGeom>
          <a:noFill/>
          <a:ln>
            <a:noFill/>
          </a:ln>
        </p:spPr>
        <p:txBody>
          <a:bodyPr spcFirstLastPara="1" wrap="square" lIns="91425" tIns="91425" rIns="91425" bIns="91425" anchor="t" anchorCtr="0">
            <a:noAutofit/>
          </a:bodyPr>
          <a:lstStyle/>
          <a:p>
            <a:pPr marL="228600" indent="-228600">
              <a:buFont typeface="+mj-lt"/>
              <a:buAutoNum type="arabicPeriod"/>
            </a:pPr>
            <a:r>
              <a:rPr lang="en-US" sz="1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Django WEB UI</a:t>
            </a:r>
          </a:p>
          <a:p>
            <a:pPr marL="228600" indent="-228600">
              <a:buFont typeface="+mj-lt"/>
              <a:buAutoNum type="arabicPeriod"/>
            </a:pPr>
            <a:r>
              <a:rPr lang="en-IN" altLang="en-US" sz="1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ML Pre-processing  </a:t>
            </a:r>
          </a:p>
          <a:p>
            <a:pPr marL="228600" indent="-228600">
              <a:buFont typeface="+mj-lt"/>
              <a:buAutoNum type="arabicPeriod"/>
            </a:pPr>
            <a:r>
              <a:rPr lang="en-IN" altLang="en-US" sz="1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ML Processing</a:t>
            </a:r>
            <a:endParaRPr lang="en-US" sz="1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33" name="Google Shape;1332;p26">
            <a:extLst>
              <a:ext uri="{FF2B5EF4-FFF2-40B4-BE49-F238E27FC236}">
                <a16:creationId xmlns:a16="http://schemas.microsoft.com/office/drawing/2014/main" id="{53E1B9BC-CDF3-D568-047F-5E1D336C64AA}"/>
              </a:ext>
            </a:extLst>
          </p:cNvPr>
          <p:cNvSpPr/>
          <p:nvPr/>
        </p:nvSpPr>
        <p:spPr>
          <a:xfrm>
            <a:off x="973891" y="4648147"/>
            <a:ext cx="4440590" cy="1026334"/>
          </a:xfrm>
          <a:prstGeom prst="rect">
            <a:avLst/>
          </a:prstGeom>
          <a:noFill/>
          <a:ln>
            <a:noFill/>
          </a:ln>
        </p:spPr>
        <p:txBody>
          <a:bodyPr spcFirstLastPara="1" wrap="square" lIns="91425" tIns="45700" rIns="91425" bIns="45700" anchor="t" anchorCtr="0">
            <a:noAutofit/>
          </a:bodyPr>
          <a:lstStyle/>
          <a:p>
            <a:pPr algn="l"/>
            <a:r>
              <a:rPr lang="en-US" sz="1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Build a solution that can: </a:t>
            </a:r>
          </a:p>
          <a:p>
            <a:pPr marL="228600" indent="-228600" algn="l">
              <a:buFont typeface="+mj-lt"/>
              <a:buAutoNum type="arabicPeriod"/>
            </a:pPr>
            <a:r>
              <a:rPr lang="en-US" sz="1000" dirty="0">
                <a:solidFill>
                  <a:srgbClr val="000000"/>
                </a:solidFill>
                <a:latin typeface="Open Sans" panose="020B0606030504020204" pitchFamily="34" charset="0"/>
                <a:ea typeface="Open Sans" panose="020B0606030504020204" pitchFamily="34" charset="0"/>
                <a:cs typeface="Open Sans" panose="020B0606030504020204" pitchFamily="34" charset="0"/>
              </a:rPr>
              <a:t>Identify the ICD/medical codes</a:t>
            </a:r>
          </a:p>
          <a:p>
            <a:pPr marL="228600" indent="-228600" algn="l">
              <a:buFont typeface="+mj-lt"/>
              <a:buAutoNum type="arabicPeriod"/>
            </a:pPr>
            <a:r>
              <a:rPr lang="en-US" sz="1000" dirty="0">
                <a:solidFill>
                  <a:srgbClr val="000000"/>
                </a:solidFill>
                <a:latin typeface="Open Sans" panose="020B0606030504020204" pitchFamily="34" charset="0"/>
                <a:ea typeface="Open Sans" panose="020B0606030504020204" pitchFamily="34" charset="0"/>
                <a:cs typeface="Open Sans" panose="020B0606030504020204" pitchFamily="34" charset="0"/>
              </a:rPr>
              <a:t>Identify the key phrases in the EHR document against the ICD/medical code descriptions</a:t>
            </a:r>
          </a:p>
          <a:p>
            <a:pPr marL="228600" indent="-228600" algn="l">
              <a:buFont typeface="+mj-lt"/>
              <a:buAutoNum type="arabicPeriod"/>
            </a:pPr>
            <a:r>
              <a:rPr lang="en-US" sz="1000" dirty="0">
                <a:solidFill>
                  <a:srgbClr val="000000"/>
                </a:solidFill>
                <a:latin typeface="Open Sans" panose="020B0606030504020204" pitchFamily="34" charset="0"/>
                <a:ea typeface="Open Sans" panose="020B0606030504020204" pitchFamily="34" charset="0"/>
                <a:cs typeface="Open Sans" panose="020B0606030504020204" pitchFamily="34" charset="0"/>
              </a:rPr>
              <a:t>Use NLP to identify and contextually match the key phrases with content</a:t>
            </a:r>
          </a:p>
        </p:txBody>
      </p:sp>
      <p:sp>
        <p:nvSpPr>
          <p:cNvPr id="51" name="Google Shape;1290;p25">
            <a:extLst>
              <a:ext uri="{FF2B5EF4-FFF2-40B4-BE49-F238E27FC236}">
                <a16:creationId xmlns:a16="http://schemas.microsoft.com/office/drawing/2014/main" id="{E32D0250-F312-B9C8-C7C9-E0C6914E8BCD}"/>
              </a:ext>
            </a:extLst>
          </p:cNvPr>
          <p:cNvSpPr/>
          <p:nvPr/>
        </p:nvSpPr>
        <p:spPr>
          <a:xfrm>
            <a:off x="9516893" y="483086"/>
            <a:ext cx="1836907" cy="331431"/>
          </a:xfrm>
          <a:prstGeom prst="rect">
            <a:avLst/>
          </a:prstGeom>
          <a:noFill/>
          <a:ln>
            <a:noFill/>
          </a:ln>
        </p:spPr>
        <p:txBody>
          <a:bodyPr spcFirstLastPara="1" wrap="square" lIns="91425" tIns="45700" rIns="91425" bIns="45700" anchor="t" anchorCtr="0">
            <a:noAutofit/>
          </a:bodyPr>
          <a:lstStyle/>
          <a:p>
            <a:pPr marL="76200" lvl="0">
              <a:buSzPts val="1200"/>
              <a:defRPr/>
            </a:pPr>
            <a:r>
              <a:rPr lang="en-US" sz="1300" dirty="0">
                <a:solidFill>
                  <a:srgbClr val="0070C0"/>
                </a:solidFill>
                <a:latin typeface="Open Sans" panose="020B0606030504020204" pitchFamily="34" charset="0"/>
                <a:ea typeface="Open Sans" panose="020B0606030504020204" pitchFamily="34" charset="0"/>
                <a:cs typeface="Open Sans" panose="020B0606030504020204" pitchFamily="34" charset="0"/>
              </a:rPr>
              <a:t>Proof of Technology</a:t>
            </a:r>
          </a:p>
        </p:txBody>
      </p:sp>
      <p:sp>
        <p:nvSpPr>
          <p:cNvPr id="10" name="Rectangle 9">
            <a:extLst>
              <a:ext uri="{FF2B5EF4-FFF2-40B4-BE49-F238E27FC236}">
                <a16:creationId xmlns:a16="http://schemas.microsoft.com/office/drawing/2014/main" id="{9AE52DD3-E034-D01A-3F14-494E239EA76B}"/>
              </a:ext>
            </a:extLst>
          </p:cNvPr>
          <p:cNvSpPr/>
          <p:nvPr/>
        </p:nvSpPr>
        <p:spPr bwMode="auto">
          <a:xfrm>
            <a:off x="9089336" y="3897632"/>
            <a:ext cx="2506213" cy="479864"/>
          </a:xfrm>
          <a:prstGeom prst="rect">
            <a:avLst/>
          </a:prstGeom>
          <a:solidFill>
            <a:srgbClr val="F2F2F2"/>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C36BAAA3-FAC2-1BC7-EBCE-C574A4C2BEDD}"/>
              </a:ext>
            </a:extLst>
          </p:cNvPr>
          <p:cNvSpPr/>
          <p:nvPr/>
        </p:nvSpPr>
        <p:spPr bwMode="auto">
          <a:xfrm>
            <a:off x="1011489" y="3897632"/>
            <a:ext cx="4528961" cy="479864"/>
          </a:xfrm>
          <a:prstGeom prst="rect">
            <a:avLst/>
          </a:prstGeom>
          <a:solidFill>
            <a:srgbClr val="D7F3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45E98823-CD0D-F0E8-4A29-6FE8741BF8FD}"/>
              </a:ext>
            </a:extLst>
          </p:cNvPr>
          <p:cNvSpPr/>
          <p:nvPr/>
        </p:nvSpPr>
        <p:spPr>
          <a:xfrm>
            <a:off x="1328293" y="4012616"/>
            <a:ext cx="1354861" cy="307777"/>
          </a:xfrm>
          <a:prstGeom prst="rect">
            <a:avLst/>
          </a:prstGeom>
        </p:spPr>
        <p:txBody>
          <a:bodyPr wrap="square">
            <a:spAutoFit/>
          </a:bodyPr>
          <a:lstStyle/>
          <a:p>
            <a:pPr lvl="0" defTabSz="914333">
              <a:buClrTx/>
              <a:defRPr/>
            </a:pPr>
            <a:r>
              <a:rPr lang="en-IN" kern="1200">
                <a:solidFill>
                  <a:schemeClr val="tx1"/>
                </a:solidFill>
                <a:latin typeface="Open Sans" panose="020B0606030504020204" pitchFamily="34" charset="0"/>
                <a:ea typeface="Open Sans" panose="020B0606030504020204" pitchFamily="34" charset="0"/>
                <a:cs typeface="Open Sans" panose="020B0606030504020204" pitchFamily="34" charset="0"/>
              </a:rPr>
              <a:t>Solution</a:t>
            </a:r>
            <a:endParaRPr kumimoji="0" lang="en-IN"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16" name="Group 15">
            <a:extLst>
              <a:ext uri="{FF2B5EF4-FFF2-40B4-BE49-F238E27FC236}">
                <a16:creationId xmlns:a16="http://schemas.microsoft.com/office/drawing/2014/main" id="{BD5E6165-46C9-6884-4062-818423BE9C0C}"/>
              </a:ext>
            </a:extLst>
          </p:cNvPr>
          <p:cNvGrpSpPr/>
          <p:nvPr/>
        </p:nvGrpSpPr>
        <p:grpSpPr>
          <a:xfrm>
            <a:off x="838201" y="3945391"/>
            <a:ext cx="388843" cy="388843"/>
            <a:chOff x="3697191" y="2931826"/>
            <a:chExt cx="291327" cy="291327"/>
          </a:xfrm>
        </p:grpSpPr>
        <p:sp>
          <p:nvSpPr>
            <p:cNvPr id="23" name="Oval 22">
              <a:extLst>
                <a:ext uri="{FF2B5EF4-FFF2-40B4-BE49-F238E27FC236}">
                  <a16:creationId xmlns:a16="http://schemas.microsoft.com/office/drawing/2014/main" id="{5EB85FAF-319E-3286-B712-0BA09A5DB65F}"/>
                </a:ext>
              </a:extLst>
            </p:cNvPr>
            <p:cNvSpPr/>
            <p:nvPr/>
          </p:nvSpPr>
          <p:spPr bwMode="auto">
            <a:xfrm>
              <a:off x="3697191" y="2931826"/>
              <a:ext cx="291327" cy="291327"/>
            </a:xfrm>
            <a:prstGeom prst="ellipse">
              <a:avLst/>
            </a:prstGeom>
            <a:solidFill>
              <a:schemeClr val="tx1"/>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4" name="Picture 23">
              <a:extLst>
                <a:ext uri="{FF2B5EF4-FFF2-40B4-BE49-F238E27FC236}">
                  <a16:creationId xmlns:a16="http://schemas.microsoft.com/office/drawing/2014/main" id="{FFBB8244-076C-BBBE-27A4-B3EE08DBA8C4}"/>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57847" y="2970765"/>
              <a:ext cx="175610" cy="175610"/>
            </a:xfrm>
            <a:prstGeom prst="rect">
              <a:avLst/>
            </a:prstGeom>
          </p:spPr>
        </p:pic>
      </p:grpSp>
      <p:sp>
        <p:nvSpPr>
          <p:cNvPr id="26" name="Google Shape;1315;p26">
            <a:extLst>
              <a:ext uri="{FF2B5EF4-FFF2-40B4-BE49-F238E27FC236}">
                <a16:creationId xmlns:a16="http://schemas.microsoft.com/office/drawing/2014/main" id="{BCB630BD-9EEA-AB04-E3E0-A85D5CA3F5EE}"/>
              </a:ext>
            </a:extLst>
          </p:cNvPr>
          <p:cNvSpPr/>
          <p:nvPr/>
        </p:nvSpPr>
        <p:spPr>
          <a:xfrm>
            <a:off x="9384141" y="4029861"/>
            <a:ext cx="1629756" cy="3077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Outcome</a:t>
            </a:r>
            <a:endParaRPr kumimoji="0"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27" name="Group 26">
            <a:extLst>
              <a:ext uri="{FF2B5EF4-FFF2-40B4-BE49-F238E27FC236}">
                <a16:creationId xmlns:a16="http://schemas.microsoft.com/office/drawing/2014/main" id="{0229002E-F9AA-ED72-6C04-04456087BBC7}"/>
              </a:ext>
            </a:extLst>
          </p:cNvPr>
          <p:cNvGrpSpPr/>
          <p:nvPr/>
        </p:nvGrpSpPr>
        <p:grpSpPr>
          <a:xfrm>
            <a:off x="8894916" y="3946228"/>
            <a:ext cx="388843" cy="388843"/>
            <a:chOff x="9427009" y="2367629"/>
            <a:chExt cx="388843" cy="388843"/>
          </a:xfrm>
        </p:grpSpPr>
        <p:sp>
          <p:nvSpPr>
            <p:cNvPr id="28" name="Oval 27">
              <a:extLst>
                <a:ext uri="{FF2B5EF4-FFF2-40B4-BE49-F238E27FC236}">
                  <a16:creationId xmlns:a16="http://schemas.microsoft.com/office/drawing/2014/main" id="{BCBE420B-548E-7F67-1D57-82313266450D}"/>
                </a:ext>
              </a:extLst>
            </p:cNvPr>
            <p:cNvSpPr/>
            <p:nvPr/>
          </p:nvSpPr>
          <p:spPr bwMode="auto">
            <a:xfrm>
              <a:off x="9427009" y="2367629"/>
              <a:ext cx="388843" cy="388843"/>
            </a:xfrm>
            <a:prstGeom prst="ellipse">
              <a:avLst/>
            </a:prstGeom>
            <a:solidFill>
              <a:schemeClr val="tx1"/>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4" name="Picture 33" descr="Shape&#10;&#10;Description automatically generated with low confidence">
              <a:extLst>
                <a:ext uri="{FF2B5EF4-FFF2-40B4-BE49-F238E27FC236}">
                  <a16:creationId xmlns:a16="http://schemas.microsoft.com/office/drawing/2014/main" id="{9BA94821-0170-E02F-55F7-A481D5A7ED51}"/>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9499107" y="2434017"/>
              <a:ext cx="250995" cy="250995"/>
            </a:xfrm>
            <a:prstGeom prst="rect">
              <a:avLst/>
            </a:prstGeom>
          </p:spPr>
        </p:pic>
      </p:grpSp>
      <p:sp>
        <p:nvSpPr>
          <p:cNvPr id="7" name="Google Shape;1328;p26">
            <a:extLst>
              <a:ext uri="{FF2B5EF4-FFF2-40B4-BE49-F238E27FC236}">
                <a16:creationId xmlns:a16="http://schemas.microsoft.com/office/drawing/2014/main" id="{7C53829B-2707-E204-2731-1A3C62AF5950}"/>
              </a:ext>
            </a:extLst>
          </p:cNvPr>
          <p:cNvSpPr txBox="1"/>
          <p:nvPr/>
        </p:nvSpPr>
        <p:spPr>
          <a:xfrm>
            <a:off x="1090487" y="2057639"/>
            <a:ext cx="7257858" cy="1031021"/>
          </a:xfrm>
          <a:prstGeom prst="rect">
            <a:avLst/>
          </a:prstGeom>
          <a:noFill/>
          <a:ln>
            <a:noFill/>
          </a:ln>
        </p:spPr>
        <p:txBody>
          <a:bodyPr spcFirstLastPara="1" wrap="square" lIns="91425" tIns="91425" rIns="91425" bIns="91425" anchor="t" anchorCtr="0">
            <a:spAutoFit/>
          </a:bodyPr>
          <a:lstStyle/>
          <a:p>
            <a:pPr marL="228600" indent="-228600">
              <a:buFont typeface="+mj-lt"/>
              <a:buAutoNum type="arabicPeriod"/>
            </a:pPr>
            <a:r>
              <a:rPr lang="en-US" sz="1100" dirty="0">
                <a:latin typeface="Open Sans" panose="020B0606030504020204" pitchFamily="34" charset="0"/>
                <a:ea typeface="Open Sans" panose="020B0606030504020204" pitchFamily="34" charset="0"/>
                <a:cs typeface="Open Sans" panose="020B0606030504020204" pitchFamily="34" charset="0"/>
              </a:rPr>
              <a:t>Existing healthcare EHR documents are often very unstructured and may contain notes on patients’ social and behavioral aspects and their family history.</a:t>
            </a:r>
          </a:p>
          <a:p>
            <a:pPr marL="228600" indent="-228600">
              <a:buFont typeface="+mj-lt"/>
              <a:buAutoNum type="arabicPeriod"/>
            </a:pPr>
            <a:endParaRPr lang="en-US" sz="1100" dirty="0">
              <a:latin typeface="Open Sans" panose="020B0606030504020204" pitchFamily="34" charset="0"/>
              <a:ea typeface="Open Sans" panose="020B0606030504020204" pitchFamily="34" charset="0"/>
              <a:cs typeface="Open Sans" panose="020B0606030504020204" pitchFamily="34" charset="0"/>
            </a:endParaRPr>
          </a:p>
          <a:p>
            <a:pPr marL="228600" indent="-228600">
              <a:buFont typeface="+mj-lt"/>
              <a:buAutoNum type="arabicPeriod"/>
            </a:pPr>
            <a:r>
              <a:rPr lang="en-US" sz="1100" dirty="0">
                <a:latin typeface="Open Sans" panose="020B0606030504020204" pitchFamily="34" charset="0"/>
                <a:ea typeface="Open Sans" panose="020B0606030504020204" pitchFamily="34" charset="0"/>
                <a:cs typeface="Open Sans" panose="020B0606030504020204" pitchFamily="34" charset="0"/>
              </a:rPr>
              <a:t>The current process involves going through the entire EHR document and then mapping the notes with respective medical code. This process is tedious and time-consuming.</a:t>
            </a:r>
          </a:p>
        </p:txBody>
      </p:sp>
      <p:grpSp>
        <p:nvGrpSpPr>
          <p:cNvPr id="78" name="Group 77">
            <a:extLst>
              <a:ext uri="{FF2B5EF4-FFF2-40B4-BE49-F238E27FC236}">
                <a16:creationId xmlns:a16="http://schemas.microsoft.com/office/drawing/2014/main" id="{ECC40B1A-2502-6C3D-D8C4-B5E5DD63175B}"/>
              </a:ext>
            </a:extLst>
          </p:cNvPr>
          <p:cNvGrpSpPr/>
          <p:nvPr/>
        </p:nvGrpSpPr>
        <p:grpSpPr>
          <a:xfrm>
            <a:off x="746156" y="1255326"/>
            <a:ext cx="453743" cy="453743"/>
            <a:chOff x="867625" y="2165753"/>
            <a:chExt cx="531043" cy="531043"/>
          </a:xfrm>
        </p:grpSpPr>
        <p:sp>
          <p:nvSpPr>
            <p:cNvPr id="79" name="Oval 78">
              <a:extLst>
                <a:ext uri="{FF2B5EF4-FFF2-40B4-BE49-F238E27FC236}">
                  <a16:creationId xmlns:a16="http://schemas.microsoft.com/office/drawing/2014/main" id="{C7E55127-D135-141C-2A78-5EFD05F0D066}"/>
                </a:ext>
              </a:extLst>
            </p:cNvPr>
            <p:cNvSpPr/>
            <p:nvPr/>
          </p:nvSpPr>
          <p:spPr bwMode="auto">
            <a:xfrm>
              <a:off x="867625" y="2165753"/>
              <a:ext cx="531043" cy="531043"/>
            </a:xfrm>
            <a:prstGeom prst="ellipse">
              <a:avLst/>
            </a:prstGeom>
            <a:solidFill>
              <a:schemeClr val="tx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l"/>
              <a:endParaRPr lang="en-US" sz="300">
                <a:latin typeface="Open Sans" panose="020B0606030504020204" pitchFamily="34" charset="0"/>
                <a:ea typeface="Open Sans" panose="020B0606030504020204" pitchFamily="34" charset="0"/>
                <a:cs typeface="Open Sans" panose="020B0606030504020204" pitchFamily="34" charset="0"/>
              </a:endParaRPr>
            </a:p>
          </p:txBody>
        </p:sp>
        <p:pic>
          <p:nvPicPr>
            <p:cNvPr id="80" name="Picture 2" descr="Project Icons - 7,095 free vector icons">
              <a:extLst>
                <a:ext uri="{FF2B5EF4-FFF2-40B4-BE49-F238E27FC236}">
                  <a16:creationId xmlns:a16="http://schemas.microsoft.com/office/drawing/2014/main" id="{6D1D7890-D944-7FC6-F0D4-B1ABAAA8981A}"/>
                </a:ext>
              </a:extLst>
            </p:cNvPr>
            <p:cNvPicPr>
              <a:picLocks noChangeAspect="1" noChangeArrowheads="1"/>
            </p:cNvPicPr>
            <p:nvPr/>
          </p:nvPicPr>
          <p:blipFill>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960178" y="2285110"/>
              <a:ext cx="292327" cy="292327"/>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grpSp>
      <p:sp>
        <p:nvSpPr>
          <p:cNvPr id="104" name="Rectangle 103">
            <a:extLst>
              <a:ext uri="{FF2B5EF4-FFF2-40B4-BE49-F238E27FC236}">
                <a16:creationId xmlns:a16="http://schemas.microsoft.com/office/drawing/2014/main" id="{94C45D19-8FBC-E74E-226D-E1C3ECF8141E}"/>
              </a:ext>
            </a:extLst>
          </p:cNvPr>
          <p:cNvSpPr/>
          <p:nvPr/>
        </p:nvSpPr>
        <p:spPr bwMode="auto">
          <a:xfrm>
            <a:off x="5833325" y="3919765"/>
            <a:ext cx="2905393" cy="479864"/>
          </a:xfrm>
          <a:prstGeom prst="rect">
            <a:avLst/>
          </a:prstGeom>
          <a:solidFill>
            <a:srgbClr val="D6EE99"/>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5" name="Rectangle 104">
            <a:extLst>
              <a:ext uri="{FF2B5EF4-FFF2-40B4-BE49-F238E27FC236}">
                <a16:creationId xmlns:a16="http://schemas.microsoft.com/office/drawing/2014/main" id="{757725ED-3EB4-9407-02D0-35DAC89B7B2A}"/>
              </a:ext>
            </a:extLst>
          </p:cNvPr>
          <p:cNvSpPr/>
          <p:nvPr/>
        </p:nvSpPr>
        <p:spPr>
          <a:xfrm>
            <a:off x="6056347" y="4055102"/>
            <a:ext cx="4564668" cy="307777"/>
          </a:xfrm>
          <a:prstGeom prst="rect">
            <a:avLst/>
          </a:prstGeom>
        </p:spPr>
        <p:txBody>
          <a:bodyPr wrap="square">
            <a:spAutoFit/>
          </a:bodyPr>
          <a:lstStyle/>
          <a:p>
            <a:pPr lvl="0" defTabSz="914333">
              <a:buClrTx/>
              <a:defRPr/>
            </a:pPr>
            <a:r>
              <a:rPr lang="en-IN" kern="1200">
                <a:solidFill>
                  <a:schemeClr val="tx1"/>
                </a:solidFill>
                <a:latin typeface="Open Sans" panose="020B0606030504020204" pitchFamily="34" charset="0"/>
                <a:ea typeface="Open Sans" panose="020B0606030504020204" pitchFamily="34" charset="0"/>
                <a:cs typeface="Open Sans" panose="020B0606030504020204" pitchFamily="34" charset="0"/>
              </a:rPr>
              <a:t>Tech Stack &amp; Techniques</a:t>
            </a:r>
          </a:p>
        </p:txBody>
      </p:sp>
      <p:grpSp>
        <p:nvGrpSpPr>
          <p:cNvPr id="106" name="Group 105">
            <a:extLst>
              <a:ext uri="{FF2B5EF4-FFF2-40B4-BE49-F238E27FC236}">
                <a16:creationId xmlns:a16="http://schemas.microsoft.com/office/drawing/2014/main" id="{49CAD1C4-86A9-DCFB-CF16-FA21FB1EDD74}"/>
              </a:ext>
            </a:extLst>
          </p:cNvPr>
          <p:cNvGrpSpPr/>
          <p:nvPr/>
        </p:nvGrpSpPr>
        <p:grpSpPr>
          <a:xfrm>
            <a:off x="5660037" y="3967524"/>
            <a:ext cx="388843" cy="388843"/>
            <a:chOff x="3697191" y="2931826"/>
            <a:chExt cx="291327" cy="291327"/>
          </a:xfrm>
        </p:grpSpPr>
        <p:sp>
          <p:nvSpPr>
            <p:cNvPr id="107" name="Oval 106">
              <a:extLst>
                <a:ext uri="{FF2B5EF4-FFF2-40B4-BE49-F238E27FC236}">
                  <a16:creationId xmlns:a16="http://schemas.microsoft.com/office/drawing/2014/main" id="{E6E74A5A-90D4-0824-E44D-D0C685A4544A}"/>
                </a:ext>
              </a:extLst>
            </p:cNvPr>
            <p:cNvSpPr/>
            <p:nvPr/>
          </p:nvSpPr>
          <p:spPr bwMode="auto">
            <a:xfrm>
              <a:off x="3697191" y="2931826"/>
              <a:ext cx="291327" cy="291327"/>
            </a:xfrm>
            <a:prstGeom prst="ellipse">
              <a:avLst/>
            </a:prstGeom>
            <a:solidFill>
              <a:schemeClr val="tx1"/>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8" name="Picture 107">
              <a:extLst>
                <a:ext uri="{FF2B5EF4-FFF2-40B4-BE49-F238E27FC236}">
                  <a16:creationId xmlns:a16="http://schemas.microsoft.com/office/drawing/2014/main" id="{3BE46CD4-F340-9E1F-933F-F31F205C6DE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57847" y="2970765"/>
              <a:ext cx="175610" cy="175610"/>
            </a:xfrm>
            <a:prstGeom prst="rect">
              <a:avLst/>
            </a:prstGeom>
          </p:spPr>
        </p:pic>
      </p:grpSp>
      <p:sp>
        <p:nvSpPr>
          <p:cNvPr id="8" name="Rectangle 7">
            <a:extLst>
              <a:ext uri="{FF2B5EF4-FFF2-40B4-BE49-F238E27FC236}">
                <a16:creationId xmlns:a16="http://schemas.microsoft.com/office/drawing/2014/main" id="{F7F1217C-3516-CE45-E657-45FF0D262F29}"/>
              </a:ext>
            </a:extLst>
          </p:cNvPr>
          <p:cNvSpPr/>
          <p:nvPr/>
        </p:nvSpPr>
        <p:spPr>
          <a:xfrm>
            <a:off x="7959812" y="1099403"/>
            <a:ext cx="2657262" cy="230832"/>
          </a:xfrm>
          <a:prstGeom prst="rect">
            <a:avLst/>
          </a:prstGeom>
        </p:spPr>
        <p:txBody>
          <a:bodyPr wrap="square">
            <a:spAutoFit/>
          </a:bodyPr>
          <a:lstStyle/>
          <a:p>
            <a:pPr marL="0" marR="0" lvl="0" indent="0" algn="ctr" defTabSz="914333" rtl="0" eaLnBrk="1" fontAlgn="auto" latinLnBrk="0" hangingPunct="1">
              <a:lnSpc>
                <a:spcPct val="100000"/>
              </a:lnSpc>
              <a:spcBef>
                <a:spcPts val="0"/>
              </a:spcBef>
              <a:spcAft>
                <a:spcPts val="0"/>
              </a:spcAft>
              <a:buClrTx/>
              <a:buSzTx/>
              <a:buFontTx/>
              <a:buNone/>
              <a:tabLst/>
              <a:defRPr/>
            </a:pPr>
            <a:r>
              <a:rPr lang="en-IN" sz="9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EHR – Features Set</a:t>
            </a:r>
            <a:endParaRPr kumimoji="0" lang="en-IN" sz="9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1" name="TextBox 60">
            <a:extLst>
              <a:ext uri="{FF2B5EF4-FFF2-40B4-BE49-F238E27FC236}">
                <a16:creationId xmlns:a16="http://schemas.microsoft.com/office/drawing/2014/main" id="{CDD9F1AE-04FE-843E-4C81-3F0CE29F5EE0}"/>
              </a:ext>
            </a:extLst>
          </p:cNvPr>
          <p:cNvSpPr txBox="1"/>
          <p:nvPr/>
        </p:nvSpPr>
        <p:spPr>
          <a:xfrm>
            <a:off x="8957979" y="4648146"/>
            <a:ext cx="2437026" cy="1015663"/>
          </a:xfrm>
          <a:prstGeom prst="rect">
            <a:avLst/>
          </a:prstGeom>
          <a:noFill/>
        </p:spPr>
        <p:txBody>
          <a:bodyPr wrap="square">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Based on the context similarity model built, any new EHR document can be processed, and the outcome will be the list of extracted phrases from the document along with the mapped medical code and confidence score.</a:t>
            </a:r>
          </a:p>
        </p:txBody>
      </p:sp>
      <p:cxnSp>
        <p:nvCxnSpPr>
          <p:cNvPr id="156" name="Google Shape;1318;p26">
            <a:extLst>
              <a:ext uri="{FF2B5EF4-FFF2-40B4-BE49-F238E27FC236}">
                <a16:creationId xmlns:a16="http://schemas.microsoft.com/office/drawing/2014/main" id="{3DA064FD-A53E-5CD2-7E6F-CF56F50E8C75}"/>
              </a:ext>
            </a:extLst>
          </p:cNvPr>
          <p:cNvCxnSpPr>
            <a:cxnSpLocks/>
          </p:cNvCxnSpPr>
          <p:nvPr/>
        </p:nvCxnSpPr>
        <p:spPr>
          <a:xfrm flipV="1">
            <a:off x="10281023" y="3537793"/>
            <a:ext cx="0" cy="341247"/>
          </a:xfrm>
          <a:prstGeom prst="straightConnector1">
            <a:avLst/>
          </a:prstGeom>
          <a:noFill/>
          <a:ln w="9525" cap="flat" cmpd="sng">
            <a:solidFill>
              <a:srgbClr val="A5A5A5"/>
            </a:solidFill>
            <a:prstDash val="solid"/>
            <a:miter lim="800000"/>
            <a:headEnd type="oval" w="med" len="med"/>
            <a:tailEnd type="oval" w="med" len="med"/>
          </a:ln>
        </p:spPr>
      </p:cxnSp>
      <p:cxnSp>
        <p:nvCxnSpPr>
          <p:cNvPr id="157" name="Google Shape;1318;p26">
            <a:extLst>
              <a:ext uri="{FF2B5EF4-FFF2-40B4-BE49-F238E27FC236}">
                <a16:creationId xmlns:a16="http://schemas.microsoft.com/office/drawing/2014/main" id="{DC057AB5-F487-AF85-56A2-B2FFFBB1B8AC}"/>
              </a:ext>
            </a:extLst>
          </p:cNvPr>
          <p:cNvCxnSpPr>
            <a:cxnSpLocks/>
          </p:cNvCxnSpPr>
          <p:nvPr/>
        </p:nvCxnSpPr>
        <p:spPr>
          <a:xfrm flipV="1">
            <a:off x="7208986" y="3556385"/>
            <a:ext cx="0" cy="341247"/>
          </a:xfrm>
          <a:prstGeom prst="straightConnector1">
            <a:avLst/>
          </a:prstGeom>
          <a:noFill/>
          <a:ln w="9525" cap="flat" cmpd="sng">
            <a:solidFill>
              <a:srgbClr val="A5A5A5"/>
            </a:solidFill>
            <a:prstDash val="solid"/>
            <a:miter lim="800000"/>
            <a:headEnd type="oval" w="med" len="med"/>
            <a:tailEnd type="oval" w="med" len="med"/>
          </a:ln>
        </p:spPr>
      </p:cxnSp>
      <p:sp>
        <p:nvSpPr>
          <p:cNvPr id="158" name="Left Bracket 157">
            <a:extLst>
              <a:ext uri="{FF2B5EF4-FFF2-40B4-BE49-F238E27FC236}">
                <a16:creationId xmlns:a16="http://schemas.microsoft.com/office/drawing/2014/main" id="{2DCA436A-8D38-6E1D-DE8A-B9C8002B2E27}"/>
              </a:ext>
            </a:extLst>
          </p:cNvPr>
          <p:cNvSpPr/>
          <p:nvPr/>
        </p:nvSpPr>
        <p:spPr>
          <a:xfrm rot="16200000">
            <a:off x="6032499" y="-2160614"/>
            <a:ext cx="315380" cy="11065272"/>
          </a:xfrm>
          <a:prstGeom prst="leftBracket">
            <a:avLst>
              <a:gd name="adj" fmla="val 9629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159" name="Group 158">
            <a:extLst>
              <a:ext uri="{FF2B5EF4-FFF2-40B4-BE49-F238E27FC236}">
                <a16:creationId xmlns:a16="http://schemas.microsoft.com/office/drawing/2014/main" id="{7ACCF31D-8CD5-A3D0-4C8C-12A704CCDA2B}"/>
              </a:ext>
            </a:extLst>
          </p:cNvPr>
          <p:cNvGrpSpPr/>
          <p:nvPr/>
        </p:nvGrpSpPr>
        <p:grpSpPr>
          <a:xfrm>
            <a:off x="8853973" y="1480952"/>
            <a:ext cx="2466605" cy="1901962"/>
            <a:chOff x="562668" y="1181508"/>
            <a:chExt cx="3017717" cy="2326916"/>
          </a:xfrm>
        </p:grpSpPr>
        <p:sp>
          <p:nvSpPr>
            <p:cNvPr id="160" name="Oval 159">
              <a:extLst>
                <a:ext uri="{FF2B5EF4-FFF2-40B4-BE49-F238E27FC236}">
                  <a16:creationId xmlns:a16="http://schemas.microsoft.com/office/drawing/2014/main" id="{EA9F98F5-BBAE-13FA-0120-53D8C46521D2}"/>
                </a:ext>
              </a:extLst>
            </p:cNvPr>
            <p:cNvSpPr/>
            <p:nvPr/>
          </p:nvSpPr>
          <p:spPr>
            <a:xfrm>
              <a:off x="1057673" y="1385167"/>
              <a:ext cx="1926461" cy="1865923"/>
            </a:xfrm>
            <a:prstGeom prst="ellipse">
              <a:avLst/>
            </a:prstGeom>
            <a:noFill/>
            <a:ln w="12700">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1" name="Group 160">
              <a:extLst>
                <a:ext uri="{FF2B5EF4-FFF2-40B4-BE49-F238E27FC236}">
                  <a16:creationId xmlns:a16="http://schemas.microsoft.com/office/drawing/2014/main" id="{F07D0FB8-D48E-FBFD-D664-FC7429FF6722}"/>
                </a:ext>
              </a:extLst>
            </p:cNvPr>
            <p:cNvGrpSpPr/>
            <p:nvPr/>
          </p:nvGrpSpPr>
          <p:grpSpPr>
            <a:xfrm>
              <a:off x="2269713" y="2647735"/>
              <a:ext cx="1093620" cy="428699"/>
              <a:chOff x="4206842" y="4439226"/>
              <a:chExt cx="2173058" cy="851838"/>
            </a:xfrm>
          </p:grpSpPr>
          <p:sp>
            <p:nvSpPr>
              <p:cNvPr id="193" name="Rounded Rectangle 192">
                <a:extLst>
                  <a:ext uri="{FF2B5EF4-FFF2-40B4-BE49-F238E27FC236}">
                    <a16:creationId xmlns:a16="http://schemas.microsoft.com/office/drawing/2014/main" id="{F1A94C94-AE7A-606C-6258-B7062C03D1E5}"/>
                  </a:ext>
                </a:extLst>
              </p:cNvPr>
              <p:cNvSpPr/>
              <p:nvPr/>
            </p:nvSpPr>
            <p:spPr>
              <a:xfrm>
                <a:off x="4469010" y="4439226"/>
                <a:ext cx="1633879" cy="851838"/>
              </a:xfrm>
              <a:prstGeom prst="roundRect">
                <a:avLst/>
              </a:prstGeom>
              <a:solidFill>
                <a:schemeClr val="accent5">
                  <a:lumMod val="20000"/>
                  <a:lumOff val="8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94" name="Rounded Rectangle 10">
                <a:extLst>
                  <a:ext uri="{FF2B5EF4-FFF2-40B4-BE49-F238E27FC236}">
                    <a16:creationId xmlns:a16="http://schemas.microsoft.com/office/drawing/2014/main" id="{F30CE8E7-C362-111B-F7AE-1D29F71EF301}"/>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endParaRPr lang="en-US" sz="600" kern="1200">
                  <a:latin typeface="Arial"/>
                  <a:ea typeface="+mn-ea"/>
                  <a:cs typeface="+mn-cs"/>
                </a:endParaRPr>
              </a:p>
            </p:txBody>
          </p:sp>
          <p:sp>
            <p:nvSpPr>
              <p:cNvPr id="195" name="TextBox 194">
                <a:extLst>
                  <a:ext uri="{FF2B5EF4-FFF2-40B4-BE49-F238E27FC236}">
                    <a16:creationId xmlns:a16="http://schemas.microsoft.com/office/drawing/2014/main" id="{A0C1D662-5BDE-CD96-55F2-65082C7BFD84}"/>
                  </a:ext>
                </a:extLst>
              </p:cNvPr>
              <p:cNvSpPr txBox="1"/>
              <p:nvPr/>
            </p:nvSpPr>
            <p:spPr>
              <a:xfrm>
                <a:off x="4206842" y="4533169"/>
                <a:ext cx="2173058" cy="628488"/>
              </a:xfrm>
              <a:prstGeom prst="rect">
                <a:avLst/>
              </a:prstGeom>
              <a:noFill/>
            </p:spPr>
            <p:txBody>
              <a:bodyPr wrap="square">
                <a:spAutoFit/>
              </a:bodyPr>
              <a:lstStyle/>
              <a:p>
                <a:pPr marL="0" lvl="0" indent="0" algn="ctr" defTabSz="266700">
                  <a:lnSpc>
                    <a:spcPct val="90000"/>
                  </a:lnSpc>
                  <a:spcBef>
                    <a:spcPct val="0"/>
                  </a:spcBef>
                  <a:spcAft>
                    <a:spcPct val="35000"/>
                  </a:spcAft>
                  <a:buNone/>
                </a:pPr>
                <a:r>
                  <a:rPr lang="en-US" sz="600" kern="1200">
                    <a:latin typeface="Open Sans" panose="020B0606030504020204" pitchFamily="34" charset="0"/>
                    <a:ea typeface="Open Sans" panose="020B0606030504020204" pitchFamily="34" charset="0"/>
                    <a:cs typeface="Open Sans" panose="020B0606030504020204" pitchFamily="34" charset="0"/>
                  </a:rPr>
                  <a:t>Clinical Documentation</a:t>
                </a:r>
              </a:p>
            </p:txBody>
          </p:sp>
        </p:grpSp>
        <p:grpSp>
          <p:nvGrpSpPr>
            <p:cNvPr id="162" name="Group 161">
              <a:extLst>
                <a:ext uri="{FF2B5EF4-FFF2-40B4-BE49-F238E27FC236}">
                  <a16:creationId xmlns:a16="http://schemas.microsoft.com/office/drawing/2014/main" id="{61AA4E24-F844-DC3F-C182-BF57BB6ADBA4}"/>
                </a:ext>
              </a:extLst>
            </p:cNvPr>
            <p:cNvGrpSpPr/>
            <p:nvPr/>
          </p:nvGrpSpPr>
          <p:grpSpPr>
            <a:xfrm>
              <a:off x="562668" y="2099872"/>
              <a:ext cx="997348" cy="457263"/>
              <a:chOff x="4342950" y="4439226"/>
              <a:chExt cx="1981760" cy="908595"/>
            </a:xfrm>
          </p:grpSpPr>
          <p:sp>
            <p:nvSpPr>
              <p:cNvPr id="190" name="Rounded Rectangle 189">
                <a:extLst>
                  <a:ext uri="{FF2B5EF4-FFF2-40B4-BE49-F238E27FC236}">
                    <a16:creationId xmlns:a16="http://schemas.microsoft.com/office/drawing/2014/main" id="{75DA8064-8FA4-2B85-62FF-0F691D688BB5}"/>
                  </a:ext>
                </a:extLst>
              </p:cNvPr>
              <p:cNvSpPr/>
              <p:nvPr/>
            </p:nvSpPr>
            <p:spPr>
              <a:xfrm>
                <a:off x="4469007" y="4439226"/>
                <a:ext cx="1855703" cy="851838"/>
              </a:xfrm>
              <a:prstGeom prst="roundRect">
                <a:avLst/>
              </a:prstGeom>
              <a:solidFill>
                <a:schemeClr val="accent5">
                  <a:lumMod val="20000"/>
                  <a:lumOff val="8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91" name="Rounded Rectangle 10">
                <a:extLst>
                  <a:ext uri="{FF2B5EF4-FFF2-40B4-BE49-F238E27FC236}">
                    <a16:creationId xmlns:a16="http://schemas.microsoft.com/office/drawing/2014/main" id="{30B39F15-A7A9-7741-8A7D-3F88B387189D}"/>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endParaRPr lang="en-US" sz="600" kern="1200">
                  <a:latin typeface="Arial"/>
                  <a:ea typeface="+mn-ea"/>
                  <a:cs typeface="+mn-cs"/>
                </a:endParaRPr>
              </a:p>
            </p:txBody>
          </p:sp>
          <p:sp>
            <p:nvSpPr>
              <p:cNvPr id="192" name="TextBox 191">
                <a:extLst>
                  <a:ext uri="{FF2B5EF4-FFF2-40B4-BE49-F238E27FC236}">
                    <a16:creationId xmlns:a16="http://schemas.microsoft.com/office/drawing/2014/main" id="{8DB6E59C-85E6-A262-EA8E-3B536081ED2A}"/>
                  </a:ext>
                </a:extLst>
              </p:cNvPr>
              <p:cNvSpPr txBox="1"/>
              <p:nvPr/>
            </p:nvSpPr>
            <p:spPr>
              <a:xfrm>
                <a:off x="4342950" y="4517317"/>
                <a:ext cx="1845029" cy="830504"/>
              </a:xfrm>
              <a:prstGeom prst="rect">
                <a:avLst/>
              </a:prstGeom>
              <a:noFill/>
            </p:spPr>
            <p:txBody>
              <a:bodyPr wrap="square">
                <a:spAutoFit/>
              </a:bodyPr>
              <a:lstStyle/>
              <a:p>
                <a:pPr lvl="0" algn="ctr" defTabSz="266700">
                  <a:lnSpc>
                    <a:spcPct val="90000"/>
                  </a:lnSpc>
                  <a:spcBef>
                    <a:spcPct val="0"/>
                  </a:spcBef>
                  <a:spcAft>
                    <a:spcPct val="35000"/>
                  </a:spcAft>
                </a:pPr>
                <a:r>
                  <a:rPr lang="en-US" sz="600" kern="1200" dirty="0">
                    <a:latin typeface="Open Sans" panose="020B0606030504020204" pitchFamily="34" charset="0"/>
                    <a:ea typeface="Open Sans" panose="020B0606030504020204" pitchFamily="34" charset="0"/>
                    <a:cs typeface="Open Sans" panose="020B0606030504020204" pitchFamily="34" charset="0"/>
                  </a:rPr>
                  <a:t>Health Information Management</a:t>
                </a:r>
              </a:p>
            </p:txBody>
          </p:sp>
        </p:grpSp>
        <p:grpSp>
          <p:nvGrpSpPr>
            <p:cNvPr id="163" name="Group 162">
              <a:extLst>
                <a:ext uri="{FF2B5EF4-FFF2-40B4-BE49-F238E27FC236}">
                  <a16:creationId xmlns:a16="http://schemas.microsoft.com/office/drawing/2014/main" id="{4D226271-EB60-CCE0-77A3-0297C9D081AC}"/>
                </a:ext>
              </a:extLst>
            </p:cNvPr>
            <p:cNvGrpSpPr/>
            <p:nvPr/>
          </p:nvGrpSpPr>
          <p:grpSpPr>
            <a:xfrm>
              <a:off x="644232" y="2635290"/>
              <a:ext cx="1009346" cy="428699"/>
              <a:chOff x="4469010" y="4439226"/>
              <a:chExt cx="2005604" cy="851838"/>
            </a:xfrm>
          </p:grpSpPr>
          <p:sp>
            <p:nvSpPr>
              <p:cNvPr id="187" name="Rounded Rectangle 186">
                <a:extLst>
                  <a:ext uri="{FF2B5EF4-FFF2-40B4-BE49-F238E27FC236}">
                    <a16:creationId xmlns:a16="http://schemas.microsoft.com/office/drawing/2014/main" id="{BC6056D7-6687-035F-AD01-EDC6F25BC392}"/>
                  </a:ext>
                </a:extLst>
              </p:cNvPr>
              <p:cNvSpPr/>
              <p:nvPr/>
            </p:nvSpPr>
            <p:spPr>
              <a:xfrm>
                <a:off x="4469010" y="4439226"/>
                <a:ext cx="2005604" cy="851838"/>
              </a:xfrm>
              <a:prstGeom prst="roundRect">
                <a:avLst/>
              </a:prstGeom>
              <a:solidFill>
                <a:srgbClr val="D7F3CB"/>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88" name="Rounded Rectangle 10">
                <a:extLst>
                  <a:ext uri="{FF2B5EF4-FFF2-40B4-BE49-F238E27FC236}">
                    <a16:creationId xmlns:a16="http://schemas.microsoft.com/office/drawing/2014/main" id="{3DA9E94A-F047-8DAB-1E1F-CAFAE7855779}"/>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endParaRPr lang="en-US" sz="600" kern="1200">
                  <a:latin typeface="Arial"/>
                  <a:ea typeface="+mn-ea"/>
                  <a:cs typeface="+mn-cs"/>
                </a:endParaRPr>
              </a:p>
            </p:txBody>
          </p:sp>
          <p:sp>
            <p:nvSpPr>
              <p:cNvPr id="189" name="TextBox 188">
                <a:extLst>
                  <a:ext uri="{FF2B5EF4-FFF2-40B4-BE49-F238E27FC236}">
                    <a16:creationId xmlns:a16="http://schemas.microsoft.com/office/drawing/2014/main" id="{4C8D4A18-46DB-51F8-2E41-2EC41C210A48}"/>
                  </a:ext>
                </a:extLst>
              </p:cNvPr>
              <p:cNvSpPr txBox="1"/>
              <p:nvPr/>
            </p:nvSpPr>
            <p:spPr>
              <a:xfrm>
                <a:off x="4638696" y="4575629"/>
                <a:ext cx="1620858" cy="628488"/>
              </a:xfrm>
              <a:prstGeom prst="rect">
                <a:avLst/>
              </a:prstGeom>
              <a:noFill/>
            </p:spPr>
            <p:txBody>
              <a:bodyPr wrap="square">
                <a:spAutoFit/>
              </a:bodyPr>
              <a:lstStyle/>
              <a:p>
                <a:pPr lvl="0" algn="ctr" defTabSz="266700">
                  <a:lnSpc>
                    <a:spcPct val="90000"/>
                  </a:lnSpc>
                  <a:spcBef>
                    <a:spcPct val="0"/>
                  </a:spcBef>
                  <a:spcAft>
                    <a:spcPct val="35000"/>
                  </a:spcAft>
                </a:pPr>
                <a:r>
                  <a:rPr lang="en-US" sz="600" kern="1200" dirty="0">
                    <a:latin typeface="Open Sans" panose="020B0606030504020204" pitchFamily="34" charset="0"/>
                    <a:ea typeface="Open Sans" panose="020B0606030504020204" pitchFamily="34" charset="0"/>
                    <a:cs typeface="Open Sans" panose="020B0606030504020204" pitchFamily="34" charset="0"/>
                  </a:rPr>
                  <a:t>Support Services</a:t>
                </a:r>
              </a:p>
            </p:txBody>
          </p:sp>
        </p:grpSp>
        <p:grpSp>
          <p:nvGrpSpPr>
            <p:cNvPr id="164" name="Group 163">
              <a:extLst>
                <a:ext uri="{FF2B5EF4-FFF2-40B4-BE49-F238E27FC236}">
                  <a16:creationId xmlns:a16="http://schemas.microsoft.com/office/drawing/2014/main" id="{9787B060-4D3B-128E-B531-130ED82247AD}"/>
                </a:ext>
              </a:extLst>
            </p:cNvPr>
            <p:cNvGrpSpPr/>
            <p:nvPr/>
          </p:nvGrpSpPr>
          <p:grpSpPr>
            <a:xfrm>
              <a:off x="1618258" y="3079725"/>
              <a:ext cx="875494" cy="428699"/>
              <a:chOff x="4433068" y="4393421"/>
              <a:chExt cx="1739637" cy="851838"/>
            </a:xfrm>
          </p:grpSpPr>
          <p:sp>
            <p:nvSpPr>
              <p:cNvPr id="184" name="Rounded Rectangle 183">
                <a:extLst>
                  <a:ext uri="{FF2B5EF4-FFF2-40B4-BE49-F238E27FC236}">
                    <a16:creationId xmlns:a16="http://schemas.microsoft.com/office/drawing/2014/main" id="{316D7901-5D8D-9709-59B0-6BEF485ABB30}"/>
                  </a:ext>
                </a:extLst>
              </p:cNvPr>
              <p:cNvSpPr/>
              <p:nvPr/>
            </p:nvSpPr>
            <p:spPr>
              <a:xfrm>
                <a:off x="4547374" y="4393421"/>
                <a:ext cx="1514347" cy="851838"/>
              </a:xfrm>
              <a:prstGeom prst="roundRect">
                <a:avLst/>
              </a:prstGeom>
              <a:solidFill>
                <a:schemeClr val="accent5">
                  <a:lumMod val="20000"/>
                  <a:lumOff val="8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85" name="Rounded Rectangle 10">
                <a:extLst>
                  <a:ext uri="{FF2B5EF4-FFF2-40B4-BE49-F238E27FC236}">
                    <a16:creationId xmlns:a16="http://schemas.microsoft.com/office/drawing/2014/main" id="{A9630FF8-36F2-E0BA-6CC3-40EEBD3FB478}"/>
                  </a:ext>
                </a:extLst>
              </p:cNvPr>
              <p:cNvSpPr txBox="1"/>
              <p:nvPr/>
            </p:nvSpPr>
            <p:spPr>
              <a:xfrm>
                <a:off x="4658358" y="4435001"/>
                <a:ext cx="1514347" cy="7686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endParaRPr lang="en-US" sz="600" kern="1200">
                  <a:latin typeface="Arial"/>
                  <a:ea typeface="+mn-ea"/>
                  <a:cs typeface="+mn-cs"/>
                </a:endParaRPr>
              </a:p>
            </p:txBody>
          </p:sp>
          <p:sp>
            <p:nvSpPr>
              <p:cNvPr id="186" name="TextBox 185">
                <a:extLst>
                  <a:ext uri="{FF2B5EF4-FFF2-40B4-BE49-F238E27FC236}">
                    <a16:creationId xmlns:a16="http://schemas.microsoft.com/office/drawing/2014/main" id="{8AA0F1B6-E930-9483-AED6-E2C7108884E5}"/>
                  </a:ext>
                </a:extLst>
              </p:cNvPr>
              <p:cNvSpPr txBox="1"/>
              <p:nvPr/>
            </p:nvSpPr>
            <p:spPr>
              <a:xfrm>
                <a:off x="4433068" y="4552578"/>
                <a:ext cx="1672812" cy="628488"/>
              </a:xfrm>
              <a:prstGeom prst="rect">
                <a:avLst/>
              </a:prstGeom>
              <a:noFill/>
            </p:spPr>
            <p:txBody>
              <a:bodyPr wrap="square">
                <a:spAutoFit/>
              </a:bodyPr>
              <a:lstStyle/>
              <a:p>
                <a:pPr lvl="0" algn="ctr" defTabSz="266700">
                  <a:lnSpc>
                    <a:spcPct val="90000"/>
                  </a:lnSpc>
                  <a:spcBef>
                    <a:spcPct val="0"/>
                  </a:spcBef>
                  <a:spcAft>
                    <a:spcPct val="35000"/>
                  </a:spcAft>
                </a:pPr>
                <a:r>
                  <a:rPr lang="en-US" sz="600" kern="1200" dirty="0">
                    <a:latin typeface="Open Sans" panose="020B0606030504020204" pitchFamily="34" charset="0"/>
                    <a:ea typeface="Open Sans" panose="020B0606030504020204" pitchFamily="34" charset="0"/>
                    <a:cs typeface="Open Sans" panose="020B0606030504020204" pitchFamily="34" charset="0"/>
                  </a:rPr>
                  <a:t>Supply Chain Management</a:t>
                </a:r>
              </a:p>
            </p:txBody>
          </p:sp>
        </p:grpSp>
        <p:grpSp>
          <p:nvGrpSpPr>
            <p:cNvPr id="165" name="Group 164">
              <a:extLst>
                <a:ext uri="{FF2B5EF4-FFF2-40B4-BE49-F238E27FC236}">
                  <a16:creationId xmlns:a16="http://schemas.microsoft.com/office/drawing/2014/main" id="{3C7DBB3B-5038-8749-2971-29CFE2AB513D}"/>
                </a:ext>
              </a:extLst>
            </p:cNvPr>
            <p:cNvGrpSpPr/>
            <p:nvPr/>
          </p:nvGrpSpPr>
          <p:grpSpPr>
            <a:xfrm>
              <a:off x="651239" y="1576515"/>
              <a:ext cx="1046796" cy="428699"/>
              <a:chOff x="4209455" y="4439226"/>
              <a:chExt cx="2080017" cy="851838"/>
            </a:xfrm>
          </p:grpSpPr>
          <p:sp>
            <p:nvSpPr>
              <p:cNvPr id="182" name="Rounded Rectangle 181">
                <a:extLst>
                  <a:ext uri="{FF2B5EF4-FFF2-40B4-BE49-F238E27FC236}">
                    <a16:creationId xmlns:a16="http://schemas.microsoft.com/office/drawing/2014/main" id="{87B55F84-08CF-D6E6-B1C4-51551F56D2B8}"/>
                  </a:ext>
                </a:extLst>
              </p:cNvPr>
              <p:cNvSpPr/>
              <p:nvPr/>
            </p:nvSpPr>
            <p:spPr>
              <a:xfrm>
                <a:off x="4339868" y="4439226"/>
                <a:ext cx="1763021" cy="851838"/>
              </a:xfrm>
              <a:prstGeom prst="roundRect">
                <a:avLst/>
              </a:prstGeom>
              <a:solidFill>
                <a:schemeClr val="accent5">
                  <a:lumMod val="20000"/>
                  <a:lumOff val="8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83" name="TextBox 182">
                <a:extLst>
                  <a:ext uri="{FF2B5EF4-FFF2-40B4-BE49-F238E27FC236}">
                    <a16:creationId xmlns:a16="http://schemas.microsoft.com/office/drawing/2014/main" id="{F26B8C6F-F79B-A278-6526-4E191D58DCEA}"/>
                  </a:ext>
                </a:extLst>
              </p:cNvPr>
              <p:cNvSpPr txBox="1"/>
              <p:nvPr/>
            </p:nvSpPr>
            <p:spPr>
              <a:xfrm>
                <a:off x="4209455" y="4561711"/>
                <a:ext cx="2080017" cy="628488"/>
              </a:xfrm>
              <a:prstGeom prst="rect">
                <a:avLst/>
              </a:prstGeom>
              <a:noFill/>
            </p:spPr>
            <p:txBody>
              <a:bodyPr wrap="square">
                <a:spAutoFit/>
              </a:bodyPr>
              <a:lstStyle/>
              <a:p>
                <a:pPr lvl="0" algn="ctr" defTabSz="266700">
                  <a:lnSpc>
                    <a:spcPct val="90000"/>
                  </a:lnSpc>
                  <a:spcBef>
                    <a:spcPct val="0"/>
                  </a:spcBef>
                  <a:spcAft>
                    <a:spcPct val="35000"/>
                  </a:spcAft>
                </a:pPr>
                <a:r>
                  <a:rPr lang="en-US" sz="600" kern="1200" dirty="0">
                    <a:latin typeface="Open Sans" panose="020B0606030504020204" pitchFamily="34" charset="0"/>
                    <a:ea typeface="Open Sans" panose="020B0606030504020204" pitchFamily="34" charset="0"/>
                    <a:cs typeface="Open Sans" panose="020B0606030504020204" pitchFamily="34" charset="0"/>
                  </a:rPr>
                  <a:t>Pharma/Medical Safety</a:t>
                </a:r>
              </a:p>
            </p:txBody>
          </p:sp>
        </p:grpSp>
        <p:grpSp>
          <p:nvGrpSpPr>
            <p:cNvPr id="166" name="Group 165">
              <a:extLst>
                <a:ext uri="{FF2B5EF4-FFF2-40B4-BE49-F238E27FC236}">
                  <a16:creationId xmlns:a16="http://schemas.microsoft.com/office/drawing/2014/main" id="{6C8A24CE-477C-EA82-5148-35C3446E6713}"/>
                </a:ext>
              </a:extLst>
            </p:cNvPr>
            <p:cNvGrpSpPr/>
            <p:nvPr/>
          </p:nvGrpSpPr>
          <p:grpSpPr>
            <a:xfrm>
              <a:off x="1683091" y="1181508"/>
              <a:ext cx="816794" cy="405596"/>
              <a:chOff x="4561876" y="4442170"/>
              <a:chExt cx="1622993" cy="805931"/>
            </a:xfrm>
          </p:grpSpPr>
          <p:sp>
            <p:nvSpPr>
              <p:cNvPr id="179" name="Rounded Rectangle 178">
                <a:extLst>
                  <a:ext uri="{FF2B5EF4-FFF2-40B4-BE49-F238E27FC236}">
                    <a16:creationId xmlns:a16="http://schemas.microsoft.com/office/drawing/2014/main" id="{EC8377B9-A96F-92E2-D44C-A381C9CF9F43}"/>
                  </a:ext>
                </a:extLst>
              </p:cNvPr>
              <p:cNvSpPr/>
              <p:nvPr/>
            </p:nvSpPr>
            <p:spPr>
              <a:xfrm>
                <a:off x="4608099" y="4442170"/>
                <a:ext cx="1391101" cy="746625"/>
              </a:xfrm>
              <a:prstGeom prst="roundRect">
                <a:avLst/>
              </a:prstGeom>
              <a:solidFill>
                <a:schemeClr val="accent5">
                  <a:lumMod val="20000"/>
                  <a:lumOff val="8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80" name="Rounded Rectangle 10">
                <a:extLst>
                  <a:ext uri="{FF2B5EF4-FFF2-40B4-BE49-F238E27FC236}">
                    <a16:creationId xmlns:a16="http://schemas.microsoft.com/office/drawing/2014/main" id="{B6699AF6-A6A1-8AD9-4BB0-10EF4624E0DC}"/>
                  </a:ext>
                </a:extLst>
              </p:cNvPr>
              <p:cNvSpPr txBox="1"/>
              <p:nvPr/>
            </p:nvSpPr>
            <p:spPr>
              <a:xfrm>
                <a:off x="4670522" y="4479430"/>
                <a:ext cx="1514347" cy="7686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endParaRPr lang="en-US" sz="600" kern="1200">
                  <a:latin typeface="Arial"/>
                  <a:ea typeface="+mn-ea"/>
                  <a:cs typeface="+mn-cs"/>
                </a:endParaRPr>
              </a:p>
            </p:txBody>
          </p:sp>
          <p:sp>
            <p:nvSpPr>
              <p:cNvPr id="181" name="TextBox 180">
                <a:extLst>
                  <a:ext uri="{FF2B5EF4-FFF2-40B4-BE49-F238E27FC236}">
                    <a16:creationId xmlns:a16="http://schemas.microsoft.com/office/drawing/2014/main" id="{CA17AB54-7620-0375-DE60-FE11A1571C39}"/>
                  </a:ext>
                </a:extLst>
              </p:cNvPr>
              <p:cNvSpPr txBox="1"/>
              <p:nvPr/>
            </p:nvSpPr>
            <p:spPr>
              <a:xfrm>
                <a:off x="4561876" y="4460735"/>
                <a:ext cx="1620854" cy="628488"/>
              </a:xfrm>
              <a:prstGeom prst="rect">
                <a:avLst/>
              </a:prstGeom>
              <a:noFill/>
            </p:spPr>
            <p:txBody>
              <a:bodyPr wrap="square">
                <a:spAutoFit/>
              </a:bodyPr>
              <a:lstStyle/>
              <a:p>
                <a:pPr lvl="0" algn="ctr" defTabSz="266700">
                  <a:lnSpc>
                    <a:spcPct val="90000"/>
                  </a:lnSpc>
                  <a:spcBef>
                    <a:spcPct val="0"/>
                  </a:spcBef>
                  <a:spcAft>
                    <a:spcPct val="35000"/>
                  </a:spcAft>
                </a:pPr>
                <a:r>
                  <a:rPr lang="en-US" sz="600" kern="1200">
                    <a:latin typeface="Open Sans" panose="020B0606030504020204" pitchFamily="34" charset="0"/>
                    <a:ea typeface="Open Sans" panose="020B0606030504020204" pitchFamily="34" charset="0"/>
                    <a:cs typeface="Open Sans" panose="020B0606030504020204" pitchFamily="34" charset="0"/>
                  </a:rPr>
                  <a:t>Physician Practice </a:t>
                </a:r>
              </a:p>
            </p:txBody>
          </p:sp>
        </p:grpSp>
        <p:grpSp>
          <p:nvGrpSpPr>
            <p:cNvPr id="167" name="Group 166">
              <a:extLst>
                <a:ext uri="{FF2B5EF4-FFF2-40B4-BE49-F238E27FC236}">
                  <a16:creationId xmlns:a16="http://schemas.microsoft.com/office/drawing/2014/main" id="{96DFC069-255C-8FB9-75B4-90365A3CF9C3}"/>
                </a:ext>
              </a:extLst>
            </p:cNvPr>
            <p:cNvGrpSpPr/>
            <p:nvPr/>
          </p:nvGrpSpPr>
          <p:grpSpPr>
            <a:xfrm>
              <a:off x="2385220" y="1601705"/>
              <a:ext cx="1195165" cy="386845"/>
              <a:chOff x="4282641" y="4480809"/>
              <a:chExt cx="2374834" cy="768672"/>
            </a:xfrm>
          </p:grpSpPr>
          <p:sp>
            <p:nvSpPr>
              <p:cNvPr id="176" name="Rounded Rectangle 175">
                <a:extLst>
                  <a:ext uri="{FF2B5EF4-FFF2-40B4-BE49-F238E27FC236}">
                    <a16:creationId xmlns:a16="http://schemas.microsoft.com/office/drawing/2014/main" id="{A5A6172D-E1A9-388C-7F4D-D5965A837CB3}"/>
                  </a:ext>
                </a:extLst>
              </p:cNvPr>
              <p:cNvSpPr/>
              <p:nvPr/>
            </p:nvSpPr>
            <p:spPr>
              <a:xfrm>
                <a:off x="4469011" y="4514661"/>
                <a:ext cx="1967401" cy="690294"/>
              </a:xfrm>
              <a:prstGeom prst="roundRect">
                <a:avLst/>
              </a:prstGeom>
              <a:solidFill>
                <a:srgbClr val="D6F3CA"/>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77" name="Rounded Rectangle 10">
                <a:extLst>
                  <a:ext uri="{FF2B5EF4-FFF2-40B4-BE49-F238E27FC236}">
                    <a16:creationId xmlns:a16="http://schemas.microsoft.com/office/drawing/2014/main" id="{517E4662-F1E8-942B-92BD-806561454FAB}"/>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endParaRPr lang="en-US" sz="600" kern="1200">
                  <a:latin typeface="Arial"/>
                  <a:ea typeface="+mn-ea"/>
                  <a:cs typeface="+mn-cs"/>
                </a:endParaRPr>
              </a:p>
            </p:txBody>
          </p:sp>
          <p:sp>
            <p:nvSpPr>
              <p:cNvPr id="178" name="TextBox 177">
                <a:extLst>
                  <a:ext uri="{FF2B5EF4-FFF2-40B4-BE49-F238E27FC236}">
                    <a16:creationId xmlns:a16="http://schemas.microsoft.com/office/drawing/2014/main" id="{727EDEDD-5745-A31F-8F53-6F0F17F53855}"/>
                  </a:ext>
                </a:extLst>
              </p:cNvPr>
              <p:cNvSpPr txBox="1"/>
              <p:nvPr/>
            </p:nvSpPr>
            <p:spPr>
              <a:xfrm>
                <a:off x="4282641" y="4539231"/>
                <a:ext cx="2374834" cy="628489"/>
              </a:xfrm>
              <a:prstGeom prst="rect">
                <a:avLst/>
              </a:prstGeom>
              <a:noFill/>
            </p:spPr>
            <p:txBody>
              <a:bodyPr wrap="square">
                <a:spAutoFit/>
              </a:bodyPr>
              <a:lstStyle/>
              <a:p>
                <a:pPr lvl="0" algn="ctr" defTabSz="266700">
                  <a:lnSpc>
                    <a:spcPct val="90000"/>
                  </a:lnSpc>
                  <a:spcBef>
                    <a:spcPct val="0"/>
                  </a:spcBef>
                  <a:spcAft>
                    <a:spcPct val="35000"/>
                  </a:spcAft>
                </a:pPr>
                <a:r>
                  <a:rPr lang="en-US" sz="600" kern="1200">
                    <a:latin typeface="Open Sans" panose="020B0606030504020204" pitchFamily="34" charset="0"/>
                    <a:ea typeface="Open Sans" panose="020B0606030504020204" pitchFamily="34" charset="0"/>
                    <a:cs typeface="Open Sans" panose="020B0606030504020204" pitchFamily="34" charset="0"/>
                  </a:rPr>
                  <a:t>Clinical Decision Support</a:t>
                </a:r>
              </a:p>
            </p:txBody>
          </p:sp>
        </p:grpSp>
        <p:grpSp>
          <p:nvGrpSpPr>
            <p:cNvPr id="168" name="Group 167">
              <a:extLst>
                <a:ext uri="{FF2B5EF4-FFF2-40B4-BE49-F238E27FC236}">
                  <a16:creationId xmlns:a16="http://schemas.microsoft.com/office/drawing/2014/main" id="{9C346EE0-CDE6-D54C-9DD1-65698E2E3F3D}"/>
                </a:ext>
              </a:extLst>
            </p:cNvPr>
            <p:cNvGrpSpPr/>
            <p:nvPr/>
          </p:nvGrpSpPr>
          <p:grpSpPr>
            <a:xfrm>
              <a:off x="2437897" y="2115515"/>
              <a:ext cx="1093621" cy="386845"/>
              <a:chOff x="4242391" y="4480809"/>
              <a:chExt cx="2173061" cy="768672"/>
            </a:xfrm>
          </p:grpSpPr>
          <p:sp>
            <p:nvSpPr>
              <p:cNvPr id="173" name="Rounded Rectangle 172">
                <a:extLst>
                  <a:ext uri="{FF2B5EF4-FFF2-40B4-BE49-F238E27FC236}">
                    <a16:creationId xmlns:a16="http://schemas.microsoft.com/office/drawing/2014/main" id="{C3154173-7293-CC99-0B54-926FEA5F6666}"/>
                  </a:ext>
                </a:extLst>
              </p:cNvPr>
              <p:cNvSpPr/>
              <p:nvPr/>
            </p:nvSpPr>
            <p:spPr>
              <a:xfrm>
                <a:off x="4469010" y="4505444"/>
                <a:ext cx="1709242" cy="723444"/>
              </a:xfrm>
              <a:prstGeom prst="roundRect">
                <a:avLst/>
              </a:prstGeom>
              <a:solidFill>
                <a:srgbClr val="D6F3CA"/>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74" name="Rounded Rectangle 10">
                <a:extLst>
                  <a:ext uri="{FF2B5EF4-FFF2-40B4-BE49-F238E27FC236}">
                    <a16:creationId xmlns:a16="http://schemas.microsoft.com/office/drawing/2014/main" id="{AA0C7B4F-59F5-388F-CD22-A85B25F65D5E}"/>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endParaRPr lang="en-US" sz="600" kern="1200">
                  <a:latin typeface="Arial"/>
                  <a:ea typeface="+mn-ea"/>
                  <a:cs typeface="+mn-cs"/>
                </a:endParaRPr>
              </a:p>
            </p:txBody>
          </p:sp>
          <p:sp>
            <p:nvSpPr>
              <p:cNvPr id="175" name="TextBox 174">
                <a:extLst>
                  <a:ext uri="{FF2B5EF4-FFF2-40B4-BE49-F238E27FC236}">
                    <a16:creationId xmlns:a16="http://schemas.microsoft.com/office/drawing/2014/main" id="{D8248416-E871-D3FF-3ADD-C72E64EAB45C}"/>
                  </a:ext>
                </a:extLst>
              </p:cNvPr>
              <p:cNvSpPr txBox="1"/>
              <p:nvPr/>
            </p:nvSpPr>
            <p:spPr>
              <a:xfrm>
                <a:off x="4242391" y="4517179"/>
                <a:ext cx="2173061" cy="628489"/>
              </a:xfrm>
              <a:prstGeom prst="rect">
                <a:avLst/>
              </a:prstGeom>
              <a:noFill/>
            </p:spPr>
            <p:txBody>
              <a:bodyPr wrap="square">
                <a:spAutoFit/>
              </a:bodyPr>
              <a:lstStyle/>
              <a:p>
                <a:pPr lvl="0" algn="ctr" defTabSz="266700">
                  <a:lnSpc>
                    <a:spcPct val="90000"/>
                  </a:lnSpc>
                  <a:spcBef>
                    <a:spcPct val="0"/>
                  </a:spcBef>
                  <a:spcAft>
                    <a:spcPct val="35000"/>
                  </a:spcAft>
                </a:pPr>
                <a:r>
                  <a:rPr lang="en-US" sz="600" kern="1200" dirty="0">
                    <a:latin typeface="Open Sans" panose="020B0606030504020204" pitchFamily="34" charset="0"/>
                    <a:ea typeface="Open Sans" panose="020B0606030504020204" pitchFamily="34" charset="0"/>
                    <a:cs typeface="Open Sans" panose="020B0606030504020204" pitchFamily="34" charset="0"/>
                  </a:rPr>
                  <a:t>Enterprise Patient Access</a:t>
                </a:r>
              </a:p>
            </p:txBody>
          </p:sp>
        </p:grpSp>
        <p:grpSp>
          <p:nvGrpSpPr>
            <p:cNvPr id="169" name="Group 168">
              <a:extLst>
                <a:ext uri="{FF2B5EF4-FFF2-40B4-BE49-F238E27FC236}">
                  <a16:creationId xmlns:a16="http://schemas.microsoft.com/office/drawing/2014/main" id="{D60FD730-138A-1D89-B365-83F3C6026B8C}"/>
                </a:ext>
              </a:extLst>
            </p:cNvPr>
            <p:cNvGrpSpPr/>
            <p:nvPr/>
          </p:nvGrpSpPr>
          <p:grpSpPr>
            <a:xfrm>
              <a:off x="1584525" y="1984287"/>
              <a:ext cx="914283" cy="628576"/>
              <a:chOff x="2742376" y="2683445"/>
              <a:chExt cx="1816709" cy="1249001"/>
            </a:xfrm>
          </p:grpSpPr>
          <p:sp>
            <p:nvSpPr>
              <p:cNvPr id="170" name="Rounded Rectangle 169">
                <a:extLst>
                  <a:ext uri="{FF2B5EF4-FFF2-40B4-BE49-F238E27FC236}">
                    <a16:creationId xmlns:a16="http://schemas.microsoft.com/office/drawing/2014/main" id="{702761CF-BE1A-15CD-8C50-CE014F54DA87}"/>
                  </a:ext>
                </a:extLst>
              </p:cNvPr>
              <p:cNvSpPr/>
              <p:nvPr/>
            </p:nvSpPr>
            <p:spPr>
              <a:xfrm>
                <a:off x="2845358" y="2683445"/>
                <a:ext cx="1633879" cy="1249001"/>
              </a:xfrm>
              <a:prstGeom prst="roundRect">
                <a:avLst/>
              </a:prstGeom>
              <a:solidFill>
                <a:schemeClr val="accent1">
                  <a:lumMod val="20000"/>
                  <a:lumOff val="8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71" name="Rounded Rectangle 10">
                <a:extLst>
                  <a:ext uri="{FF2B5EF4-FFF2-40B4-BE49-F238E27FC236}">
                    <a16:creationId xmlns:a16="http://schemas.microsoft.com/office/drawing/2014/main" id="{D8FBB031-95F9-B9C2-1432-BD81998EC394}"/>
                  </a:ext>
                </a:extLst>
              </p:cNvPr>
              <p:cNvSpPr txBox="1"/>
              <p:nvPr/>
            </p:nvSpPr>
            <p:spPr>
              <a:xfrm>
                <a:off x="2866964" y="272502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endParaRPr lang="en-US" sz="600" kern="1200">
                  <a:latin typeface="Arial"/>
                  <a:ea typeface="+mn-ea"/>
                  <a:cs typeface="+mn-cs"/>
                </a:endParaRPr>
              </a:p>
            </p:txBody>
          </p:sp>
          <p:sp>
            <p:nvSpPr>
              <p:cNvPr id="172" name="TextBox 171">
                <a:extLst>
                  <a:ext uri="{FF2B5EF4-FFF2-40B4-BE49-F238E27FC236}">
                    <a16:creationId xmlns:a16="http://schemas.microsoft.com/office/drawing/2014/main" id="{C78AB6D1-B6D5-D0B6-F6F7-93367E675517}"/>
                  </a:ext>
                </a:extLst>
              </p:cNvPr>
              <p:cNvSpPr txBox="1"/>
              <p:nvPr/>
            </p:nvSpPr>
            <p:spPr>
              <a:xfrm>
                <a:off x="2742376" y="2826861"/>
                <a:ext cx="1816709" cy="830505"/>
              </a:xfrm>
              <a:prstGeom prst="rect">
                <a:avLst/>
              </a:prstGeom>
              <a:noFill/>
            </p:spPr>
            <p:txBody>
              <a:bodyPr wrap="square">
                <a:spAutoFit/>
              </a:bodyPr>
              <a:lstStyle/>
              <a:p>
                <a:pPr lvl="0" algn="ctr" defTabSz="266700">
                  <a:lnSpc>
                    <a:spcPct val="90000"/>
                  </a:lnSpc>
                  <a:spcBef>
                    <a:spcPct val="0"/>
                  </a:spcBef>
                  <a:spcAft>
                    <a:spcPct val="35000"/>
                  </a:spcAft>
                </a:pPr>
                <a:r>
                  <a:rPr lang="en-US" sz="600" kern="1200" dirty="0">
                    <a:latin typeface="Open Sans" panose="020B0606030504020204" pitchFamily="34" charset="0"/>
                    <a:ea typeface="Open Sans" panose="020B0606030504020204" pitchFamily="34" charset="0"/>
                    <a:cs typeface="Open Sans" panose="020B0606030504020204" pitchFamily="34" charset="0"/>
                  </a:rPr>
                  <a:t>Care Information Management</a:t>
                </a:r>
              </a:p>
            </p:txBody>
          </p:sp>
        </p:grpSp>
      </p:grpSp>
      <p:grpSp>
        <p:nvGrpSpPr>
          <p:cNvPr id="67" name="Group 66">
            <a:extLst>
              <a:ext uri="{FF2B5EF4-FFF2-40B4-BE49-F238E27FC236}">
                <a16:creationId xmlns:a16="http://schemas.microsoft.com/office/drawing/2014/main" id="{45690D4A-7EDC-823A-B769-5784C40CA25F}"/>
              </a:ext>
            </a:extLst>
          </p:cNvPr>
          <p:cNvGrpSpPr/>
          <p:nvPr/>
        </p:nvGrpSpPr>
        <p:grpSpPr>
          <a:xfrm>
            <a:off x="10247493" y="1122755"/>
            <a:ext cx="2464974" cy="524780"/>
            <a:chOff x="4469010" y="4480809"/>
            <a:chExt cx="3402808" cy="768672"/>
          </a:xfrm>
        </p:grpSpPr>
        <p:sp>
          <p:nvSpPr>
            <p:cNvPr id="68" name="Rounded Rectangle 91">
              <a:extLst>
                <a:ext uri="{FF2B5EF4-FFF2-40B4-BE49-F238E27FC236}">
                  <a16:creationId xmlns:a16="http://schemas.microsoft.com/office/drawing/2014/main" id="{79257805-CB04-92CF-AA83-87591B732508}"/>
                </a:ext>
              </a:extLst>
            </p:cNvPr>
            <p:cNvSpPr/>
            <p:nvPr/>
          </p:nvSpPr>
          <p:spPr>
            <a:xfrm>
              <a:off x="4469010" y="4514686"/>
              <a:ext cx="2096190" cy="210368"/>
            </a:xfrm>
            <a:prstGeom prst="roundRect">
              <a:avLst/>
            </a:prstGeom>
            <a:solidFill>
              <a:srgbClr val="D7F3CB"/>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69" name="Rounded Rectangle 10">
              <a:extLst>
                <a:ext uri="{FF2B5EF4-FFF2-40B4-BE49-F238E27FC236}">
                  <a16:creationId xmlns:a16="http://schemas.microsoft.com/office/drawing/2014/main" id="{A1F3D244-CCD3-40FA-2D9C-2F3F5D890EAC}"/>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900" kern="1200">
                <a:latin typeface="Arial"/>
                <a:ea typeface="+mn-ea"/>
                <a:cs typeface="+mn-cs"/>
              </a:endParaRPr>
            </a:p>
          </p:txBody>
        </p:sp>
        <p:sp>
          <p:nvSpPr>
            <p:cNvPr id="70" name="TextBox 69">
              <a:extLst>
                <a:ext uri="{FF2B5EF4-FFF2-40B4-BE49-F238E27FC236}">
                  <a16:creationId xmlns:a16="http://schemas.microsoft.com/office/drawing/2014/main" id="{D0A79437-02E0-0DC6-5CFA-262A0FEBCD5E}"/>
                </a:ext>
              </a:extLst>
            </p:cNvPr>
            <p:cNvSpPr txBox="1"/>
            <p:nvPr/>
          </p:nvSpPr>
          <p:spPr>
            <a:xfrm>
              <a:off x="4493221" y="4502594"/>
              <a:ext cx="3378597" cy="256966"/>
            </a:xfrm>
            <a:prstGeom prst="rect">
              <a:avLst/>
            </a:prstGeom>
            <a:noFill/>
          </p:spPr>
          <p:txBody>
            <a:bodyPr wrap="square">
              <a:spAutoFit/>
            </a:bodyPr>
            <a:lstStyle/>
            <a:p>
              <a:pPr marL="0" lvl="0" indent="0" algn="l" defTabSz="266700">
                <a:lnSpc>
                  <a:spcPct val="90000"/>
                </a:lnSpc>
                <a:spcBef>
                  <a:spcPct val="0"/>
                </a:spcBef>
                <a:spcAft>
                  <a:spcPct val="35000"/>
                </a:spcAft>
                <a:buNone/>
              </a:pPr>
              <a:r>
                <a:rPr lang="en-US" sz="600" b="1" kern="1200" dirty="0">
                  <a:latin typeface="Open Sans" panose="020B0606030504020204" pitchFamily="34" charset="0"/>
                  <a:ea typeface="Open Sans" panose="020B0606030504020204" pitchFamily="34" charset="0"/>
                  <a:cs typeface="Open Sans" panose="020B0606030504020204" pitchFamily="34" charset="0"/>
                </a:rPr>
                <a:t>Features addressed in this Use Case</a:t>
              </a:r>
            </a:p>
          </p:txBody>
        </p:sp>
      </p:grpSp>
      <p:sp>
        <p:nvSpPr>
          <p:cNvPr id="5" name="Oval 4">
            <a:extLst>
              <a:ext uri="{FF2B5EF4-FFF2-40B4-BE49-F238E27FC236}">
                <a16:creationId xmlns:a16="http://schemas.microsoft.com/office/drawing/2014/main" id="{8858859E-FFDA-78DC-113B-D17CAF982C12}"/>
              </a:ext>
            </a:extLst>
          </p:cNvPr>
          <p:cNvSpPr/>
          <p:nvPr/>
        </p:nvSpPr>
        <p:spPr>
          <a:xfrm>
            <a:off x="11330291" y="127685"/>
            <a:ext cx="561372" cy="5613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lastslideviewed" highlightClick="1"/>
            <a:extLst>
              <a:ext uri="{FF2B5EF4-FFF2-40B4-BE49-F238E27FC236}">
                <a16:creationId xmlns:a16="http://schemas.microsoft.com/office/drawing/2014/main" id="{B42F7B8F-1602-900D-5CE7-DABC21C9734E}"/>
              </a:ext>
            </a:extLst>
          </p:cNvPr>
          <p:cNvSpPr/>
          <p:nvPr/>
        </p:nvSpPr>
        <p:spPr>
          <a:xfrm>
            <a:off x="11431843" y="279210"/>
            <a:ext cx="303950" cy="273615"/>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88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le 149">
            <a:extLst>
              <a:ext uri="{FF2B5EF4-FFF2-40B4-BE49-F238E27FC236}">
                <a16:creationId xmlns:a16="http://schemas.microsoft.com/office/drawing/2014/main" id="{E215738E-6052-7C75-5D78-54FB85A2CEB5}"/>
              </a:ext>
            </a:extLst>
          </p:cNvPr>
          <p:cNvSpPr/>
          <p:nvPr/>
        </p:nvSpPr>
        <p:spPr bwMode="auto">
          <a:xfrm>
            <a:off x="865103" y="1159689"/>
            <a:ext cx="7725306" cy="647555"/>
          </a:xfrm>
          <a:prstGeom prst="rect">
            <a:avLst/>
          </a:prstGeom>
          <a:solidFill>
            <a:schemeClr val="accent3">
              <a:lumMod val="40000"/>
              <a:lumOff val="6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5" name="Rectangle 34">
            <a:extLst>
              <a:ext uri="{FF2B5EF4-FFF2-40B4-BE49-F238E27FC236}">
                <a16:creationId xmlns:a16="http://schemas.microsoft.com/office/drawing/2014/main" id="{4CA3A53D-2706-6F64-1281-B92DAB51D5F4}"/>
              </a:ext>
            </a:extLst>
          </p:cNvPr>
          <p:cNvSpPr/>
          <p:nvPr/>
        </p:nvSpPr>
        <p:spPr bwMode="auto">
          <a:xfrm>
            <a:off x="2043353" y="4507281"/>
            <a:ext cx="5424304" cy="1469452"/>
          </a:xfrm>
          <a:prstGeom prst="rect">
            <a:avLst/>
          </a:prstGeom>
          <a:solidFill>
            <a:srgbClr val="D6EE99"/>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19" name="Google Shape;1318;p26">
            <a:extLst>
              <a:ext uri="{FF2B5EF4-FFF2-40B4-BE49-F238E27FC236}">
                <a16:creationId xmlns:a16="http://schemas.microsoft.com/office/drawing/2014/main" id="{11562E10-1DD2-E919-117F-05D6864AF077}"/>
              </a:ext>
            </a:extLst>
          </p:cNvPr>
          <p:cNvCxnSpPr>
            <a:cxnSpLocks/>
          </p:cNvCxnSpPr>
          <p:nvPr/>
        </p:nvCxnSpPr>
        <p:spPr>
          <a:xfrm flipV="1">
            <a:off x="3296684" y="3518893"/>
            <a:ext cx="0" cy="341247"/>
          </a:xfrm>
          <a:prstGeom prst="straightConnector1">
            <a:avLst/>
          </a:prstGeom>
          <a:noFill/>
          <a:ln w="9525" cap="flat" cmpd="sng">
            <a:solidFill>
              <a:srgbClr val="A5A5A5"/>
            </a:solidFill>
            <a:prstDash val="solid"/>
            <a:miter lim="800000"/>
            <a:headEnd type="oval" w="med" len="med"/>
            <a:tailEnd type="oval" w="med" len="med"/>
          </a:ln>
        </p:spPr>
      </p:cxnSp>
      <p:sp>
        <p:nvSpPr>
          <p:cNvPr id="65" name="Rectangle 64">
            <a:extLst>
              <a:ext uri="{FF2B5EF4-FFF2-40B4-BE49-F238E27FC236}">
                <a16:creationId xmlns:a16="http://schemas.microsoft.com/office/drawing/2014/main" id="{5D19A1BA-878D-7A99-9560-F696FBC2F5CA}"/>
              </a:ext>
            </a:extLst>
          </p:cNvPr>
          <p:cNvSpPr/>
          <p:nvPr/>
        </p:nvSpPr>
        <p:spPr bwMode="auto">
          <a:xfrm>
            <a:off x="7674884" y="4531541"/>
            <a:ext cx="2207537" cy="1445192"/>
          </a:xfrm>
          <a:prstGeom prst="rect">
            <a:avLst/>
          </a:prstGeom>
          <a:solidFill>
            <a:schemeClr val="bg1">
              <a:lumMod val="9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6" name="Rectangle 75">
            <a:extLst>
              <a:ext uri="{FF2B5EF4-FFF2-40B4-BE49-F238E27FC236}">
                <a16:creationId xmlns:a16="http://schemas.microsoft.com/office/drawing/2014/main" id="{20CE6DB1-9A0F-5FF9-BC04-3DCF3DD6E58C}"/>
              </a:ext>
            </a:extLst>
          </p:cNvPr>
          <p:cNvSpPr/>
          <p:nvPr/>
        </p:nvSpPr>
        <p:spPr bwMode="auto">
          <a:xfrm>
            <a:off x="846255" y="1930138"/>
            <a:ext cx="7725306" cy="1355979"/>
          </a:xfrm>
          <a:prstGeom prst="rect">
            <a:avLst/>
          </a:prstGeom>
          <a:solidFill>
            <a:srgbClr val="F2F2F2"/>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7" name="Rectangle 76">
            <a:extLst>
              <a:ext uri="{FF2B5EF4-FFF2-40B4-BE49-F238E27FC236}">
                <a16:creationId xmlns:a16="http://schemas.microsoft.com/office/drawing/2014/main" id="{BA0D7C16-19E3-228C-AB66-930247DA3DFB}"/>
              </a:ext>
            </a:extLst>
          </p:cNvPr>
          <p:cNvSpPr/>
          <p:nvPr/>
        </p:nvSpPr>
        <p:spPr>
          <a:xfrm>
            <a:off x="1322873" y="1328310"/>
            <a:ext cx="3290224" cy="307777"/>
          </a:xfrm>
          <a:prstGeom prst="rect">
            <a:avLst/>
          </a:prstGeom>
        </p:spPr>
        <p:txBody>
          <a:bodyPr wrap="square">
            <a:spAutoFit/>
          </a:bodyPr>
          <a:lstStyle/>
          <a:p>
            <a:pPr lvl="0" defTabSz="914333">
              <a:buClrTx/>
              <a:defRPr/>
            </a:pPr>
            <a:r>
              <a:rPr lang="en-IN" kern="1200">
                <a:solidFill>
                  <a:schemeClr val="tx1"/>
                </a:solidFill>
                <a:latin typeface="Open Sans" panose="020B0606030504020204" pitchFamily="34" charset="0"/>
                <a:ea typeface="Open Sans" panose="020B0606030504020204" pitchFamily="34" charset="0"/>
                <a:cs typeface="Open Sans" panose="020B0606030504020204" pitchFamily="34" charset="0"/>
              </a:rPr>
              <a:t>Business Use Case </a:t>
            </a:r>
          </a:p>
        </p:txBody>
      </p:sp>
      <p:sp>
        <p:nvSpPr>
          <p:cNvPr id="3" name="Title 2">
            <a:extLst>
              <a:ext uri="{FF2B5EF4-FFF2-40B4-BE49-F238E27FC236}">
                <a16:creationId xmlns:a16="http://schemas.microsoft.com/office/drawing/2014/main" id="{A600984A-D38D-027A-80ED-54300B9B81C3}"/>
              </a:ext>
            </a:extLst>
          </p:cNvPr>
          <p:cNvSpPr>
            <a:spLocks noGrp="1"/>
          </p:cNvSpPr>
          <p:nvPr>
            <p:ph type="title"/>
          </p:nvPr>
        </p:nvSpPr>
        <p:spPr>
          <a:xfrm>
            <a:off x="838200" y="256248"/>
            <a:ext cx="10515600" cy="511062"/>
          </a:xfrm>
        </p:spPr>
        <p:txBody>
          <a:bodyPr>
            <a:normAutofit/>
          </a:bodyPr>
          <a:lstStyle/>
          <a:p>
            <a:r>
              <a:rPr lang="en-IN" dirty="0">
                <a:latin typeface="Century Gothic"/>
                <a:ea typeface="Roboto"/>
              </a:rPr>
              <a:t>Appointment Booking and Cancellation</a:t>
            </a:r>
            <a:endParaRPr lang="en-US" dirty="0"/>
          </a:p>
        </p:txBody>
      </p:sp>
      <p:sp>
        <p:nvSpPr>
          <p:cNvPr id="32" name="Google Shape;1331;p26">
            <a:extLst>
              <a:ext uri="{FF2B5EF4-FFF2-40B4-BE49-F238E27FC236}">
                <a16:creationId xmlns:a16="http://schemas.microsoft.com/office/drawing/2014/main" id="{A129B4E4-7666-F3B2-6C80-5D9861FBDDE8}"/>
              </a:ext>
            </a:extLst>
          </p:cNvPr>
          <p:cNvSpPr txBox="1"/>
          <p:nvPr/>
        </p:nvSpPr>
        <p:spPr>
          <a:xfrm>
            <a:off x="2158283" y="4951840"/>
            <a:ext cx="5172548" cy="684482"/>
          </a:xfrm>
          <a:prstGeom prst="rect">
            <a:avLst/>
          </a:prstGeom>
          <a:noFill/>
          <a:ln>
            <a:noFill/>
          </a:ln>
        </p:spPr>
        <p:txBody>
          <a:bodyPr spcFirstLastPara="1" wrap="square" lIns="91425" tIns="91425" rIns="91425" bIns="91425" anchor="t" anchorCtr="0">
            <a:noAutofit/>
          </a:bodyPr>
          <a:lstStyle/>
          <a:p>
            <a:pPr marL="171450" indent="-171450" algn="l" fontAlgn="base">
              <a:buFont typeface="Arial" panose="020B0604020202020204" pitchFamily="34" charset="0"/>
              <a:buChar char="•"/>
            </a:pPr>
            <a:r>
              <a:rPr lang="en-US" sz="1200" b="0" i="0" dirty="0">
                <a:solidFill>
                  <a:srgbClr val="222222"/>
                </a:solidFill>
                <a:effectLst/>
                <a:latin typeface="Open Sans" panose="020B0606030504020204" pitchFamily="34" charset="0"/>
              </a:rPr>
              <a:t>Bot can be integrated with any front-end UI.</a:t>
            </a:r>
          </a:p>
          <a:p>
            <a:pPr marL="171450" indent="-171450" algn="l" fontAlgn="base">
              <a:buFont typeface="Arial" panose="020B0604020202020204" pitchFamily="34" charset="0"/>
              <a:buChar char="•"/>
            </a:pPr>
            <a:r>
              <a:rPr lang="en-US" sz="1200" b="0" i="0" dirty="0">
                <a:solidFill>
                  <a:srgbClr val="222222"/>
                </a:solidFill>
                <a:effectLst/>
                <a:latin typeface="Open Sans" panose="020B0606030504020204" pitchFamily="34" charset="0"/>
              </a:rPr>
              <a:t>Can easily initiate the chat with agents directly</a:t>
            </a:r>
          </a:p>
          <a:p>
            <a:pPr marL="171450" indent="-171450" algn="l" fontAlgn="base">
              <a:buFont typeface="Arial" panose="020B0604020202020204" pitchFamily="34" charset="0"/>
              <a:buChar char="•"/>
            </a:pPr>
            <a:r>
              <a:rPr lang="en-US" sz="1200" b="0" i="0" dirty="0">
                <a:solidFill>
                  <a:srgbClr val="222222"/>
                </a:solidFill>
                <a:effectLst/>
                <a:latin typeface="Open Sans" panose="020B0606030504020204" pitchFamily="34" charset="0"/>
              </a:rPr>
              <a:t>Easy to configure the welcome message, chat keywords, etc.</a:t>
            </a:r>
          </a:p>
        </p:txBody>
      </p:sp>
      <p:sp>
        <p:nvSpPr>
          <p:cNvPr id="51" name="Google Shape;1290;p25">
            <a:extLst>
              <a:ext uri="{FF2B5EF4-FFF2-40B4-BE49-F238E27FC236}">
                <a16:creationId xmlns:a16="http://schemas.microsoft.com/office/drawing/2014/main" id="{E32D0250-F312-B9C8-C7C9-E0C6914E8BCD}"/>
              </a:ext>
            </a:extLst>
          </p:cNvPr>
          <p:cNvSpPr/>
          <p:nvPr/>
        </p:nvSpPr>
        <p:spPr>
          <a:xfrm>
            <a:off x="9485415" y="482370"/>
            <a:ext cx="1836907" cy="331431"/>
          </a:xfrm>
          <a:prstGeom prst="rect">
            <a:avLst/>
          </a:prstGeom>
          <a:noFill/>
          <a:ln>
            <a:noFill/>
          </a:ln>
        </p:spPr>
        <p:txBody>
          <a:bodyPr spcFirstLastPara="1" wrap="square" lIns="91425" tIns="45700" rIns="91425" bIns="45700" anchor="t" anchorCtr="0">
            <a:noAutofit/>
          </a:bodyPr>
          <a:lstStyle/>
          <a:p>
            <a:pPr marL="76200" lvl="0" algn="r">
              <a:buSzPts val="1200"/>
              <a:defRPr/>
            </a:pPr>
            <a:r>
              <a:rPr lang="en-US" sz="1300" dirty="0">
                <a:solidFill>
                  <a:srgbClr val="0070C0"/>
                </a:solidFill>
                <a:latin typeface="Open Sans" panose="020B0606030504020204" pitchFamily="34" charset="0"/>
                <a:ea typeface="Open Sans" panose="020B0606030504020204" pitchFamily="34" charset="0"/>
                <a:cs typeface="Open Sans" panose="020B0606030504020204" pitchFamily="34" charset="0"/>
              </a:rPr>
              <a:t>Tool/Product</a:t>
            </a:r>
          </a:p>
        </p:txBody>
      </p:sp>
      <p:sp>
        <p:nvSpPr>
          <p:cNvPr id="10" name="Rectangle 9">
            <a:extLst>
              <a:ext uri="{FF2B5EF4-FFF2-40B4-BE49-F238E27FC236}">
                <a16:creationId xmlns:a16="http://schemas.microsoft.com/office/drawing/2014/main" id="{9AE52DD3-E034-D01A-3F14-494E239EA76B}"/>
              </a:ext>
            </a:extLst>
          </p:cNvPr>
          <p:cNvSpPr/>
          <p:nvPr/>
        </p:nvSpPr>
        <p:spPr bwMode="auto">
          <a:xfrm>
            <a:off x="7864785" y="3897632"/>
            <a:ext cx="2017636" cy="479864"/>
          </a:xfrm>
          <a:prstGeom prst="rect">
            <a:avLst/>
          </a:prstGeom>
          <a:solidFill>
            <a:srgbClr val="F2F2F2"/>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6" name="Google Shape;1315;p26">
            <a:extLst>
              <a:ext uri="{FF2B5EF4-FFF2-40B4-BE49-F238E27FC236}">
                <a16:creationId xmlns:a16="http://schemas.microsoft.com/office/drawing/2014/main" id="{BCB630BD-9EEA-AB04-E3E0-A85D5CA3F5EE}"/>
              </a:ext>
            </a:extLst>
          </p:cNvPr>
          <p:cNvSpPr/>
          <p:nvPr/>
        </p:nvSpPr>
        <p:spPr>
          <a:xfrm>
            <a:off x="8159589" y="4029861"/>
            <a:ext cx="1629756" cy="3077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Outcome</a:t>
            </a:r>
            <a:endParaRPr kumimoji="0"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27" name="Group 26">
            <a:extLst>
              <a:ext uri="{FF2B5EF4-FFF2-40B4-BE49-F238E27FC236}">
                <a16:creationId xmlns:a16="http://schemas.microsoft.com/office/drawing/2014/main" id="{0229002E-F9AA-ED72-6C04-04456087BBC7}"/>
              </a:ext>
            </a:extLst>
          </p:cNvPr>
          <p:cNvGrpSpPr/>
          <p:nvPr/>
        </p:nvGrpSpPr>
        <p:grpSpPr>
          <a:xfrm>
            <a:off x="7670364" y="3946228"/>
            <a:ext cx="388843" cy="388843"/>
            <a:chOff x="9427009" y="2367629"/>
            <a:chExt cx="388843" cy="388843"/>
          </a:xfrm>
        </p:grpSpPr>
        <p:sp>
          <p:nvSpPr>
            <p:cNvPr id="28" name="Oval 27">
              <a:extLst>
                <a:ext uri="{FF2B5EF4-FFF2-40B4-BE49-F238E27FC236}">
                  <a16:creationId xmlns:a16="http://schemas.microsoft.com/office/drawing/2014/main" id="{BCBE420B-548E-7F67-1D57-82313266450D}"/>
                </a:ext>
              </a:extLst>
            </p:cNvPr>
            <p:cNvSpPr/>
            <p:nvPr/>
          </p:nvSpPr>
          <p:spPr bwMode="auto">
            <a:xfrm>
              <a:off x="9427009" y="2367629"/>
              <a:ext cx="388843" cy="388843"/>
            </a:xfrm>
            <a:prstGeom prst="ellipse">
              <a:avLst/>
            </a:prstGeom>
            <a:solidFill>
              <a:schemeClr val="tx1"/>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4" name="Picture 33" descr="Shape&#10;&#10;Description automatically generated with low confidence">
              <a:extLst>
                <a:ext uri="{FF2B5EF4-FFF2-40B4-BE49-F238E27FC236}">
                  <a16:creationId xmlns:a16="http://schemas.microsoft.com/office/drawing/2014/main" id="{9BA94821-0170-E02F-55F7-A481D5A7ED51}"/>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9499107" y="2434017"/>
              <a:ext cx="250995" cy="250995"/>
            </a:xfrm>
            <a:prstGeom prst="rect">
              <a:avLst/>
            </a:prstGeom>
          </p:spPr>
        </p:pic>
      </p:grpSp>
      <p:sp>
        <p:nvSpPr>
          <p:cNvPr id="7" name="Google Shape;1328;p26">
            <a:extLst>
              <a:ext uri="{FF2B5EF4-FFF2-40B4-BE49-F238E27FC236}">
                <a16:creationId xmlns:a16="http://schemas.microsoft.com/office/drawing/2014/main" id="{7C53829B-2707-E204-2731-1A3C62AF5950}"/>
              </a:ext>
            </a:extLst>
          </p:cNvPr>
          <p:cNvSpPr txBox="1"/>
          <p:nvPr/>
        </p:nvSpPr>
        <p:spPr>
          <a:xfrm>
            <a:off x="1090487" y="2057639"/>
            <a:ext cx="7288202" cy="861744"/>
          </a:xfrm>
          <a:prstGeom prst="rect">
            <a:avLst/>
          </a:prstGeom>
          <a:noFill/>
          <a:ln>
            <a:noFill/>
          </a:ln>
        </p:spPr>
        <p:txBody>
          <a:bodyPr spcFirstLastPara="1" wrap="square" lIns="91425" tIns="91425" rIns="91425" bIns="91425" anchor="t" anchorCtr="0">
            <a:spAutoFit/>
          </a:bodyPr>
          <a:lstStyle/>
          <a:p>
            <a:r>
              <a:rPr lang="en-US" sz="1400" b="0" i="0" dirty="0">
                <a:solidFill>
                  <a:srgbClr val="222222"/>
                </a:solidFill>
                <a:effectLst/>
                <a:latin typeface="Open Sans" panose="020B0606030504020204" pitchFamily="34" charset="0"/>
              </a:rPr>
              <a:t>In the client’s current system, call center agents were answering all user queries over the phone. The client was looking for an agent-based chat system to handle patients’ queries efficiently. They were ready to implement a health bot.</a:t>
            </a:r>
            <a:endParaRPr lang="en-US" sz="1100" dirty="0">
              <a:latin typeface="Arial" panose="020B0604020202020204"/>
              <a:ea typeface="Calibri" panose="020F0502020204030204" charset="0"/>
              <a:cs typeface="Arial" panose="020B0604020202020204"/>
            </a:endParaRPr>
          </a:p>
        </p:txBody>
      </p:sp>
      <p:grpSp>
        <p:nvGrpSpPr>
          <p:cNvPr id="78" name="Group 77">
            <a:extLst>
              <a:ext uri="{FF2B5EF4-FFF2-40B4-BE49-F238E27FC236}">
                <a16:creationId xmlns:a16="http://schemas.microsoft.com/office/drawing/2014/main" id="{ECC40B1A-2502-6C3D-D8C4-B5E5DD63175B}"/>
              </a:ext>
            </a:extLst>
          </p:cNvPr>
          <p:cNvGrpSpPr/>
          <p:nvPr/>
        </p:nvGrpSpPr>
        <p:grpSpPr>
          <a:xfrm>
            <a:off x="746156" y="1255326"/>
            <a:ext cx="453743" cy="453743"/>
            <a:chOff x="867625" y="2165753"/>
            <a:chExt cx="531043" cy="531043"/>
          </a:xfrm>
        </p:grpSpPr>
        <p:sp>
          <p:nvSpPr>
            <p:cNvPr id="79" name="Oval 78">
              <a:extLst>
                <a:ext uri="{FF2B5EF4-FFF2-40B4-BE49-F238E27FC236}">
                  <a16:creationId xmlns:a16="http://schemas.microsoft.com/office/drawing/2014/main" id="{C7E55127-D135-141C-2A78-5EFD05F0D066}"/>
                </a:ext>
              </a:extLst>
            </p:cNvPr>
            <p:cNvSpPr/>
            <p:nvPr/>
          </p:nvSpPr>
          <p:spPr bwMode="auto">
            <a:xfrm>
              <a:off x="867625" y="2165753"/>
              <a:ext cx="531043" cy="531043"/>
            </a:xfrm>
            <a:prstGeom prst="ellipse">
              <a:avLst/>
            </a:prstGeom>
            <a:solidFill>
              <a:schemeClr val="tx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l"/>
              <a:endParaRPr lang="en-US" sz="300">
                <a:latin typeface="Open Sans" panose="020B0606030504020204" pitchFamily="34" charset="0"/>
                <a:ea typeface="Open Sans" panose="020B0606030504020204" pitchFamily="34" charset="0"/>
                <a:cs typeface="Open Sans" panose="020B0606030504020204" pitchFamily="34" charset="0"/>
              </a:endParaRPr>
            </a:p>
          </p:txBody>
        </p:sp>
        <p:pic>
          <p:nvPicPr>
            <p:cNvPr id="80" name="Picture 2" descr="Project Icons - 7,095 free vector icons">
              <a:extLst>
                <a:ext uri="{FF2B5EF4-FFF2-40B4-BE49-F238E27FC236}">
                  <a16:creationId xmlns:a16="http://schemas.microsoft.com/office/drawing/2014/main" id="{6D1D7890-D944-7FC6-F0D4-B1ABAAA8981A}"/>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960178" y="2285110"/>
              <a:ext cx="292327" cy="292327"/>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grpSp>
      <p:sp>
        <p:nvSpPr>
          <p:cNvPr id="104" name="Rectangle 103">
            <a:extLst>
              <a:ext uri="{FF2B5EF4-FFF2-40B4-BE49-F238E27FC236}">
                <a16:creationId xmlns:a16="http://schemas.microsoft.com/office/drawing/2014/main" id="{94C45D19-8FBC-E74E-226D-E1C3ECF8141E}"/>
              </a:ext>
            </a:extLst>
          </p:cNvPr>
          <p:cNvSpPr/>
          <p:nvPr/>
        </p:nvSpPr>
        <p:spPr bwMode="auto">
          <a:xfrm>
            <a:off x="2171154" y="3919765"/>
            <a:ext cx="5296503" cy="479864"/>
          </a:xfrm>
          <a:prstGeom prst="rect">
            <a:avLst/>
          </a:prstGeom>
          <a:solidFill>
            <a:srgbClr val="D6EE99"/>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5" name="Rectangle 104">
            <a:extLst>
              <a:ext uri="{FF2B5EF4-FFF2-40B4-BE49-F238E27FC236}">
                <a16:creationId xmlns:a16="http://schemas.microsoft.com/office/drawing/2014/main" id="{757725ED-3EB4-9407-02D0-35DAC89B7B2A}"/>
              </a:ext>
            </a:extLst>
          </p:cNvPr>
          <p:cNvSpPr/>
          <p:nvPr/>
        </p:nvSpPr>
        <p:spPr>
          <a:xfrm>
            <a:off x="2394177" y="4055102"/>
            <a:ext cx="4564668" cy="307777"/>
          </a:xfrm>
          <a:prstGeom prst="rect">
            <a:avLst/>
          </a:prstGeom>
        </p:spPr>
        <p:txBody>
          <a:bodyPr wrap="square">
            <a:spAutoFit/>
          </a:bodyPr>
          <a:lstStyle/>
          <a:p>
            <a:pPr lvl="0" defTabSz="914333">
              <a:buClrTx/>
              <a:defRPr/>
            </a:pPr>
            <a:r>
              <a:rPr lang="en-IN" kern="1200">
                <a:solidFill>
                  <a:schemeClr val="tx1"/>
                </a:solidFill>
                <a:latin typeface="Open Sans" panose="020B0606030504020204" pitchFamily="34" charset="0"/>
                <a:ea typeface="Open Sans" panose="020B0606030504020204" pitchFamily="34" charset="0"/>
                <a:cs typeface="Open Sans" panose="020B0606030504020204" pitchFamily="34" charset="0"/>
              </a:rPr>
              <a:t>Tech Stack &amp; Techniques</a:t>
            </a:r>
          </a:p>
        </p:txBody>
      </p:sp>
      <p:grpSp>
        <p:nvGrpSpPr>
          <p:cNvPr id="106" name="Group 105">
            <a:extLst>
              <a:ext uri="{FF2B5EF4-FFF2-40B4-BE49-F238E27FC236}">
                <a16:creationId xmlns:a16="http://schemas.microsoft.com/office/drawing/2014/main" id="{49CAD1C4-86A9-DCFB-CF16-FA21FB1EDD74}"/>
              </a:ext>
            </a:extLst>
          </p:cNvPr>
          <p:cNvGrpSpPr/>
          <p:nvPr/>
        </p:nvGrpSpPr>
        <p:grpSpPr>
          <a:xfrm>
            <a:off x="1997867" y="3967524"/>
            <a:ext cx="388843" cy="388843"/>
            <a:chOff x="3697191" y="2931826"/>
            <a:chExt cx="291327" cy="291327"/>
          </a:xfrm>
        </p:grpSpPr>
        <p:sp>
          <p:nvSpPr>
            <p:cNvPr id="107" name="Oval 106">
              <a:extLst>
                <a:ext uri="{FF2B5EF4-FFF2-40B4-BE49-F238E27FC236}">
                  <a16:creationId xmlns:a16="http://schemas.microsoft.com/office/drawing/2014/main" id="{E6E74A5A-90D4-0824-E44D-D0C685A4544A}"/>
                </a:ext>
              </a:extLst>
            </p:cNvPr>
            <p:cNvSpPr/>
            <p:nvPr/>
          </p:nvSpPr>
          <p:spPr bwMode="auto">
            <a:xfrm>
              <a:off x="3697191" y="2931826"/>
              <a:ext cx="291327" cy="291327"/>
            </a:xfrm>
            <a:prstGeom prst="ellipse">
              <a:avLst/>
            </a:prstGeom>
            <a:solidFill>
              <a:schemeClr val="tx1"/>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8" name="Picture 107">
              <a:extLst>
                <a:ext uri="{FF2B5EF4-FFF2-40B4-BE49-F238E27FC236}">
                  <a16:creationId xmlns:a16="http://schemas.microsoft.com/office/drawing/2014/main" id="{3BE46CD4-F340-9E1F-933F-F31F205C6DE0}"/>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tretch>
              <a:fillRect/>
            </a:stretch>
          </p:blipFill>
          <p:spPr>
            <a:xfrm>
              <a:off x="3757847" y="2970765"/>
              <a:ext cx="175610" cy="175610"/>
            </a:xfrm>
            <a:prstGeom prst="rect">
              <a:avLst/>
            </a:prstGeom>
          </p:spPr>
        </p:pic>
      </p:grpSp>
      <p:sp>
        <p:nvSpPr>
          <p:cNvPr id="8" name="Rectangle 7">
            <a:extLst>
              <a:ext uri="{FF2B5EF4-FFF2-40B4-BE49-F238E27FC236}">
                <a16:creationId xmlns:a16="http://schemas.microsoft.com/office/drawing/2014/main" id="{F7F1217C-3516-CE45-E657-45FF0D262F29}"/>
              </a:ext>
            </a:extLst>
          </p:cNvPr>
          <p:cNvSpPr/>
          <p:nvPr/>
        </p:nvSpPr>
        <p:spPr>
          <a:xfrm>
            <a:off x="7919095" y="1100879"/>
            <a:ext cx="2657262" cy="230832"/>
          </a:xfrm>
          <a:prstGeom prst="rect">
            <a:avLst/>
          </a:prstGeom>
        </p:spPr>
        <p:txBody>
          <a:bodyPr wrap="square">
            <a:spAutoFit/>
          </a:bodyPr>
          <a:lstStyle/>
          <a:p>
            <a:pPr marL="0" marR="0" lvl="0" indent="0" algn="ctr" defTabSz="914333" rtl="0" eaLnBrk="1" fontAlgn="auto" latinLnBrk="0" hangingPunct="1">
              <a:lnSpc>
                <a:spcPct val="100000"/>
              </a:lnSpc>
              <a:spcBef>
                <a:spcPts val="0"/>
              </a:spcBef>
              <a:spcAft>
                <a:spcPts val="0"/>
              </a:spcAft>
              <a:buClrTx/>
              <a:buSzTx/>
              <a:buFontTx/>
              <a:buNone/>
              <a:tabLst/>
              <a:defRPr/>
            </a:pPr>
            <a:r>
              <a:rPr lang="en-IN" sz="9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EHR – Features Set</a:t>
            </a:r>
            <a:endParaRPr kumimoji="0" lang="en-IN" sz="9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1" name="TextBox 60">
            <a:extLst>
              <a:ext uri="{FF2B5EF4-FFF2-40B4-BE49-F238E27FC236}">
                <a16:creationId xmlns:a16="http://schemas.microsoft.com/office/drawing/2014/main" id="{CDD9F1AE-04FE-843E-4C81-3F0CE29F5EE0}"/>
              </a:ext>
            </a:extLst>
          </p:cNvPr>
          <p:cNvSpPr txBox="1"/>
          <p:nvPr/>
        </p:nvSpPr>
        <p:spPr>
          <a:xfrm>
            <a:off x="7742462" y="4648146"/>
            <a:ext cx="1938496" cy="1107996"/>
          </a:xfrm>
          <a:prstGeom prst="rect">
            <a:avLst/>
          </a:prstGeom>
          <a:noFill/>
        </p:spPr>
        <p:txBody>
          <a:bodyPr wrap="square">
            <a:spAutoFit/>
          </a:bodyPr>
          <a:lstStyle/>
          <a:p>
            <a:pPr lvl="0" defTabSz="914333">
              <a:buClrTx/>
              <a:defRPr/>
            </a:pPr>
            <a:r>
              <a:rPr lang="en-US" sz="1100" b="0" i="0" dirty="0">
                <a:solidFill>
                  <a:srgbClr val="222222"/>
                </a:solidFill>
                <a:effectLst/>
                <a:latin typeface="Open Sans" panose="020B0606030504020204" pitchFamily="34" charset="0"/>
              </a:rPr>
              <a:t>Azure health bot provides a framework that is easy to integrate, with minimal configuration and code, with the client’s existing systems. </a:t>
            </a:r>
            <a:endParaRPr lang="en-US" sz="1000" kern="12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82" name="Group 81">
            <a:extLst>
              <a:ext uri="{FF2B5EF4-FFF2-40B4-BE49-F238E27FC236}">
                <a16:creationId xmlns:a16="http://schemas.microsoft.com/office/drawing/2014/main" id="{C7626B06-2CAD-B822-E0C5-8D56A9A584C2}"/>
              </a:ext>
            </a:extLst>
          </p:cNvPr>
          <p:cNvGrpSpPr/>
          <p:nvPr/>
        </p:nvGrpSpPr>
        <p:grpSpPr>
          <a:xfrm>
            <a:off x="8879139" y="1410707"/>
            <a:ext cx="2466606" cy="1901962"/>
            <a:chOff x="562667" y="1181508"/>
            <a:chExt cx="3017718" cy="2326916"/>
          </a:xfrm>
        </p:grpSpPr>
        <p:sp>
          <p:nvSpPr>
            <p:cNvPr id="83" name="Oval 82">
              <a:extLst>
                <a:ext uri="{FF2B5EF4-FFF2-40B4-BE49-F238E27FC236}">
                  <a16:creationId xmlns:a16="http://schemas.microsoft.com/office/drawing/2014/main" id="{7E75AED0-FA96-DA27-8490-C5B5DD90D2CF}"/>
                </a:ext>
              </a:extLst>
            </p:cNvPr>
            <p:cNvSpPr/>
            <p:nvPr/>
          </p:nvSpPr>
          <p:spPr>
            <a:xfrm>
              <a:off x="1057673" y="1385167"/>
              <a:ext cx="1926461" cy="1865923"/>
            </a:xfrm>
            <a:prstGeom prst="ellipse">
              <a:avLst/>
            </a:prstGeom>
            <a:noFill/>
            <a:ln w="12700">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4" name="Group 83">
              <a:extLst>
                <a:ext uri="{FF2B5EF4-FFF2-40B4-BE49-F238E27FC236}">
                  <a16:creationId xmlns:a16="http://schemas.microsoft.com/office/drawing/2014/main" id="{AB421D48-A321-D8E9-8BFB-0CA3C0B2B1FD}"/>
                </a:ext>
              </a:extLst>
            </p:cNvPr>
            <p:cNvGrpSpPr/>
            <p:nvPr/>
          </p:nvGrpSpPr>
          <p:grpSpPr>
            <a:xfrm>
              <a:off x="2269713" y="2647735"/>
              <a:ext cx="1093620" cy="428699"/>
              <a:chOff x="4206842" y="4439226"/>
              <a:chExt cx="2173058" cy="851838"/>
            </a:xfrm>
          </p:grpSpPr>
          <p:sp>
            <p:nvSpPr>
              <p:cNvPr id="143" name="Rounded Rectangle 142">
                <a:extLst>
                  <a:ext uri="{FF2B5EF4-FFF2-40B4-BE49-F238E27FC236}">
                    <a16:creationId xmlns:a16="http://schemas.microsoft.com/office/drawing/2014/main" id="{A9C6EFF0-71BD-2489-A761-EBFB164CB367}"/>
                  </a:ext>
                </a:extLst>
              </p:cNvPr>
              <p:cNvSpPr/>
              <p:nvPr/>
            </p:nvSpPr>
            <p:spPr>
              <a:xfrm>
                <a:off x="4469010" y="4439226"/>
                <a:ext cx="1633879" cy="851838"/>
              </a:xfrm>
              <a:prstGeom prst="roundRect">
                <a:avLst/>
              </a:prstGeom>
              <a:solidFill>
                <a:schemeClr val="accent5">
                  <a:lumMod val="20000"/>
                  <a:lumOff val="8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44" name="Rounded Rectangle 10">
                <a:extLst>
                  <a:ext uri="{FF2B5EF4-FFF2-40B4-BE49-F238E27FC236}">
                    <a16:creationId xmlns:a16="http://schemas.microsoft.com/office/drawing/2014/main" id="{D233ECC8-2DDA-C849-FE2F-2BC96EE21E9E}"/>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endParaRPr lang="en-US" sz="600" kern="1200">
                  <a:latin typeface="Arial"/>
                  <a:ea typeface="+mn-ea"/>
                  <a:cs typeface="+mn-cs"/>
                </a:endParaRPr>
              </a:p>
            </p:txBody>
          </p:sp>
          <p:sp>
            <p:nvSpPr>
              <p:cNvPr id="145" name="TextBox 144">
                <a:extLst>
                  <a:ext uri="{FF2B5EF4-FFF2-40B4-BE49-F238E27FC236}">
                    <a16:creationId xmlns:a16="http://schemas.microsoft.com/office/drawing/2014/main" id="{992F1A89-6BA1-F4E4-0F85-15EDB1D0401D}"/>
                  </a:ext>
                </a:extLst>
              </p:cNvPr>
              <p:cNvSpPr txBox="1"/>
              <p:nvPr/>
            </p:nvSpPr>
            <p:spPr>
              <a:xfrm>
                <a:off x="4206842" y="4533169"/>
                <a:ext cx="2173058" cy="628488"/>
              </a:xfrm>
              <a:prstGeom prst="rect">
                <a:avLst/>
              </a:prstGeom>
              <a:noFill/>
            </p:spPr>
            <p:txBody>
              <a:bodyPr wrap="square">
                <a:spAutoFit/>
              </a:bodyPr>
              <a:lstStyle/>
              <a:p>
                <a:pPr marL="0" lvl="0" indent="0" algn="ctr" defTabSz="266700">
                  <a:lnSpc>
                    <a:spcPct val="90000"/>
                  </a:lnSpc>
                  <a:spcBef>
                    <a:spcPct val="0"/>
                  </a:spcBef>
                  <a:spcAft>
                    <a:spcPct val="35000"/>
                  </a:spcAft>
                  <a:buNone/>
                </a:pPr>
                <a:r>
                  <a:rPr lang="en-US" sz="600" kern="1200">
                    <a:latin typeface="Open Sans" panose="020B0606030504020204" pitchFamily="34" charset="0"/>
                    <a:ea typeface="Open Sans" panose="020B0606030504020204" pitchFamily="34" charset="0"/>
                    <a:cs typeface="Open Sans" panose="020B0606030504020204" pitchFamily="34" charset="0"/>
                  </a:rPr>
                  <a:t>Clinical Documentation</a:t>
                </a:r>
              </a:p>
            </p:txBody>
          </p:sp>
        </p:grpSp>
        <p:grpSp>
          <p:nvGrpSpPr>
            <p:cNvPr id="85" name="Group 84">
              <a:extLst>
                <a:ext uri="{FF2B5EF4-FFF2-40B4-BE49-F238E27FC236}">
                  <a16:creationId xmlns:a16="http://schemas.microsoft.com/office/drawing/2014/main" id="{502C3F23-12FE-A73A-5FCF-D02804403254}"/>
                </a:ext>
              </a:extLst>
            </p:cNvPr>
            <p:cNvGrpSpPr/>
            <p:nvPr/>
          </p:nvGrpSpPr>
          <p:grpSpPr>
            <a:xfrm>
              <a:off x="562667" y="2099871"/>
              <a:ext cx="1088849" cy="428699"/>
              <a:chOff x="4342950" y="4439226"/>
              <a:chExt cx="2163576" cy="851838"/>
            </a:xfrm>
          </p:grpSpPr>
          <p:sp>
            <p:nvSpPr>
              <p:cNvPr id="139" name="Rounded Rectangle 138">
                <a:extLst>
                  <a:ext uri="{FF2B5EF4-FFF2-40B4-BE49-F238E27FC236}">
                    <a16:creationId xmlns:a16="http://schemas.microsoft.com/office/drawing/2014/main" id="{E729506D-2FC6-4982-8C07-EB5864626EFB}"/>
                  </a:ext>
                </a:extLst>
              </p:cNvPr>
              <p:cNvSpPr/>
              <p:nvPr/>
            </p:nvSpPr>
            <p:spPr>
              <a:xfrm>
                <a:off x="4469007" y="4439226"/>
                <a:ext cx="1855703" cy="851838"/>
              </a:xfrm>
              <a:prstGeom prst="roundRect">
                <a:avLst/>
              </a:prstGeom>
              <a:solidFill>
                <a:schemeClr val="accent5">
                  <a:lumMod val="20000"/>
                  <a:lumOff val="8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40" name="Rounded Rectangle 10">
                <a:extLst>
                  <a:ext uri="{FF2B5EF4-FFF2-40B4-BE49-F238E27FC236}">
                    <a16:creationId xmlns:a16="http://schemas.microsoft.com/office/drawing/2014/main" id="{7A5E0AF9-910C-85BE-C4A6-8A54DC4F5E7F}"/>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endParaRPr lang="en-US" sz="600" kern="1200">
                  <a:latin typeface="Arial"/>
                  <a:ea typeface="+mn-ea"/>
                  <a:cs typeface="+mn-cs"/>
                </a:endParaRPr>
              </a:p>
            </p:txBody>
          </p:sp>
          <p:sp>
            <p:nvSpPr>
              <p:cNvPr id="141" name="TextBox 140">
                <a:extLst>
                  <a:ext uri="{FF2B5EF4-FFF2-40B4-BE49-F238E27FC236}">
                    <a16:creationId xmlns:a16="http://schemas.microsoft.com/office/drawing/2014/main" id="{B1AAA111-123D-FF7B-14DA-E6E524EFDCEB}"/>
                  </a:ext>
                </a:extLst>
              </p:cNvPr>
              <p:cNvSpPr txBox="1"/>
              <p:nvPr/>
            </p:nvSpPr>
            <p:spPr>
              <a:xfrm>
                <a:off x="4342950" y="4517317"/>
                <a:ext cx="2163576" cy="628488"/>
              </a:xfrm>
              <a:prstGeom prst="rect">
                <a:avLst/>
              </a:prstGeom>
              <a:noFill/>
            </p:spPr>
            <p:txBody>
              <a:bodyPr wrap="square">
                <a:spAutoFit/>
              </a:bodyPr>
              <a:lstStyle/>
              <a:p>
                <a:pPr lvl="0" algn="ctr" defTabSz="266700">
                  <a:lnSpc>
                    <a:spcPct val="90000"/>
                  </a:lnSpc>
                  <a:spcBef>
                    <a:spcPct val="0"/>
                  </a:spcBef>
                  <a:spcAft>
                    <a:spcPct val="35000"/>
                  </a:spcAft>
                </a:pPr>
                <a:r>
                  <a:rPr lang="en-US" sz="600" kern="1200" dirty="0">
                    <a:latin typeface="Open Sans" panose="020B0606030504020204" pitchFamily="34" charset="0"/>
                    <a:ea typeface="Open Sans" panose="020B0606030504020204" pitchFamily="34" charset="0"/>
                    <a:cs typeface="Open Sans" panose="020B0606030504020204" pitchFamily="34" charset="0"/>
                  </a:rPr>
                  <a:t>Health Information Management</a:t>
                </a:r>
              </a:p>
            </p:txBody>
          </p:sp>
        </p:grpSp>
        <p:grpSp>
          <p:nvGrpSpPr>
            <p:cNvPr id="88" name="Group 87">
              <a:extLst>
                <a:ext uri="{FF2B5EF4-FFF2-40B4-BE49-F238E27FC236}">
                  <a16:creationId xmlns:a16="http://schemas.microsoft.com/office/drawing/2014/main" id="{D89664B5-1F2C-1829-1E92-B8472F2B1529}"/>
                </a:ext>
              </a:extLst>
            </p:cNvPr>
            <p:cNvGrpSpPr/>
            <p:nvPr/>
          </p:nvGrpSpPr>
          <p:grpSpPr>
            <a:xfrm>
              <a:off x="644232" y="2635290"/>
              <a:ext cx="1009346" cy="428699"/>
              <a:chOff x="4469010" y="4439226"/>
              <a:chExt cx="2005604" cy="851838"/>
            </a:xfrm>
          </p:grpSpPr>
          <p:sp>
            <p:nvSpPr>
              <p:cNvPr id="135" name="Rounded Rectangle 134">
                <a:extLst>
                  <a:ext uri="{FF2B5EF4-FFF2-40B4-BE49-F238E27FC236}">
                    <a16:creationId xmlns:a16="http://schemas.microsoft.com/office/drawing/2014/main" id="{2E7D16FC-3555-583C-DFF5-B0193D725F8F}"/>
                  </a:ext>
                </a:extLst>
              </p:cNvPr>
              <p:cNvSpPr/>
              <p:nvPr/>
            </p:nvSpPr>
            <p:spPr>
              <a:xfrm>
                <a:off x="4469010" y="4439226"/>
                <a:ext cx="2005604" cy="851838"/>
              </a:xfrm>
              <a:prstGeom prst="roundRect">
                <a:avLst/>
              </a:prstGeom>
              <a:solidFill>
                <a:schemeClr val="accent1">
                  <a:lumMod val="20000"/>
                  <a:lumOff val="8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6" name="Rounded Rectangle 10">
                <a:extLst>
                  <a:ext uri="{FF2B5EF4-FFF2-40B4-BE49-F238E27FC236}">
                    <a16:creationId xmlns:a16="http://schemas.microsoft.com/office/drawing/2014/main" id="{005EEE79-1FAC-598A-A149-1B7061C8EACD}"/>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endParaRPr lang="en-US" sz="600" kern="1200">
                  <a:latin typeface="Arial"/>
                  <a:ea typeface="+mn-ea"/>
                  <a:cs typeface="+mn-cs"/>
                </a:endParaRPr>
              </a:p>
            </p:txBody>
          </p:sp>
          <p:sp>
            <p:nvSpPr>
              <p:cNvPr id="137" name="TextBox 136">
                <a:extLst>
                  <a:ext uri="{FF2B5EF4-FFF2-40B4-BE49-F238E27FC236}">
                    <a16:creationId xmlns:a16="http://schemas.microsoft.com/office/drawing/2014/main" id="{6A346359-B025-84D6-2282-55AFBC4B76D2}"/>
                  </a:ext>
                </a:extLst>
              </p:cNvPr>
              <p:cNvSpPr txBox="1"/>
              <p:nvPr/>
            </p:nvSpPr>
            <p:spPr>
              <a:xfrm>
                <a:off x="4638696" y="4504342"/>
                <a:ext cx="1620858" cy="628488"/>
              </a:xfrm>
              <a:prstGeom prst="rect">
                <a:avLst/>
              </a:prstGeom>
              <a:noFill/>
            </p:spPr>
            <p:txBody>
              <a:bodyPr wrap="square">
                <a:spAutoFit/>
              </a:bodyPr>
              <a:lstStyle/>
              <a:p>
                <a:pPr lvl="0" algn="ctr" defTabSz="266700">
                  <a:lnSpc>
                    <a:spcPct val="90000"/>
                  </a:lnSpc>
                  <a:spcBef>
                    <a:spcPct val="0"/>
                  </a:spcBef>
                  <a:spcAft>
                    <a:spcPct val="35000"/>
                  </a:spcAft>
                </a:pPr>
                <a:r>
                  <a:rPr lang="en-US" sz="600" kern="1200">
                    <a:latin typeface="Open Sans" panose="020B0606030504020204" pitchFamily="34" charset="0"/>
                    <a:ea typeface="Open Sans" panose="020B0606030504020204" pitchFamily="34" charset="0"/>
                    <a:cs typeface="Open Sans" panose="020B0606030504020204" pitchFamily="34" charset="0"/>
                  </a:rPr>
                  <a:t>Support Services</a:t>
                </a:r>
              </a:p>
            </p:txBody>
          </p:sp>
        </p:grpSp>
        <p:grpSp>
          <p:nvGrpSpPr>
            <p:cNvPr id="89" name="Group 88">
              <a:extLst>
                <a:ext uri="{FF2B5EF4-FFF2-40B4-BE49-F238E27FC236}">
                  <a16:creationId xmlns:a16="http://schemas.microsoft.com/office/drawing/2014/main" id="{427D0023-5248-63EA-26FC-7069562A3238}"/>
                </a:ext>
              </a:extLst>
            </p:cNvPr>
            <p:cNvGrpSpPr/>
            <p:nvPr/>
          </p:nvGrpSpPr>
          <p:grpSpPr>
            <a:xfrm>
              <a:off x="1609714" y="3079725"/>
              <a:ext cx="884037" cy="428699"/>
              <a:chOff x="4416092" y="4393421"/>
              <a:chExt cx="1756613" cy="851838"/>
            </a:xfrm>
          </p:grpSpPr>
          <p:sp>
            <p:nvSpPr>
              <p:cNvPr id="131" name="Rounded Rectangle 130">
                <a:extLst>
                  <a:ext uri="{FF2B5EF4-FFF2-40B4-BE49-F238E27FC236}">
                    <a16:creationId xmlns:a16="http://schemas.microsoft.com/office/drawing/2014/main" id="{69C80E4E-3C83-0E2C-1823-9A0EDD4240D6}"/>
                  </a:ext>
                </a:extLst>
              </p:cNvPr>
              <p:cNvSpPr/>
              <p:nvPr/>
            </p:nvSpPr>
            <p:spPr>
              <a:xfrm>
                <a:off x="4636751" y="4393421"/>
                <a:ext cx="1265447" cy="851838"/>
              </a:xfrm>
              <a:prstGeom prst="roundRect">
                <a:avLst/>
              </a:prstGeom>
              <a:solidFill>
                <a:schemeClr val="accent5">
                  <a:lumMod val="20000"/>
                  <a:lumOff val="8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2" name="Rounded Rectangle 10">
                <a:extLst>
                  <a:ext uri="{FF2B5EF4-FFF2-40B4-BE49-F238E27FC236}">
                    <a16:creationId xmlns:a16="http://schemas.microsoft.com/office/drawing/2014/main" id="{7AC7D012-E6F5-66F2-2489-CD1936AEDB5E}"/>
                  </a:ext>
                </a:extLst>
              </p:cNvPr>
              <p:cNvSpPr txBox="1"/>
              <p:nvPr/>
            </p:nvSpPr>
            <p:spPr>
              <a:xfrm>
                <a:off x="4658358" y="4435001"/>
                <a:ext cx="1514347" cy="7686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endParaRPr lang="en-US" sz="600" kern="1200">
                  <a:latin typeface="Arial"/>
                  <a:ea typeface="+mn-ea"/>
                  <a:cs typeface="+mn-cs"/>
                </a:endParaRPr>
              </a:p>
            </p:txBody>
          </p:sp>
          <p:sp>
            <p:nvSpPr>
              <p:cNvPr id="133" name="TextBox 132">
                <a:extLst>
                  <a:ext uri="{FF2B5EF4-FFF2-40B4-BE49-F238E27FC236}">
                    <a16:creationId xmlns:a16="http://schemas.microsoft.com/office/drawing/2014/main" id="{DC70BFF9-8795-C0E1-29A1-99779CF45EF8}"/>
                  </a:ext>
                </a:extLst>
              </p:cNvPr>
              <p:cNvSpPr txBox="1"/>
              <p:nvPr/>
            </p:nvSpPr>
            <p:spPr>
              <a:xfrm>
                <a:off x="4416092" y="4536473"/>
                <a:ext cx="1706761" cy="628488"/>
              </a:xfrm>
              <a:prstGeom prst="rect">
                <a:avLst/>
              </a:prstGeom>
              <a:noFill/>
            </p:spPr>
            <p:txBody>
              <a:bodyPr wrap="square">
                <a:spAutoFit/>
              </a:bodyPr>
              <a:lstStyle/>
              <a:p>
                <a:pPr lvl="0" algn="ctr" defTabSz="266700">
                  <a:lnSpc>
                    <a:spcPct val="90000"/>
                  </a:lnSpc>
                  <a:spcBef>
                    <a:spcPct val="0"/>
                  </a:spcBef>
                  <a:spcAft>
                    <a:spcPct val="35000"/>
                  </a:spcAft>
                </a:pPr>
                <a:r>
                  <a:rPr lang="en-US" sz="600" kern="1200" dirty="0">
                    <a:latin typeface="Open Sans" panose="020B0606030504020204" pitchFamily="34" charset="0"/>
                    <a:ea typeface="Open Sans" panose="020B0606030504020204" pitchFamily="34" charset="0"/>
                    <a:cs typeface="Open Sans" panose="020B0606030504020204" pitchFamily="34" charset="0"/>
                  </a:rPr>
                  <a:t>Supply Chain Management</a:t>
                </a:r>
              </a:p>
            </p:txBody>
          </p:sp>
        </p:grpSp>
        <p:grpSp>
          <p:nvGrpSpPr>
            <p:cNvPr id="90" name="Group 89">
              <a:extLst>
                <a:ext uri="{FF2B5EF4-FFF2-40B4-BE49-F238E27FC236}">
                  <a16:creationId xmlns:a16="http://schemas.microsoft.com/office/drawing/2014/main" id="{0223F624-F5AC-6409-6144-5F1FA08429E0}"/>
                </a:ext>
              </a:extLst>
            </p:cNvPr>
            <p:cNvGrpSpPr/>
            <p:nvPr/>
          </p:nvGrpSpPr>
          <p:grpSpPr>
            <a:xfrm>
              <a:off x="651239" y="1576515"/>
              <a:ext cx="1046796" cy="428699"/>
              <a:chOff x="4209455" y="4439226"/>
              <a:chExt cx="2080017" cy="851838"/>
            </a:xfrm>
          </p:grpSpPr>
          <p:sp>
            <p:nvSpPr>
              <p:cNvPr id="127" name="Rounded Rectangle 126">
                <a:extLst>
                  <a:ext uri="{FF2B5EF4-FFF2-40B4-BE49-F238E27FC236}">
                    <a16:creationId xmlns:a16="http://schemas.microsoft.com/office/drawing/2014/main" id="{0491F8EE-0784-C446-4BEE-C4FB2BDFE184}"/>
                  </a:ext>
                </a:extLst>
              </p:cNvPr>
              <p:cNvSpPr/>
              <p:nvPr/>
            </p:nvSpPr>
            <p:spPr>
              <a:xfrm>
                <a:off x="4339868" y="4439226"/>
                <a:ext cx="1763021" cy="851838"/>
              </a:xfrm>
              <a:prstGeom prst="roundRect">
                <a:avLst/>
              </a:prstGeom>
              <a:solidFill>
                <a:schemeClr val="accent5">
                  <a:lumMod val="20000"/>
                  <a:lumOff val="8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29" name="TextBox 128">
                <a:extLst>
                  <a:ext uri="{FF2B5EF4-FFF2-40B4-BE49-F238E27FC236}">
                    <a16:creationId xmlns:a16="http://schemas.microsoft.com/office/drawing/2014/main" id="{E4E26C90-3D84-37CA-2512-5D9ACB2469B2}"/>
                  </a:ext>
                </a:extLst>
              </p:cNvPr>
              <p:cNvSpPr txBox="1"/>
              <p:nvPr/>
            </p:nvSpPr>
            <p:spPr>
              <a:xfrm>
                <a:off x="4209455" y="4561711"/>
                <a:ext cx="2080017" cy="628488"/>
              </a:xfrm>
              <a:prstGeom prst="rect">
                <a:avLst/>
              </a:prstGeom>
              <a:noFill/>
            </p:spPr>
            <p:txBody>
              <a:bodyPr wrap="square">
                <a:spAutoFit/>
              </a:bodyPr>
              <a:lstStyle/>
              <a:p>
                <a:pPr lvl="0" algn="ctr" defTabSz="266700">
                  <a:lnSpc>
                    <a:spcPct val="90000"/>
                  </a:lnSpc>
                  <a:spcBef>
                    <a:spcPct val="0"/>
                  </a:spcBef>
                  <a:spcAft>
                    <a:spcPct val="35000"/>
                  </a:spcAft>
                </a:pPr>
                <a:r>
                  <a:rPr lang="en-US" sz="600" kern="1200" dirty="0">
                    <a:latin typeface="Open Sans" panose="020B0606030504020204" pitchFamily="34" charset="0"/>
                    <a:ea typeface="Open Sans" panose="020B0606030504020204" pitchFamily="34" charset="0"/>
                    <a:cs typeface="Open Sans" panose="020B0606030504020204" pitchFamily="34" charset="0"/>
                  </a:rPr>
                  <a:t>Pharma/Medical Safety</a:t>
                </a:r>
              </a:p>
            </p:txBody>
          </p:sp>
        </p:grpSp>
        <p:grpSp>
          <p:nvGrpSpPr>
            <p:cNvPr id="91" name="Group 90">
              <a:extLst>
                <a:ext uri="{FF2B5EF4-FFF2-40B4-BE49-F238E27FC236}">
                  <a16:creationId xmlns:a16="http://schemas.microsoft.com/office/drawing/2014/main" id="{51EFD0A2-84C5-3303-7738-12F5D8951806}"/>
                </a:ext>
              </a:extLst>
            </p:cNvPr>
            <p:cNvGrpSpPr/>
            <p:nvPr/>
          </p:nvGrpSpPr>
          <p:grpSpPr>
            <a:xfrm>
              <a:off x="1683091" y="1181508"/>
              <a:ext cx="816794" cy="405596"/>
              <a:chOff x="4561876" y="4442170"/>
              <a:chExt cx="1622993" cy="805931"/>
            </a:xfrm>
          </p:grpSpPr>
          <p:sp>
            <p:nvSpPr>
              <p:cNvPr id="123" name="Rounded Rectangle 122">
                <a:extLst>
                  <a:ext uri="{FF2B5EF4-FFF2-40B4-BE49-F238E27FC236}">
                    <a16:creationId xmlns:a16="http://schemas.microsoft.com/office/drawing/2014/main" id="{6CCE93BD-2C9D-46B7-479C-3209075BDAF3}"/>
                  </a:ext>
                </a:extLst>
              </p:cNvPr>
              <p:cNvSpPr/>
              <p:nvPr/>
            </p:nvSpPr>
            <p:spPr>
              <a:xfrm>
                <a:off x="4608099" y="4442170"/>
                <a:ext cx="1391101" cy="746625"/>
              </a:xfrm>
              <a:prstGeom prst="roundRect">
                <a:avLst/>
              </a:prstGeom>
              <a:solidFill>
                <a:schemeClr val="accent5">
                  <a:lumMod val="20000"/>
                  <a:lumOff val="8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24" name="Rounded Rectangle 10">
                <a:extLst>
                  <a:ext uri="{FF2B5EF4-FFF2-40B4-BE49-F238E27FC236}">
                    <a16:creationId xmlns:a16="http://schemas.microsoft.com/office/drawing/2014/main" id="{8AF24881-7BEE-2FAC-BCA9-90400BC567CB}"/>
                  </a:ext>
                </a:extLst>
              </p:cNvPr>
              <p:cNvSpPr txBox="1"/>
              <p:nvPr/>
            </p:nvSpPr>
            <p:spPr>
              <a:xfrm>
                <a:off x="4670522" y="4479430"/>
                <a:ext cx="1514347" cy="7686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endParaRPr lang="en-US" sz="600" kern="1200">
                  <a:latin typeface="Arial"/>
                  <a:ea typeface="+mn-ea"/>
                  <a:cs typeface="+mn-cs"/>
                </a:endParaRPr>
              </a:p>
            </p:txBody>
          </p:sp>
          <p:sp>
            <p:nvSpPr>
              <p:cNvPr id="125" name="TextBox 124">
                <a:extLst>
                  <a:ext uri="{FF2B5EF4-FFF2-40B4-BE49-F238E27FC236}">
                    <a16:creationId xmlns:a16="http://schemas.microsoft.com/office/drawing/2014/main" id="{8B0CAF31-CC11-B9DA-ECCD-D3265ECB14BC}"/>
                  </a:ext>
                </a:extLst>
              </p:cNvPr>
              <p:cNvSpPr txBox="1"/>
              <p:nvPr/>
            </p:nvSpPr>
            <p:spPr>
              <a:xfrm>
                <a:off x="4561876" y="4460735"/>
                <a:ext cx="1620854" cy="628488"/>
              </a:xfrm>
              <a:prstGeom prst="rect">
                <a:avLst/>
              </a:prstGeom>
              <a:noFill/>
            </p:spPr>
            <p:txBody>
              <a:bodyPr wrap="square">
                <a:spAutoFit/>
              </a:bodyPr>
              <a:lstStyle/>
              <a:p>
                <a:pPr lvl="0" algn="ctr" defTabSz="266700">
                  <a:lnSpc>
                    <a:spcPct val="90000"/>
                  </a:lnSpc>
                  <a:spcBef>
                    <a:spcPct val="0"/>
                  </a:spcBef>
                  <a:spcAft>
                    <a:spcPct val="35000"/>
                  </a:spcAft>
                </a:pPr>
                <a:r>
                  <a:rPr lang="en-US" sz="600" kern="1200" dirty="0">
                    <a:latin typeface="Open Sans" panose="020B0606030504020204" pitchFamily="34" charset="0"/>
                    <a:ea typeface="Open Sans" panose="020B0606030504020204" pitchFamily="34" charset="0"/>
                    <a:cs typeface="Open Sans" panose="020B0606030504020204" pitchFamily="34" charset="0"/>
                  </a:rPr>
                  <a:t>Physician Practice </a:t>
                </a:r>
              </a:p>
            </p:txBody>
          </p:sp>
        </p:grpSp>
        <p:grpSp>
          <p:nvGrpSpPr>
            <p:cNvPr id="92" name="Group 91">
              <a:extLst>
                <a:ext uri="{FF2B5EF4-FFF2-40B4-BE49-F238E27FC236}">
                  <a16:creationId xmlns:a16="http://schemas.microsoft.com/office/drawing/2014/main" id="{50DF56EC-9160-8F5C-2B6F-A3E2EA5EB282}"/>
                </a:ext>
              </a:extLst>
            </p:cNvPr>
            <p:cNvGrpSpPr/>
            <p:nvPr/>
          </p:nvGrpSpPr>
          <p:grpSpPr>
            <a:xfrm>
              <a:off x="2385220" y="1601705"/>
              <a:ext cx="1195165" cy="386845"/>
              <a:chOff x="4282641" y="4480809"/>
              <a:chExt cx="2374834" cy="768672"/>
            </a:xfrm>
          </p:grpSpPr>
          <p:sp>
            <p:nvSpPr>
              <p:cNvPr id="119" name="Rounded Rectangle 118">
                <a:extLst>
                  <a:ext uri="{FF2B5EF4-FFF2-40B4-BE49-F238E27FC236}">
                    <a16:creationId xmlns:a16="http://schemas.microsoft.com/office/drawing/2014/main" id="{2CA2F244-FF53-3733-92C3-3EABDAF90F75}"/>
                  </a:ext>
                </a:extLst>
              </p:cNvPr>
              <p:cNvSpPr/>
              <p:nvPr/>
            </p:nvSpPr>
            <p:spPr>
              <a:xfrm>
                <a:off x="4469011" y="4514661"/>
                <a:ext cx="1967401" cy="690294"/>
              </a:xfrm>
              <a:prstGeom prst="roundRect">
                <a:avLst/>
              </a:prstGeom>
              <a:solidFill>
                <a:srgbClr val="D6F3CA"/>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20" name="Rounded Rectangle 10">
                <a:extLst>
                  <a:ext uri="{FF2B5EF4-FFF2-40B4-BE49-F238E27FC236}">
                    <a16:creationId xmlns:a16="http://schemas.microsoft.com/office/drawing/2014/main" id="{BCA702B3-38F4-7260-9EE9-EF013D10FFC3}"/>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endParaRPr lang="en-US" sz="600" kern="1200">
                  <a:latin typeface="Arial"/>
                  <a:ea typeface="+mn-ea"/>
                  <a:cs typeface="+mn-cs"/>
                </a:endParaRPr>
              </a:p>
            </p:txBody>
          </p:sp>
          <p:sp>
            <p:nvSpPr>
              <p:cNvPr id="121" name="TextBox 120">
                <a:extLst>
                  <a:ext uri="{FF2B5EF4-FFF2-40B4-BE49-F238E27FC236}">
                    <a16:creationId xmlns:a16="http://schemas.microsoft.com/office/drawing/2014/main" id="{69EB2440-52FE-02F2-7B4B-4C9137873C52}"/>
                  </a:ext>
                </a:extLst>
              </p:cNvPr>
              <p:cNvSpPr txBox="1"/>
              <p:nvPr/>
            </p:nvSpPr>
            <p:spPr>
              <a:xfrm>
                <a:off x="4282641" y="4539231"/>
                <a:ext cx="2374834" cy="628489"/>
              </a:xfrm>
              <a:prstGeom prst="rect">
                <a:avLst/>
              </a:prstGeom>
              <a:noFill/>
            </p:spPr>
            <p:txBody>
              <a:bodyPr wrap="square">
                <a:spAutoFit/>
              </a:bodyPr>
              <a:lstStyle/>
              <a:p>
                <a:pPr lvl="0" algn="ctr" defTabSz="266700">
                  <a:lnSpc>
                    <a:spcPct val="90000"/>
                  </a:lnSpc>
                  <a:spcBef>
                    <a:spcPct val="0"/>
                  </a:spcBef>
                  <a:spcAft>
                    <a:spcPct val="35000"/>
                  </a:spcAft>
                </a:pPr>
                <a:r>
                  <a:rPr lang="en-US" sz="600" kern="1200">
                    <a:latin typeface="Open Sans" panose="020B0606030504020204" pitchFamily="34" charset="0"/>
                    <a:ea typeface="Open Sans" panose="020B0606030504020204" pitchFamily="34" charset="0"/>
                    <a:cs typeface="Open Sans" panose="020B0606030504020204" pitchFamily="34" charset="0"/>
                  </a:rPr>
                  <a:t>Clinical Decision Support</a:t>
                </a:r>
              </a:p>
            </p:txBody>
          </p:sp>
        </p:grpSp>
        <p:grpSp>
          <p:nvGrpSpPr>
            <p:cNvPr id="93" name="Group 92">
              <a:extLst>
                <a:ext uri="{FF2B5EF4-FFF2-40B4-BE49-F238E27FC236}">
                  <a16:creationId xmlns:a16="http://schemas.microsoft.com/office/drawing/2014/main" id="{A0804399-270D-5594-67A5-67C0CA47F65F}"/>
                </a:ext>
              </a:extLst>
            </p:cNvPr>
            <p:cNvGrpSpPr/>
            <p:nvPr/>
          </p:nvGrpSpPr>
          <p:grpSpPr>
            <a:xfrm>
              <a:off x="2437897" y="2115515"/>
              <a:ext cx="1093621" cy="386845"/>
              <a:chOff x="4242391" y="4480809"/>
              <a:chExt cx="2173061" cy="768672"/>
            </a:xfrm>
          </p:grpSpPr>
          <p:sp>
            <p:nvSpPr>
              <p:cNvPr id="115" name="Rounded Rectangle 114">
                <a:extLst>
                  <a:ext uri="{FF2B5EF4-FFF2-40B4-BE49-F238E27FC236}">
                    <a16:creationId xmlns:a16="http://schemas.microsoft.com/office/drawing/2014/main" id="{90131C25-390B-0E1D-1009-8F55C8569BE5}"/>
                  </a:ext>
                </a:extLst>
              </p:cNvPr>
              <p:cNvSpPr/>
              <p:nvPr/>
            </p:nvSpPr>
            <p:spPr>
              <a:xfrm>
                <a:off x="4469010" y="4505444"/>
                <a:ext cx="1709242" cy="723444"/>
              </a:xfrm>
              <a:prstGeom prst="roundRect">
                <a:avLst/>
              </a:prstGeom>
              <a:solidFill>
                <a:srgbClr val="D6F3CA"/>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6" name="Rounded Rectangle 10">
                <a:extLst>
                  <a:ext uri="{FF2B5EF4-FFF2-40B4-BE49-F238E27FC236}">
                    <a16:creationId xmlns:a16="http://schemas.microsoft.com/office/drawing/2014/main" id="{63D1752B-FD97-C5C9-1D68-0B8CED89994D}"/>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endParaRPr lang="en-US" sz="600" kern="1200">
                  <a:latin typeface="Arial"/>
                  <a:ea typeface="+mn-ea"/>
                  <a:cs typeface="+mn-cs"/>
                </a:endParaRPr>
              </a:p>
            </p:txBody>
          </p:sp>
          <p:sp>
            <p:nvSpPr>
              <p:cNvPr id="117" name="TextBox 116">
                <a:extLst>
                  <a:ext uri="{FF2B5EF4-FFF2-40B4-BE49-F238E27FC236}">
                    <a16:creationId xmlns:a16="http://schemas.microsoft.com/office/drawing/2014/main" id="{81B2B668-33DD-8781-995C-455A2C4D5A6F}"/>
                  </a:ext>
                </a:extLst>
              </p:cNvPr>
              <p:cNvSpPr txBox="1"/>
              <p:nvPr/>
            </p:nvSpPr>
            <p:spPr>
              <a:xfrm>
                <a:off x="4242391" y="4517179"/>
                <a:ext cx="2173061" cy="628489"/>
              </a:xfrm>
              <a:prstGeom prst="rect">
                <a:avLst/>
              </a:prstGeom>
              <a:noFill/>
            </p:spPr>
            <p:txBody>
              <a:bodyPr wrap="square">
                <a:spAutoFit/>
              </a:bodyPr>
              <a:lstStyle/>
              <a:p>
                <a:pPr lvl="0" algn="ctr" defTabSz="266700">
                  <a:lnSpc>
                    <a:spcPct val="90000"/>
                  </a:lnSpc>
                  <a:spcBef>
                    <a:spcPct val="0"/>
                  </a:spcBef>
                  <a:spcAft>
                    <a:spcPct val="35000"/>
                  </a:spcAft>
                </a:pPr>
                <a:r>
                  <a:rPr lang="en-US" sz="600" kern="1200">
                    <a:latin typeface="Open Sans" panose="020B0606030504020204" pitchFamily="34" charset="0"/>
                    <a:ea typeface="Open Sans" panose="020B0606030504020204" pitchFamily="34" charset="0"/>
                    <a:cs typeface="Open Sans" panose="020B0606030504020204" pitchFamily="34" charset="0"/>
                  </a:rPr>
                  <a:t>Enterprise Patient Access</a:t>
                </a:r>
              </a:p>
            </p:txBody>
          </p:sp>
        </p:grpSp>
        <p:grpSp>
          <p:nvGrpSpPr>
            <p:cNvPr id="109" name="Group 108">
              <a:extLst>
                <a:ext uri="{FF2B5EF4-FFF2-40B4-BE49-F238E27FC236}">
                  <a16:creationId xmlns:a16="http://schemas.microsoft.com/office/drawing/2014/main" id="{F85323DD-12E3-52F1-8897-B03092642E98}"/>
                </a:ext>
              </a:extLst>
            </p:cNvPr>
            <p:cNvGrpSpPr/>
            <p:nvPr/>
          </p:nvGrpSpPr>
          <p:grpSpPr>
            <a:xfrm>
              <a:off x="1584525" y="1984287"/>
              <a:ext cx="914283" cy="628576"/>
              <a:chOff x="2742376" y="2683445"/>
              <a:chExt cx="1816709" cy="1249001"/>
            </a:xfrm>
          </p:grpSpPr>
          <p:sp>
            <p:nvSpPr>
              <p:cNvPr id="110" name="Rounded Rectangle 109">
                <a:extLst>
                  <a:ext uri="{FF2B5EF4-FFF2-40B4-BE49-F238E27FC236}">
                    <a16:creationId xmlns:a16="http://schemas.microsoft.com/office/drawing/2014/main" id="{259CCEA5-D7BF-F7EF-445F-D85052EDCB2C}"/>
                  </a:ext>
                </a:extLst>
              </p:cNvPr>
              <p:cNvSpPr/>
              <p:nvPr/>
            </p:nvSpPr>
            <p:spPr>
              <a:xfrm>
                <a:off x="2845358" y="2683445"/>
                <a:ext cx="1633879" cy="1249001"/>
              </a:xfrm>
              <a:prstGeom prst="roundRect">
                <a:avLst/>
              </a:prstGeom>
              <a:solidFill>
                <a:schemeClr val="accent3">
                  <a:lumMod val="40000"/>
                  <a:lumOff val="6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2" name="Rounded Rectangle 10">
                <a:extLst>
                  <a:ext uri="{FF2B5EF4-FFF2-40B4-BE49-F238E27FC236}">
                    <a16:creationId xmlns:a16="http://schemas.microsoft.com/office/drawing/2014/main" id="{BBBF5C39-A329-C5A8-50A4-C035D7122553}"/>
                  </a:ext>
                </a:extLst>
              </p:cNvPr>
              <p:cNvSpPr txBox="1"/>
              <p:nvPr/>
            </p:nvSpPr>
            <p:spPr>
              <a:xfrm>
                <a:off x="2866964" y="272502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endParaRPr lang="en-US" sz="600" kern="1200">
                  <a:latin typeface="Arial"/>
                  <a:ea typeface="+mn-ea"/>
                  <a:cs typeface="+mn-cs"/>
                </a:endParaRPr>
              </a:p>
            </p:txBody>
          </p:sp>
          <p:sp>
            <p:nvSpPr>
              <p:cNvPr id="113" name="TextBox 112">
                <a:extLst>
                  <a:ext uri="{FF2B5EF4-FFF2-40B4-BE49-F238E27FC236}">
                    <a16:creationId xmlns:a16="http://schemas.microsoft.com/office/drawing/2014/main" id="{0D066D39-26F5-C2AA-960E-DE413A86AFF4}"/>
                  </a:ext>
                </a:extLst>
              </p:cNvPr>
              <p:cNvSpPr txBox="1"/>
              <p:nvPr/>
            </p:nvSpPr>
            <p:spPr>
              <a:xfrm>
                <a:off x="2742376" y="2826861"/>
                <a:ext cx="1816709" cy="830505"/>
              </a:xfrm>
              <a:prstGeom prst="rect">
                <a:avLst/>
              </a:prstGeom>
              <a:noFill/>
            </p:spPr>
            <p:txBody>
              <a:bodyPr wrap="square">
                <a:spAutoFit/>
              </a:bodyPr>
              <a:lstStyle/>
              <a:p>
                <a:pPr lvl="0" algn="ctr" defTabSz="266700">
                  <a:lnSpc>
                    <a:spcPct val="90000"/>
                  </a:lnSpc>
                  <a:spcBef>
                    <a:spcPct val="0"/>
                  </a:spcBef>
                  <a:spcAft>
                    <a:spcPct val="35000"/>
                  </a:spcAft>
                </a:pPr>
                <a:r>
                  <a:rPr lang="en-US" sz="600" kern="1200" dirty="0">
                    <a:latin typeface="Open Sans" panose="020B0606030504020204" pitchFamily="34" charset="0"/>
                    <a:ea typeface="Open Sans" panose="020B0606030504020204" pitchFamily="34" charset="0"/>
                    <a:cs typeface="Open Sans" panose="020B0606030504020204" pitchFamily="34" charset="0"/>
                  </a:rPr>
                  <a:t>Care Information Management</a:t>
                </a:r>
              </a:p>
            </p:txBody>
          </p:sp>
        </p:grpSp>
      </p:grpSp>
      <p:cxnSp>
        <p:nvCxnSpPr>
          <p:cNvPr id="156" name="Google Shape;1318;p26">
            <a:extLst>
              <a:ext uri="{FF2B5EF4-FFF2-40B4-BE49-F238E27FC236}">
                <a16:creationId xmlns:a16="http://schemas.microsoft.com/office/drawing/2014/main" id="{3DA064FD-A53E-5CD2-7E6F-CF56F50E8C75}"/>
              </a:ext>
            </a:extLst>
          </p:cNvPr>
          <p:cNvCxnSpPr>
            <a:cxnSpLocks/>
          </p:cNvCxnSpPr>
          <p:nvPr/>
        </p:nvCxnSpPr>
        <p:spPr>
          <a:xfrm flipV="1">
            <a:off x="8640348" y="3537793"/>
            <a:ext cx="0" cy="341247"/>
          </a:xfrm>
          <a:prstGeom prst="straightConnector1">
            <a:avLst/>
          </a:prstGeom>
          <a:noFill/>
          <a:ln w="9525" cap="flat" cmpd="sng">
            <a:solidFill>
              <a:srgbClr val="A5A5A5"/>
            </a:solidFill>
            <a:prstDash val="solid"/>
            <a:miter lim="800000"/>
            <a:headEnd type="oval" w="med" len="med"/>
            <a:tailEnd type="oval" w="med" len="med"/>
          </a:ln>
        </p:spPr>
      </p:cxnSp>
      <p:sp>
        <p:nvSpPr>
          <p:cNvPr id="158" name="Left Bracket 157">
            <a:extLst>
              <a:ext uri="{FF2B5EF4-FFF2-40B4-BE49-F238E27FC236}">
                <a16:creationId xmlns:a16="http://schemas.microsoft.com/office/drawing/2014/main" id="{2DCA436A-8D38-6E1D-DE8A-B9C8002B2E27}"/>
              </a:ext>
            </a:extLst>
          </p:cNvPr>
          <p:cNvSpPr/>
          <p:nvPr/>
        </p:nvSpPr>
        <p:spPr>
          <a:xfrm rot="16200000">
            <a:off x="6032499" y="-2160614"/>
            <a:ext cx="315380" cy="11065272"/>
          </a:xfrm>
          <a:prstGeom prst="leftBracket">
            <a:avLst>
              <a:gd name="adj" fmla="val 9629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 name="Rectangle 1">
            <a:extLst>
              <a:ext uri="{FF2B5EF4-FFF2-40B4-BE49-F238E27FC236}">
                <a16:creationId xmlns:a16="http://schemas.microsoft.com/office/drawing/2014/main" id="{A69D88E1-AF31-F323-F840-37DB48EC0974}"/>
              </a:ext>
            </a:extLst>
          </p:cNvPr>
          <p:cNvSpPr/>
          <p:nvPr/>
        </p:nvSpPr>
        <p:spPr>
          <a:xfrm>
            <a:off x="2158283" y="4585482"/>
            <a:ext cx="2454814" cy="307777"/>
          </a:xfrm>
          <a:prstGeom prst="rect">
            <a:avLst/>
          </a:prstGeom>
        </p:spPr>
        <p:txBody>
          <a:bodyPr wrap="square">
            <a:spAutoFit/>
          </a:bodyPr>
          <a:lstStyle/>
          <a:p>
            <a:pPr lvl="0" defTabSz="914333">
              <a:buClrTx/>
              <a:defRPr/>
            </a:pPr>
            <a:r>
              <a:rPr lang="en-US" b="1" kern="1200" dirty="0">
                <a:solidFill>
                  <a:srgbClr val="000000">
                    <a:lumMod val="85000"/>
                    <a:lumOff val="15000"/>
                  </a:srgbClr>
                </a:solidFill>
                <a:latin typeface="Open Sans" panose="020B0606030504020204" pitchFamily="34" charset="0"/>
                <a:ea typeface="Open Sans" panose="020B0606030504020204" pitchFamily="34" charset="0"/>
                <a:cs typeface="Open Sans" panose="020B0606030504020204" pitchFamily="34" charset="0"/>
              </a:rPr>
              <a:t>Azure Health Bot</a:t>
            </a:r>
            <a:endParaRPr lang="en-US" kern="1200" dirty="0">
              <a:solidFill>
                <a:srgbClr val="000000">
                  <a:lumMod val="85000"/>
                  <a:lumOff val="15000"/>
                </a:srgb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64" name="Group 63">
            <a:extLst>
              <a:ext uri="{FF2B5EF4-FFF2-40B4-BE49-F238E27FC236}">
                <a16:creationId xmlns:a16="http://schemas.microsoft.com/office/drawing/2014/main" id="{5DA5AF84-2205-3679-10A2-9620DCB1EFA1}"/>
              </a:ext>
            </a:extLst>
          </p:cNvPr>
          <p:cNvGrpSpPr/>
          <p:nvPr/>
        </p:nvGrpSpPr>
        <p:grpSpPr>
          <a:xfrm>
            <a:off x="10385989" y="1161562"/>
            <a:ext cx="2464974" cy="524780"/>
            <a:chOff x="4469010" y="4480809"/>
            <a:chExt cx="3402808" cy="768672"/>
          </a:xfrm>
        </p:grpSpPr>
        <p:sp>
          <p:nvSpPr>
            <p:cNvPr id="66" name="Rounded Rectangle 91">
              <a:extLst>
                <a:ext uri="{FF2B5EF4-FFF2-40B4-BE49-F238E27FC236}">
                  <a16:creationId xmlns:a16="http://schemas.microsoft.com/office/drawing/2014/main" id="{35A4A67D-C087-BD58-DAE4-21DA205A7240}"/>
                </a:ext>
              </a:extLst>
            </p:cNvPr>
            <p:cNvSpPr/>
            <p:nvPr/>
          </p:nvSpPr>
          <p:spPr>
            <a:xfrm>
              <a:off x="4469010" y="4514686"/>
              <a:ext cx="2096190" cy="210368"/>
            </a:xfrm>
            <a:prstGeom prst="roundRect">
              <a:avLst/>
            </a:prstGeom>
            <a:solidFill>
              <a:srgbClr val="D7F3CB"/>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67" name="Rounded Rectangle 10">
              <a:extLst>
                <a:ext uri="{FF2B5EF4-FFF2-40B4-BE49-F238E27FC236}">
                  <a16:creationId xmlns:a16="http://schemas.microsoft.com/office/drawing/2014/main" id="{124EA0BD-5206-E1F8-76BA-940DE1C1295F}"/>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900" kern="1200">
                <a:latin typeface="Arial"/>
                <a:ea typeface="+mn-ea"/>
                <a:cs typeface="+mn-cs"/>
              </a:endParaRPr>
            </a:p>
          </p:txBody>
        </p:sp>
        <p:sp>
          <p:nvSpPr>
            <p:cNvPr id="68" name="TextBox 67">
              <a:extLst>
                <a:ext uri="{FF2B5EF4-FFF2-40B4-BE49-F238E27FC236}">
                  <a16:creationId xmlns:a16="http://schemas.microsoft.com/office/drawing/2014/main" id="{EB413090-FFBE-78D1-75EE-B863E0C1590F}"/>
                </a:ext>
              </a:extLst>
            </p:cNvPr>
            <p:cNvSpPr txBox="1"/>
            <p:nvPr/>
          </p:nvSpPr>
          <p:spPr>
            <a:xfrm>
              <a:off x="4493221" y="4502594"/>
              <a:ext cx="3378597" cy="256966"/>
            </a:xfrm>
            <a:prstGeom prst="rect">
              <a:avLst/>
            </a:prstGeom>
            <a:noFill/>
          </p:spPr>
          <p:txBody>
            <a:bodyPr wrap="square">
              <a:spAutoFit/>
            </a:bodyPr>
            <a:lstStyle/>
            <a:p>
              <a:pPr marL="0" lvl="0" indent="0" algn="l" defTabSz="266700">
                <a:lnSpc>
                  <a:spcPct val="90000"/>
                </a:lnSpc>
                <a:spcBef>
                  <a:spcPct val="0"/>
                </a:spcBef>
                <a:spcAft>
                  <a:spcPct val="35000"/>
                </a:spcAft>
                <a:buNone/>
              </a:pPr>
              <a:r>
                <a:rPr lang="en-US" sz="600" b="1" kern="1200" dirty="0">
                  <a:latin typeface="Open Sans" panose="020B0606030504020204" pitchFamily="34" charset="0"/>
                  <a:ea typeface="Open Sans" panose="020B0606030504020204" pitchFamily="34" charset="0"/>
                  <a:cs typeface="Open Sans" panose="020B0606030504020204" pitchFamily="34" charset="0"/>
                </a:rPr>
                <a:t>Features addressed in this Use Case</a:t>
              </a:r>
            </a:p>
          </p:txBody>
        </p:sp>
      </p:grpSp>
      <p:sp>
        <p:nvSpPr>
          <p:cNvPr id="11" name="Oval 10">
            <a:extLst>
              <a:ext uri="{FF2B5EF4-FFF2-40B4-BE49-F238E27FC236}">
                <a16:creationId xmlns:a16="http://schemas.microsoft.com/office/drawing/2014/main" id="{23758D60-C446-FE86-BD6C-4D875A4CC1D1}"/>
              </a:ext>
            </a:extLst>
          </p:cNvPr>
          <p:cNvSpPr/>
          <p:nvPr/>
        </p:nvSpPr>
        <p:spPr>
          <a:xfrm>
            <a:off x="11330291" y="127685"/>
            <a:ext cx="561372" cy="5613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lastslideviewed" highlightClick="1"/>
            <a:extLst>
              <a:ext uri="{FF2B5EF4-FFF2-40B4-BE49-F238E27FC236}">
                <a16:creationId xmlns:a16="http://schemas.microsoft.com/office/drawing/2014/main" id="{728DF06B-0EBB-2733-97D5-B976FACC95D7}"/>
              </a:ext>
            </a:extLst>
          </p:cNvPr>
          <p:cNvSpPr/>
          <p:nvPr/>
        </p:nvSpPr>
        <p:spPr>
          <a:xfrm>
            <a:off x="11431843" y="279210"/>
            <a:ext cx="303950" cy="273615"/>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669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1" name="Straight Connector 100">
            <a:extLst>
              <a:ext uri="{FF2B5EF4-FFF2-40B4-BE49-F238E27FC236}">
                <a16:creationId xmlns:a16="http://schemas.microsoft.com/office/drawing/2014/main" id="{30CECAD6-EFA0-E0BD-B382-2B47F4C3C50E}"/>
              </a:ext>
            </a:extLst>
          </p:cNvPr>
          <p:cNvCxnSpPr>
            <a:cxnSpLocks/>
          </p:cNvCxnSpPr>
          <p:nvPr/>
        </p:nvCxnSpPr>
        <p:spPr>
          <a:xfrm flipH="1">
            <a:off x="3424873" y="2207917"/>
            <a:ext cx="301946" cy="3103"/>
          </a:xfrm>
          <a:prstGeom prst="line">
            <a:avLst/>
          </a:prstGeom>
          <a:ln w="9525">
            <a:solidFill>
              <a:schemeClr val="bg1">
                <a:lumMod val="65000"/>
              </a:schemeClr>
            </a:solidFill>
            <a:prstDash val="solid"/>
            <a:headEnd type="oval" w="med" len="med"/>
            <a:tailEnd type="oval" w="med" len="med"/>
          </a:ln>
        </p:spPr>
        <p:style>
          <a:lnRef idx="1">
            <a:schemeClr val="accent3"/>
          </a:lnRef>
          <a:fillRef idx="0">
            <a:schemeClr val="accent3"/>
          </a:fillRef>
          <a:effectRef idx="0">
            <a:schemeClr val="accent3"/>
          </a:effectRef>
          <a:fontRef idx="minor">
            <a:schemeClr val="tx1"/>
          </a:fontRef>
        </p:style>
      </p:cxnSp>
      <p:sp>
        <p:nvSpPr>
          <p:cNvPr id="100" name="Rectangle 99">
            <a:extLst>
              <a:ext uri="{FF2B5EF4-FFF2-40B4-BE49-F238E27FC236}">
                <a16:creationId xmlns:a16="http://schemas.microsoft.com/office/drawing/2014/main" id="{916C28D1-9BF5-CB9D-0A9C-E47CDE93F97A}"/>
              </a:ext>
            </a:extLst>
          </p:cNvPr>
          <p:cNvSpPr/>
          <p:nvPr/>
        </p:nvSpPr>
        <p:spPr bwMode="auto">
          <a:xfrm>
            <a:off x="763536" y="2062342"/>
            <a:ext cx="2334005" cy="3938822"/>
          </a:xfrm>
          <a:prstGeom prst="rect">
            <a:avLst/>
          </a:prstGeom>
          <a:solidFill>
            <a:schemeClr val="accent5">
              <a:lumMod val="40000"/>
              <a:lumOff val="6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1888" b="0" i="0" u="none" strike="noStrike" kern="1200" cap="none" spc="0" normalizeH="0" baseline="0" noProof="0">
              <a:ln>
                <a:noFill/>
              </a:ln>
              <a:solidFill>
                <a:srgbClr val="000000"/>
              </a:solidFill>
              <a:effectLst/>
              <a:uLnTx/>
              <a:uFillTx/>
              <a:latin typeface="Comfortaa"/>
              <a:ea typeface="+mn-ea"/>
              <a:cs typeface="+mn-cs"/>
            </a:endParaRPr>
          </a:p>
        </p:txBody>
      </p:sp>
      <p:sp>
        <p:nvSpPr>
          <p:cNvPr id="84" name="Rectangle 83">
            <a:extLst>
              <a:ext uri="{FF2B5EF4-FFF2-40B4-BE49-F238E27FC236}">
                <a16:creationId xmlns:a16="http://schemas.microsoft.com/office/drawing/2014/main" id="{6C37A65E-4567-6F16-0AE8-E1D3653F2A09}"/>
              </a:ext>
            </a:extLst>
          </p:cNvPr>
          <p:cNvSpPr/>
          <p:nvPr/>
        </p:nvSpPr>
        <p:spPr bwMode="auto">
          <a:xfrm>
            <a:off x="7682462" y="2537403"/>
            <a:ext cx="3668043" cy="1810007"/>
          </a:xfrm>
          <a:prstGeom prst="rect">
            <a:avLst/>
          </a:prstGeom>
          <a:solidFill>
            <a:schemeClr val="bg1">
              <a:lumMod val="9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5" name="Rectangle 84">
            <a:extLst>
              <a:ext uri="{FF2B5EF4-FFF2-40B4-BE49-F238E27FC236}">
                <a16:creationId xmlns:a16="http://schemas.microsoft.com/office/drawing/2014/main" id="{889280D8-17F2-B682-121C-C1C6773C2036}"/>
              </a:ext>
            </a:extLst>
          </p:cNvPr>
          <p:cNvSpPr/>
          <p:nvPr/>
        </p:nvSpPr>
        <p:spPr bwMode="auto">
          <a:xfrm>
            <a:off x="3962333" y="2537403"/>
            <a:ext cx="3641625" cy="1810007"/>
          </a:xfrm>
          <a:prstGeom prst="rect">
            <a:avLst/>
          </a:prstGeom>
          <a:solidFill>
            <a:schemeClr val="bg1">
              <a:lumMod val="9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6" name="Rectangle 85">
            <a:extLst>
              <a:ext uri="{FF2B5EF4-FFF2-40B4-BE49-F238E27FC236}">
                <a16:creationId xmlns:a16="http://schemas.microsoft.com/office/drawing/2014/main" id="{3F116F5E-00E7-AAA1-6899-591F67BBCDA9}"/>
              </a:ext>
            </a:extLst>
          </p:cNvPr>
          <p:cNvSpPr/>
          <p:nvPr/>
        </p:nvSpPr>
        <p:spPr bwMode="auto">
          <a:xfrm>
            <a:off x="3962334" y="5144728"/>
            <a:ext cx="7391453" cy="859539"/>
          </a:xfrm>
          <a:prstGeom prst="rect">
            <a:avLst/>
          </a:prstGeom>
          <a:solidFill>
            <a:schemeClr val="bg1">
              <a:lumMod val="9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7" name="Rectangle 86">
            <a:extLst>
              <a:ext uri="{FF2B5EF4-FFF2-40B4-BE49-F238E27FC236}">
                <a16:creationId xmlns:a16="http://schemas.microsoft.com/office/drawing/2014/main" id="{9C66FB4A-C182-7E79-2C7C-24651C7A8227}"/>
              </a:ext>
            </a:extLst>
          </p:cNvPr>
          <p:cNvSpPr/>
          <p:nvPr/>
        </p:nvSpPr>
        <p:spPr bwMode="auto">
          <a:xfrm>
            <a:off x="3955977" y="1958860"/>
            <a:ext cx="7394528" cy="504855"/>
          </a:xfrm>
          <a:prstGeom prst="rect">
            <a:avLst/>
          </a:prstGeom>
          <a:solidFill>
            <a:srgbClr val="C6E86C">
              <a:alpha val="76830"/>
            </a:srgb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8" name="Rectangle 87">
            <a:extLst>
              <a:ext uri="{FF2B5EF4-FFF2-40B4-BE49-F238E27FC236}">
                <a16:creationId xmlns:a16="http://schemas.microsoft.com/office/drawing/2014/main" id="{4F7772E2-0AAC-24DA-C28B-88645CB49A9E}"/>
              </a:ext>
            </a:extLst>
          </p:cNvPr>
          <p:cNvSpPr/>
          <p:nvPr/>
        </p:nvSpPr>
        <p:spPr bwMode="auto">
          <a:xfrm>
            <a:off x="3959270" y="4538881"/>
            <a:ext cx="7394523" cy="504855"/>
          </a:xfrm>
          <a:prstGeom prst="rect">
            <a:avLst/>
          </a:prstGeom>
          <a:solidFill>
            <a:srgbClr val="C6E86C">
              <a:alpha val="76830"/>
            </a:srgb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9" name="Rectangle 88">
            <a:extLst>
              <a:ext uri="{FF2B5EF4-FFF2-40B4-BE49-F238E27FC236}">
                <a16:creationId xmlns:a16="http://schemas.microsoft.com/office/drawing/2014/main" id="{83255B09-F3A4-A037-0C93-AD5800444255}"/>
              </a:ext>
            </a:extLst>
          </p:cNvPr>
          <p:cNvSpPr/>
          <p:nvPr/>
        </p:nvSpPr>
        <p:spPr>
          <a:xfrm>
            <a:off x="4203158" y="2082702"/>
            <a:ext cx="2054665" cy="276999"/>
          </a:xfrm>
          <a:prstGeom prst="rect">
            <a:avLst/>
          </a:prstGeom>
        </p:spPr>
        <p:txBody>
          <a:bodyPr wrap="none">
            <a:spAutoFit/>
          </a:bodyPr>
          <a:lstStyle/>
          <a:p>
            <a:pPr marL="0" marR="0" lvl="0" indent="0" algn="l" defTabSz="914333"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Tech Stack &amp; Techniques</a:t>
            </a:r>
          </a:p>
        </p:txBody>
      </p:sp>
      <p:sp>
        <p:nvSpPr>
          <p:cNvPr id="90" name="Rectangle 89">
            <a:extLst>
              <a:ext uri="{FF2B5EF4-FFF2-40B4-BE49-F238E27FC236}">
                <a16:creationId xmlns:a16="http://schemas.microsoft.com/office/drawing/2014/main" id="{F45B788E-3AEC-1120-D41C-B6F212F5BB37}"/>
              </a:ext>
            </a:extLst>
          </p:cNvPr>
          <p:cNvSpPr/>
          <p:nvPr/>
        </p:nvSpPr>
        <p:spPr>
          <a:xfrm>
            <a:off x="4203158" y="4639873"/>
            <a:ext cx="889987" cy="276999"/>
          </a:xfrm>
          <a:prstGeom prst="rect">
            <a:avLst/>
          </a:prstGeom>
        </p:spPr>
        <p:txBody>
          <a:bodyPr wrap="none">
            <a:spAutoFit/>
          </a:bodyPr>
          <a:lstStyle/>
          <a:p>
            <a:pPr marL="0" marR="0" lvl="0" indent="0" algn="l" defTabSz="914333"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Outcome</a:t>
            </a:r>
          </a:p>
        </p:txBody>
      </p:sp>
      <p:cxnSp>
        <p:nvCxnSpPr>
          <p:cNvPr id="93" name="Straight Connector 92">
            <a:extLst>
              <a:ext uri="{FF2B5EF4-FFF2-40B4-BE49-F238E27FC236}">
                <a16:creationId xmlns:a16="http://schemas.microsoft.com/office/drawing/2014/main" id="{844C8890-7821-721C-FBF8-80CDE5CA432C}"/>
              </a:ext>
            </a:extLst>
          </p:cNvPr>
          <p:cNvCxnSpPr>
            <a:cxnSpLocks/>
          </p:cNvCxnSpPr>
          <p:nvPr/>
        </p:nvCxnSpPr>
        <p:spPr>
          <a:xfrm flipH="1">
            <a:off x="3416550" y="4794562"/>
            <a:ext cx="301946" cy="3103"/>
          </a:xfrm>
          <a:prstGeom prst="line">
            <a:avLst/>
          </a:prstGeom>
          <a:ln w="9525">
            <a:solidFill>
              <a:schemeClr val="bg1">
                <a:lumMod val="65000"/>
              </a:schemeClr>
            </a:solidFill>
            <a:prstDash val="solid"/>
            <a:headEnd type="oval" w="med" len="med"/>
            <a:tailEnd type="oval" w="med" len="med"/>
          </a:ln>
        </p:spPr>
        <p:style>
          <a:lnRef idx="1">
            <a:schemeClr val="accent3"/>
          </a:lnRef>
          <a:fillRef idx="0">
            <a:schemeClr val="accent3"/>
          </a:fillRef>
          <a:effectRef idx="0">
            <a:schemeClr val="accent3"/>
          </a:effectRef>
          <a:fontRef idx="minor">
            <a:schemeClr val="tx1"/>
          </a:fontRef>
        </p:style>
      </p:cxnSp>
      <p:cxnSp>
        <p:nvCxnSpPr>
          <p:cNvPr id="94" name="Straight Connector 93">
            <a:extLst>
              <a:ext uri="{FF2B5EF4-FFF2-40B4-BE49-F238E27FC236}">
                <a16:creationId xmlns:a16="http://schemas.microsoft.com/office/drawing/2014/main" id="{D945924D-198F-8D33-91F8-9FC96BB2E0DA}"/>
              </a:ext>
            </a:extLst>
          </p:cNvPr>
          <p:cNvCxnSpPr>
            <a:cxnSpLocks/>
          </p:cNvCxnSpPr>
          <p:nvPr/>
        </p:nvCxnSpPr>
        <p:spPr>
          <a:xfrm flipH="1">
            <a:off x="3100822" y="3957136"/>
            <a:ext cx="301946" cy="3103"/>
          </a:xfrm>
          <a:prstGeom prst="line">
            <a:avLst/>
          </a:prstGeom>
          <a:ln w="9525">
            <a:solidFill>
              <a:schemeClr val="bg1">
                <a:lumMod val="65000"/>
              </a:schemeClr>
            </a:solidFill>
            <a:prstDash val="solid"/>
            <a:headEnd type="oval" w="med" len="med"/>
            <a:tailEnd type="oval" w="med" len="med"/>
          </a:ln>
        </p:spPr>
        <p:style>
          <a:lnRef idx="1">
            <a:schemeClr val="accent3"/>
          </a:lnRef>
          <a:fillRef idx="0">
            <a:schemeClr val="accent3"/>
          </a:fillRef>
          <a:effectRef idx="0">
            <a:schemeClr val="accent3"/>
          </a:effectRef>
          <a:fontRef idx="minor">
            <a:schemeClr val="tx1"/>
          </a:fontRef>
        </p:style>
      </p:cxnSp>
      <p:sp>
        <p:nvSpPr>
          <p:cNvPr id="95" name="Oval 94">
            <a:extLst>
              <a:ext uri="{FF2B5EF4-FFF2-40B4-BE49-F238E27FC236}">
                <a16:creationId xmlns:a16="http://schemas.microsoft.com/office/drawing/2014/main" id="{663BF460-E932-05F9-9D10-54C31260A64C}"/>
              </a:ext>
            </a:extLst>
          </p:cNvPr>
          <p:cNvSpPr/>
          <p:nvPr/>
        </p:nvSpPr>
        <p:spPr bwMode="auto">
          <a:xfrm>
            <a:off x="3685332" y="1974202"/>
            <a:ext cx="475486" cy="475486"/>
          </a:xfrm>
          <a:prstGeom prst="ellipse">
            <a:avLst/>
          </a:prstGeom>
          <a:solidFill>
            <a:schemeClr val="tx1"/>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6" name="Oval 95">
            <a:extLst>
              <a:ext uri="{FF2B5EF4-FFF2-40B4-BE49-F238E27FC236}">
                <a16:creationId xmlns:a16="http://schemas.microsoft.com/office/drawing/2014/main" id="{DFC86C3C-ABAB-FB84-8378-A73F3F487D98}"/>
              </a:ext>
            </a:extLst>
          </p:cNvPr>
          <p:cNvSpPr/>
          <p:nvPr/>
        </p:nvSpPr>
        <p:spPr bwMode="auto">
          <a:xfrm>
            <a:off x="3685332" y="4550783"/>
            <a:ext cx="475486" cy="475486"/>
          </a:xfrm>
          <a:prstGeom prst="ellipse">
            <a:avLst/>
          </a:prstGeom>
          <a:solidFill>
            <a:schemeClr val="tx1"/>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7" name="Picture 96">
            <a:extLst>
              <a:ext uri="{FF2B5EF4-FFF2-40B4-BE49-F238E27FC236}">
                <a16:creationId xmlns:a16="http://schemas.microsoft.com/office/drawing/2014/main" id="{EEDF6BBD-EE5F-99D0-BD26-BA66DFB46FD7}"/>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79765" y="2046744"/>
            <a:ext cx="286620" cy="286620"/>
          </a:xfrm>
          <a:prstGeom prst="rect">
            <a:avLst/>
          </a:prstGeom>
        </p:spPr>
      </p:pic>
      <p:pic>
        <p:nvPicPr>
          <p:cNvPr id="98" name="Picture 97" descr="Shape&#10;&#10;Description automatically generated with low confidence">
            <a:extLst>
              <a:ext uri="{FF2B5EF4-FFF2-40B4-BE49-F238E27FC236}">
                <a16:creationId xmlns:a16="http://schemas.microsoft.com/office/drawing/2014/main" id="{238C92A0-B888-FA02-369E-5B63C9D1BE24}"/>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3757847" y="4617589"/>
            <a:ext cx="330456" cy="330456"/>
          </a:xfrm>
          <a:prstGeom prst="rect">
            <a:avLst/>
          </a:prstGeom>
        </p:spPr>
      </p:pic>
      <p:sp>
        <p:nvSpPr>
          <p:cNvPr id="3" name="Title 2">
            <a:extLst>
              <a:ext uri="{FF2B5EF4-FFF2-40B4-BE49-F238E27FC236}">
                <a16:creationId xmlns:a16="http://schemas.microsoft.com/office/drawing/2014/main" id="{C3A335F4-0974-C81C-5151-3A349457A092}"/>
              </a:ext>
            </a:extLst>
          </p:cNvPr>
          <p:cNvSpPr>
            <a:spLocks noGrp="1"/>
          </p:cNvSpPr>
          <p:nvPr>
            <p:ph type="title"/>
          </p:nvPr>
        </p:nvSpPr>
        <p:spPr>
          <a:xfrm>
            <a:off x="838200" y="-161512"/>
            <a:ext cx="10515600" cy="1325563"/>
          </a:xfrm>
        </p:spPr>
        <p:txBody>
          <a:bodyPr/>
          <a:lstStyle/>
          <a:p>
            <a:r>
              <a:rPr lang="en-IN" dirty="0">
                <a:latin typeface="Century Gothic"/>
                <a:ea typeface="Roboto"/>
                <a:cs typeface="Poppins"/>
              </a:rPr>
              <a:t>Analytics </a:t>
            </a:r>
            <a:r>
              <a:rPr lang="en-IN" dirty="0">
                <a:latin typeface="Century Gothic"/>
                <a:ea typeface="Roboto"/>
              </a:rPr>
              <a:t>- </a:t>
            </a:r>
            <a:r>
              <a:rPr lang="en-IN" dirty="0">
                <a:latin typeface="Century Gothic"/>
                <a:ea typeface="Roboto"/>
                <a:cs typeface="Poppins"/>
              </a:rPr>
              <a:t>Data Visualization</a:t>
            </a:r>
            <a:endParaRPr lang="en-US" dirty="0"/>
          </a:p>
        </p:txBody>
      </p:sp>
      <p:sp>
        <p:nvSpPr>
          <p:cNvPr id="8" name="Rectangle 7">
            <a:extLst>
              <a:ext uri="{FF2B5EF4-FFF2-40B4-BE49-F238E27FC236}">
                <a16:creationId xmlns:a16="http://schemas.microsoft.com/office/drawing/2014/main" id="{EDB3E81F-3080-8BB1-5DCD-113478B24418}"/>
              </a:ext>
            </a:extLst>
          </p:cNvPr>
          <p:cNvSpPr/>
          <p:nvPr/>
        </p:nvSpPr>
        <p:spPr>
          <a:xfrm>
            <a:off x="4203158" y="3034370"/>
            <a:ext cx="3400800" cy="1277273"/>
          </a:xfrm>
          <a:prstGeom prst="rect">
            <a:avLst/>
          </a:prstGeom>
        </p:spPr>
        <p:txBody>
          <a:bodyPr wrap="square" lIns="91440" tIns="45720" rIns="91440" bIns="45720" anchor="t">
            <a:spAutoFit/>
          </a:bodyPr>
          <a:lstStyle/>
          <a:p>
            <a:pPr marL="285115" marR="0" lvl="0" indent="-285115" algn="l" defTabSz="9143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alt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Tibco Spotfire dashboards are re-architected into Apache Superset &amp; </a:t>
            </a:r>
            <a:r>
              <a:rPr lang="en-IN" altLang="en-US" sz="1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Syncfusion</a:t>
            </a:r>
            <a:r>
              <a:rPr lang="en-IN" alt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 dashboards</a:t>
            </a:r>
          </a:p>
          <a:p>
            <a:pPr marL="285115" marR="0" lvl="0" indent="-285115" algn="l" defTabSz="9143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altLang="en-US" sz="11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Analytics repository was built on Apache Druid </a:t>
            </a:r>
          </a:p>
          <a:p>
            <a:pPr marL="285115" marR="0" lvl="0" indent="-285115" algn="l" defTabSz="9143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alt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UI framework was on Java Script</a:t>
            </a:r>
          </a:p>
          <a:p>
            <a:pPr marL="285115" marR="0" lvl="0" indent="-285115" algn="l" defTabSz="91433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altLang="en-US" sz="11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20927691-FE3B-9526-1603-9D501B98AA7B}"/>
              </a:ext>
            </a:extLst>
          </p:cNvPr>
          <p:cNvSpPr/>
          <p:nvPr/>
        </p:nvSpPr>
        <p:spPr>
          <a:xfrm>
            <a:off x="7866519" y="3024175"/>
            <a:ext cx="3332673" cy="1277273"/>
          </a:xfrm>
          <a:prstGeom prst="rect">
            <a:avLst/>
          </a:prstGeom>
        </p:spPr>
        <p:txBody>
          <a:bodyPr wrap="square" lIns="91440" tIns="45720" rIns="91440" bIns="45720" anchor="t">
            <a:spAutoFit/>
          </a:bodyPr>
          <a:lstStyle/>
          <a:p>
            <a:pPr marL="285115" marR="0" lvl="0" indent="-285115" algn="l" defTabSz="9143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Data Ingestion from the source system </a:t>
            </a:r>
          </a:p>
          <a:p>
            <a:pPr marL="285115" marR="0" lvl="0" indent="-285115" algn="l" defTabSz="9143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Source and target mapping </a:t>
            </a:r>
          </a:p>
          <a:p>
            <a:pPr marL="285115" marR="0" lvl="0" indent="-285115" algn="l" defTabSz="9143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Source to target data transformation based on data rules  </a:t>
            </a:r>
          </a:p>
          <a:p>
            <a:pPr marL="285115" marR="0" lvl="0" indent="-285115" algn="l" defTabSz="9143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Data quality management </a:t>
            </a:r>
          </a:p>
          <a:p>
            <a:pPr marL="285115" marR="0" lvl="0" indent="-285115" algn="l" defTabSz="9143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Data provider to the consuming applications </a:t>
            </a:r>
          </a:p>
        </p:txBody>
      </p:sp>
      <p:sp>
        <p:nvSpPr>
          <p:cNvPr id="29" name="Rectangle 28">
            <a:extLst>
              <a:ext uri="{FF2B5EF4-FFF2-40B4-BE49-F238E27FC236}">
                <a16:creationId xmlns:a16="http://schemas.microsoft.com/office/drawing/2014/main" id="{8DBA05CF-6A46-8616-E7C1-FD27FF73B5AB}"/>
              </a:ext>
            </a:extLst>
          </p:cNvPr>
          <p:cNvSpPr/>
          <p:nvPr/>
        </p:nvSpPr>
        <p:spPr>
          <a:xfrm>
            <a:off x="7866519" y="2632396"/>
            <a:ext cx="2363147" cy="261610"/>
          </a:xfrm>
          <a:prstGeom prst="rect">
            <a:avLst/>
          </a:prstGeom>
        </p:spPr>
        <p:txBody>
          <a:bodyPr wrap="none" lIns="91440" tIns="45720" rIns="91440" bIns="45720" anchor="t">
            <a:spAutoFit/>
          </a:bodyPr>
          <a:lstStyle/>
          <a:p>
            <a:pPr marL="0" marR="0" lvl="0" indent="0" algn="l" defTabSz="914333" rtl="0" eaLnBrk="1" fontAlgn="auto" latinLnBrk="0" hangingPunct="1">
              <a:lnSpc>
                <a:spcPct val="100000"/>
              </a:lnSpc>
              <a:spcBef>
                <a:spcPts val="0"/>
              </a:spcBef>
              <a:spcAft>
                <a:spcPts val="0"/>
              </a:spcAft>
              <a:buClrTx/>
              <a:buSzTx/>
              <a:buFontTx/>
              <a:buNone/>
              <a:tabLst/>
              <a:defRPr/>
            </a:pPr>
            <a:r>
              <a:rPr kumimoji="0" lang="en-IN" altLang="en-US" sz="11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Ingestion and Integration HUB </a:t>
            </a:r>
            <a:endParaRPr kumimoji="0" lang="en-US" sz="11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0" name="Rectangle 29">
            <a:extLst>
              <a:ext uri="{FF2B5EF4-FFF2-40B4-BE49-F238E27FC236}">
                <a16:creationId xmlns:a16="http://schemas.microsoft.com/office/drawing/2014/main" id="{7C098AFB-EB3E-79BD-CADA-CE81C18FA4E2}"/>
              </a:ext>
            </a:extLst>
          </p:cNvPr>
          <p:cNvSpPr/>
          <p:nvPr/>
        </p:nvSpPr>
        <p:spPr>
          <a:xfrm>
            <a:off x="4203158" y="5227871"/>
            <a:ext cx="6842070" cy="600164"/>
          </a:xfrm>
          <a:prstGeom prst="rect">
            <a:avLst/>
          </a:prstGeom>
        </p:spPr>
        <p:txBody>
          <a:bodyPr wrap="square" lIns="91440" tIns="45720" rIns="91440" bIns="45720" anchor="t">
            <a:spAutoFit/>
          </a:bodyPr>
          <a:lstStyle/>
          <a:p>
            <a:pPr marR="0" lvl="0" algn="l" defTabSz="914333" rtl="0" eaLnBrk="1" fontAlgn="auto" latinLnBrk="0" hangingPunct="1">
              <a:lnSpc>
                <a:spcPct val="100000"/>
              </a:lnSpc>
              <a:spcBef>
                <a:spcPts val="0"/>
              </a:spcBef>
              <a:spcAft>
                <a:spcPts val="0"/>
              </a:spcAft>
              <a:buClrTx/>
              <a:buSzTx/>
              <a:tabLst/>
              <a:defRPr/>
            </a:pPr>
            <a:r>
              <a:rPr kumimoji="0" lang="en-US" sz="11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Integration HUB with data ingestion, data engineering , data processing and master data management with data rules capability helped the client to expedite the migration process with minimal migration errors and adequate error reporting.</a:t>
            </a:r>
          </a:p>
        </p:txBody>
      </p:sp>
      <p:sp>
        <p:nvSpPr>
          <p:cNvPr id="31" name="Rectangle 30">
            <a:extLst>
              <a:ext uri="{FF2B5EF4-FFF2-40B4-BE49-F238E27FC236}">
                <a16:creationId xmlns:a16="http://schemas.microsoft.com/office/drawing/2014/main" id="{C1033ABE-0716-7CC4-F136-BD19814D4962}"/>
              </a:ext>
            </a:extLst>
          </p:cNvPr>
          <p:cNvSpPr/>
          <p:nvPr/>
        </p:nvSpPr>
        <p:spPr>
          <a:xfrm>
            <a:off x="4203158" y="2663037"/>
            <a:ext cx="768159" cy="261610"/>
          </a:xfrm>
          <a:prstGeom prst="rect">
            <a:avLst/>
          </a:prstGeom>
        </p:spPr>
        <p:txBody>
          <a:bodyPr wrap="none" lIns="91440" tIns="45720" rIns="91440" bIns="45720" anchor="t">
            <a:spAutoFit/>
          </a:bodyPr>
          <a:lstStyle/>
          <a:p>
            <a:pPr marL="0" marR="0" lvl="0" indent="0" algn="l" defTabSz="914333" rtl="0" eaLnBrk="1" fontAlgn="auto" latinLnBrk="0" hangingPunct="1">
              <a:lnSpc>
                <a:spcPct val="100000"/>
              </a:lnSpc>
              <a:spcBef>
                <a:spcPts val="0"/>
              </a:spcBef>
              <a:spcAft>
                <a:spcPts val="0"/>
              </a:spcAft>
              <a:buClrTx/>
              <a:buSzTx/>
              <a:buFontTx/>
              <a:buNone/>
              <a:tabLst/>
              <a:defRPr/>
            </a:pPr>
            <a:r>
              <a:rPr kumimoji="0" lang="en-IN" altLang="en-US" sz="11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UI Layer</a:t>
            </a:r>
            <a:endParaRPr kumimoji="0" lang="en-US" sz="11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6" name="Google Shape;1290;p25">
            <a:extLst>
              <a:ext uri="{FF2B5EF4-FFF2-40B4-BE49-F238E27FC236}">
                <a16:creationId xmlns:a16="http://schemas.microsoft.com/office/drawing/2014/main" id="{8AE8D7FD-4417-D93A-503A-AD27784DA4CB}"/>
              </a:ext>
            </a:extLst>
          </p:cNvPr>
          <p:cNvSpPr/>
          <p:nvPr/>
        </p:nvSpPr>
        <p:spPr>
          <a:xfrm>
            <a:off x="1554858" y="1226121"/>
            <a:ext cx="1618060" cy="504854"/>
          </a:xfrm>
          <a:prstGeom prst="rect">
            <a:avLst/>
          </a:prstGeom>
          <a:noFill/>
          <a:ln>
            <a:noFill/>
          </a:ln>
        </p:spPr>
        <p:txBody>
          <a:bodyPr spcFirstLastPara="1" wrap="square" lIns="91425" tIns="45700" rIns="91425" bIns="45700" anchor="ctr" anchorCtr="0">
            <a:noAutofit/>
          </a:bodyPr>
          <a:lstStyle/>
          <a:p>
            <a:pPr marL="0" marR="0">
              <a:spcBef>
                <a:spcPts val="0"/>
              </a:spcBef>
              <a:spcAft>
                <a:spcPts val="0"/>
              </a:spcAft>
            </a:pPr>
            <a:r>
              <a:rPr lang="en-US" b="0" i="0" dirty="0">
                <a:solidFill>
                  <a:srgbClr val="222222"/>
                </a:solidFill>
                <a:effectLst/>
                <a:latin typeface="Calibri" panose="020F0502020204030204" pitchFamily="34" charset="0"/>
              </a:rPr>
              <a:t>Health</a:t>
            </a:r>
          </a:p>
          <a:p>
            <a:pPr marL="0" marR="0">
              <a:spcBef>
                <a:spcPts val="0"/>
              </a:spcBef>
              <a:spcAft>
                <a:spcPts val="0"/>
              </a:spcAft>
            </a:pPr>
            <a:r>
              <a:rPr lang="en-US" b="0" i="0" dirty="0">
                <a:solidFill>
                  <a:srgbClr val="222222"/>
                </a:solidFill>
                <a:effectLst/>
                <a:latin typeface="Calibri" panose="020F0502020204030204" pitchFamily="34" charset="0"/>
              </a:rPr>
              <a:t>Equity</a:t>
            </a:r>
          </a:p>
        </p:txBody>
      </p:sp>
      <p:sp>
        <p:nvSpPr>
          <p:cNvPr id="57" name="Google Shape;1290;p25">
            <a:extLst>
              <a:ext uri="{FF2B5EF4-FFF2-40B4-BE49-F238E27FC236}">
                <a16:creationId xmlns:a16="http://schemas.microsoft.com/office/drawing/2014/main" id="{B8084F1A-FA33-3BF9-2215-7E3188F42AE6}"/>
              </a:ext>
            </a:extLst>
          </p:cNvPr>
          <p:cNvSpPr/>
          <p:nvPr/>
        </p:nvSpPr>
        <p:spPr>
          <a:xfrm>
            <a:off x="3398306" y="1223781"/>
            <a:ext cx="1503592" cy="502640"/>
          </a:xfrm>
          <a:prstGeom prst="rect">
            <a:avLst/>
          </a:prstGeom>
          <a:noFill/>
          <a:ln>
            <a:noFill/>
          </a:ln>
        </p:spPr>
        <p:txBody>
          <a:bodyPr spcFirstLastPara="1" wrap="square" lIns="91425" tIns="45700" rIns="91425" bIns="45700" anchor="ctr" anchorCtr="0">
            <a:noAutofit/>
          </a:bodyPr>
          <a:lstStyle/>
          <a:p>
            <a:pPr marL="0" marR="0">
              <a:spcBef>
                <a:spcPts val="0"/>
              </a:spcBef>
              <a:spcAft>
                <a:spcPts val="0"/>
              </a:spcAft>
            </a:pPr>
            <a:r>
              <a:rPr lang="en-US" b="0" i="0" dirty="0">
                <a:solidFill>
                  <a:srgbClr val="222222"/>
                </a:solidFill>
                <a:effectLst/>
                <a:latin typeface="Calibri" panose="020F0502020204030204" pitchFamily="34" charset="0"/>
              </a:rPr>
              <a:t>Value-based</a:t>
            </a:r>
          </a:p>
          <a:p>
            <a:pPr marL="0" marR="0">
              <a:spcBef>
                <a:spcPts val="0"/>
              </a:spcBef>
              <a:spcAft>
                <a:spcPts val="0"/>
              </a:spcAft>
            </a:pPr>
            <a:r>
              <a:rPr lang="en-US" b="0" i="0" dirty="0">
                <a:solidFill>
                  <a:srgbClr val="222222"/>
                </a:solidFill>
                <a:effectLst/>
                <a:latin typeface="Calibri" panose="020F0502020204030204" pitchFamily="34" charset="0"/>
              </a:rPr>
              <a:t>Care</a:t>
            </a:r>
          </a:p>
        </p:txBody>
      </p:sp>
      <p:sp>
        <p:nvSpPr>
          <p:cNvPr id="58" name="Google Shape;1290;p25">
            <a:extLst>
              <a:ext uri="{FF2B5EF4-FFF2-40B4-BE49-F238E27FC236}">
                <a16:creationId xmlns:a16="http://schemas.microsoft.com/office/drawing/2014/main" id="{57F3D64A-D5C0-4831-84A1-6AA254530B72}"/>
              </a:ext>
            </a:extLst>
          </p:cNvPr>
          <p:cNvSpPr/>
          <p:nvPr/>
        </p:nvSpPr>
        <p:spPr>
          <a:xfrm>
            <a:off x="5315459" y="1203504"/>
            <a:ext cx="1587985" cy="455011"/>
          </a:xfrm>
          <a:prstGeom prst="rect">
            <a:avLst/>
          </a:prstGeom>
          <a:noFill/>
          <a:ln>
            <a:noFill/>
          </a:ln>
        </p:spPr>
        <p:txBody>
          <a:bodyPr spcFirstLastPara="1" wrap="square" lIns="91425" tIns="45700" rIns="91425" bIns="45700" anchor="ctr" anchorCtr="0">
            <a:noAutofit/>
          </a:bodyPr>
          <a:lstStyle/>
          <a:p>
            <a:pPr marL="0" marR="0" algn="ctr">
              <a:spcBef>
                <a:spcPts val="0"/>
              </a:spcBef>
              <a:spcAft>
                <a:spcPts val="0"/>
              </a:spcAft>
            </a:pPr>
            <a:r>
              <a:rPr lang="en-US" b="0" i="0" dirty="0">
                <a:solidFill>
                  <a:srgbClr val="222222"/>
                </a:solidFill>
                <a:effectLst/>
                <a:latin typeface="Calibri" panose="020F0502020204030204" pitchFamily="34" charset="0"/>
              </a:rPr>
              <a:t>Consumerism</a:t>
            </a:r>
          </a:p>
        </p:txBody>
      </p:sp>
      <p:sp>
        <p:nvSpPr>
          <p:cNvPr id="59" name="Google Shape;1290;p25">
            <a:extLst>
              <a:ext uri="{FF2B5EF4-FFF2-40B4-BE49-F238E27FC236}">
                <a16:creationId xmlns:a16="http://schemas.microsoft.com/office/drawing/2014/main" id="{88B65B01-C3FD-F2D8-0450-D255FE8DF9E3}"/>
              </a:ext>
            </a:extLst>
          </p:cNvPr>
          <p:cNvSpPr/>
          <p:nvPr/>
        </p:nvSpPr>
        <p:spPr>
          <a:xfrm>
            <a:off x="7650842" y="1211773"/>
            <a:ext cx="1568547" cy="487256"/>
          </a:xfrm>
          <a:prstGeom prst="rect">
            <a:avLst/>
          </a:prstGeom>
          <a:noFill/>
          <a:ln>
            <a:noFill/>
          </a:ln>
        </p:spPr>
        <p:txBody>
          <a:bodyPr spcFirstLastPara="1" wrap="square" lIns="91425" tIns="45700" rIns="91425" bIns="45700" anchor="ctr" anchorCtr="0">
            <a:noAutofit/>
          </a:bodyPr>
          <a:lstStyle/>
          <a:p>
            <a:pPr marL="0" marR="0">
              <a:spcBef>
                <a:spcPts val="0"/>
              </a:spcBef>
              <a:spcAft>
                <a:spcPts val="0"/>
              </a:spcAft>
            </a:pPr>
            <a:r>
              <a:rPr lang="en-US" b="0" i="0" dirty="0">
                <a:solidFill>
                  <a:srgbClr val="222222"/>
                </a:solidFill>
                <a:effectLst/>
                <a:latin typeface="Calibri" panose="020F0502020204030204" pitchFamily="34" charset="0"/>
              </a:rPr>
              <a:t>Mental &amp; Behavioral Health</a:t>
            </a:r>
          </a:p>
        </p:txBody>
      </p:sp>
      <p:sp>
        <p:nvSpPr>
          <p:cNvPr id="60" name="Google Shape;1290;p25">
            <a:extLst>
              <a:ext uri="{FF2B5EF4-FFF2-40B4-BE49-F238E27FC236}">
                <a16:creationId xmlns:a16="http://schemas.microsoft.com/office/drawing/2014/main" id="{CB927F11-9D83-0775-503E-B4F712441AD2}"/>
              </a:ext>
            </a:extLst>
          </p:cNvPr>
          <p:cNvSpPr/>
          <p:nvPr/>
        </p:nvSpPr>
        <p:spPr>
          <a:xfrm>
            <a:off x="10101165" y="1317598"/>
            <a:ext cx="1299967" cy="317471"/>
          </a:xfrm>
          <a:prstGeom prst="rect">
            <a:avLst/>
          </a:prstGeom>
          <a:noFill/>
          <a:ln>
            <a:noFill/>
          </a:ln>
        </p:spPr>
        <p:txBody>
          <a:bodyPr spcFirstLastPara="1" wrap="square" lIns="91425" tIns="45700" rIns="91425" bIns="45700" anchor="ctr" anchorCtr="0">
            <a:noAutofit/>
          </a:bodyPr>
          <a:lstStyle/>
          <a:p>
            <a:pPr marL="0" marR="0">
              <a:spcBef>
                <a:spcPts val="0"/>
              </a:spcBef>
              <a:spcAft>
                <a:spcPts val="0"/>
              </a:spcAft>
            </a:pPr>
            <a:r>
              <a:rPr lang="en-US" b="0" i="0" dirty="0">
                <a:solidFill>
                  <a:srgbClr val="222222"/>
                </a:solidFill>
                <a:effectLst/>
                <a:latin typeface="Calibri" panose="020F0502020204030204" pitchFamily="34" charset="0"/>
              </a:rPr>
              <a:t>Digital Front Door</a:t>
            </a:r>
          </a:p>
        </p:txBody>
      </p:sp>
      <p:sp>
        <p:nvSpPr>
          <p:cNvPr id="67" name="Rectangle 66">
            <a:extLst>
              <a:ext uri="{FF2B5EF4-FFF2-40B4-BE49-F238E27FC236}">
                <a16:creationId xmlns:a16="http://schemas.microsoft.com/office/drawing/2014/main" id="{37588EDC-61BE-0514-663D-CEC09402940C}"/>
              </a:ext>
            </a:extLst>
          </p:cNvPr>
          <p:cNvSpPr/>
          <p:nvPr/>
        </p:nvSpPr>
        <p:spPr>
          <a:xfrm>
            <a:off x="950020" y="3022394"/>
            <a:ext cx="2072298" cy="2492990"/>
          </a:xfrm>
          <a:prstGeom prst="rect">
            <a:avLst/>
          </a:prstGeom>
        </p:spPr>
        <p:txBody>
          <a:bodyPr wrap="square" lIns="91440" tIns="45720" rIns="91440" bIns="45720" anchor="t">
            <a:spAutoFit/>
          </a:bodyPr>
          <a:lstStyle/>
          <a:p>
            <a:pPr marL="0" marR="0" lvl="0" indent="0" algn="l" defTabSz="91433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The Client is a large Healthcare products technology organization. </a:t>
            </a:r>
          </a:p>
          <a:p>
            <a:pPr marL="0" marR="0" lvl="0" indent="0" algn="l" defTabSz="914333" rtl="0" eaLnBrk="1" fontAlgn="auto" latinLnBrk="0" hangingPunct="1">
              <a:lnSpc>
                <a:spcPct val="100000"/>
              </a:lnSpc>
              <a:spcBef>
                <a:spcPts val="0"/>
              </a:spcBef>
              <a:spcAft>
                <a:spcPts val="0"/>
              </a:spcAft>
              <a:buClrTx/>
              <a:buSzTx/>
              <a:buFontTx/>
              <a:buNone/>
              <a:tabLst/>
              <a:defRPr/>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33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They wanted to</a:t>
            </a:r>
            <a:br>
              <a:rPr kumimoji="0" lang="en-US" sz="13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3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re-architect their analytics platform. It was on Tibco Spotfire</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React and multiple data bases to Apache Druid, Superset and React.</a:t>
            </a:r>
            <a:endParaRPr kumimoji="0" lang="en-US" sz="13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7" name="Rectangle 106">
            <a:extLst>
              <a:ext uri="{FF2B5EF4-FFF2-40B4-BE49-F238E27FC236}">
                <a16:creationId xmlns:a16="http://schemas.microsoft.com/office/drawing/2014/main" id="{F6A636E7-71C6-603B-3824-834B22BAB619}"/>
              </a:ext>
            </a:extLst>
          </p:cNvPr>
          <p:cNvSpPr/>
          <p:nvPr/>
        </p:nvSpPr>
        <p:spPr>
          <a:xfrm>
            <a:off x="1455823" y="2312113"/>
            <a:ext cx="1624163" cy="276999"/>
          </a:xfrm>
          <a:prstGeom prst="rect">
            <a:avLst/>
          </a:prstGeom>
        </p:spPr>
        <p:txBody>
          <a:bodyPr wrap="square">
            <a:spAutoFit/>
          </a:bodyPr>
          <a:lstStyle/>
          <a:p>
            <a:pPr marL="0" marR="0" lvl="0" indent="0" algn="l" defTabSz="914333"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Business Use Case </a:t>
            </a:r>
          </a:p>
        </p:txBody>
      </p:sp>
      <p:grpSp>
        <p:nvGrpSpPr>
          <p:cNvPr id="108" name="Group 107">
            <a:extLst>
              <a:ext uri="{FF2B5EF4-FFF2-40B4-BE49-F238E27FC236}">
                <a16:creationId xmlns:a16="http://schemas.microsoft.com/office/drawing/2014/main" id="{CF8309A5-616C-33C5-434B-07C60138577F}"/>
              </a:ext>
            </a:extLst>
          </p:cNvPr>
          <p:cNvGrpSpPr/>
          <p:nvPr/>
        </p:nvGrpSpPr>
        <p:grpSpPr>
          <a:xfrm>
            <a:off x="940806" y="2161386"/>
            <a:ext cx="531043" cy="531043"/>
            <a:chOff x="867625" y="2165753"/>
            <a:chExt cx="531043" cy="531043"/>
          </a:xfrm>
        </p:grpSpPr>
        <p:sp>
          <p:nvSpPr>
            <p:cNvPr id="109" name="Oval 108">
              <a:extLst>
                <a:ext uri="{FF2B5EF4-FFF2-40B4-BE49-F238E27FC236}">
                  <a16:creationId xmlns:a16="http://schemas.microsoft.com/office/drawing/2014/main" id="{C4BA80EB-E2D9-7CBE-7925-43D3CBE8406F}"/>
                </a:ext>
              </a:extLst>
            </p:cNvPr>
            <p:cNvSpPr/>
            <p:nvPr/>
          </p:nvSpPr>
          <p:spPr bwMode="auto">
            <a:xfrm>
              <a:off x="867625" y="2165753"/>
              <a:ext cx="531043" cy="531043"/>
            </a:xfrm>
            <a:prstGeom prst="ellipse">
              <a:avLst/>
            </a:prstGeom>
            <a:solidFill>
              <a:schemeClr val="tx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l"/>
              <a:endParaRPr lang="en-US" sz="1100">
                <a:latin typeface="Open Sans" panose="020B0606030504020204" pitchFamily="34" charset="0"/>
                <a:ea typeface="Open Sans" panose="020B0606030504020204" pitchFamily="34" charset="0"/>
                <a:cs typeface="Open Sans" panose="020B0606030504020204" pitchFamily="34" charset="0"/>
              </a:endParaRPr>
            </a:p>
          </p:txBody>
        </p:sp>
        <p:pic>
          <p:nvPicPr>
            <p:cNvPr id="110" name="Picture 2" descr="Project Icons - 7,095 free vector icons">
              <a:extLst>
                <a:ext uri="{FF2B5EF4-FFF2-40B4-BE49-F238E27FC236}">
                  <a16:creationId xmlns:a16="http://schemas.microsoft.com/office/drawing/2014/main" id="{057DA8B3-C5EF-A7DD-688B-5A966EF47FE8}"/>
                </a:ext>
              </a:extLst>
            </p:cNvPr>
            <p:cNvPicPr>
              <a:picLocks noChangeAspect="1" noChangeArrowheads="1"/>
            </p:cNvPicPr>
            <p:nvPr/>
          </p:nvPicPr>
          <p:blipFill>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960178" y="2285110"/>
              <a:ext cx="292327" cy="292327"/>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grpSp>
      <p:sp>
        <p:nvSpPr>
          <p:cNvPr id="111" name="Google Shape;1290;p25">
            <a:extLst>
              <a:ext uri="{FF2B5EF4-FFF2-40B4-BE49-F238E27FC236}">
                <a16:creationId xmlns:a16="http://schemas.microsoft.com/office/drawing/2014/main" id="{F8C5E467-E9C6-F5A9-8546-D0A8AD74EAB4}"/>
              </a:ext>
            </a:extLst>
          </p:cNvPr>
          <p:cNvSpPr/>
          <p:nvPr/>
        </p:nvSpPr>
        <p:spPr>
          <a:xfrm>
            <a:off x="9564225" y="498997"/>
            <a:ext cx="1836907" cy="331431"/>
          </a:xfrm>
          <a:prstGeom prst="rect">
            <a:avLst/>
          </a:prstGeom>
          <a:noFill/>
          <a:ln>
            <a:noFill/>
          </a:ln>
        </p:spPr>
        <p:txBody>
          <a:bodyPr spcFirstLastPara="1" wrap="square" lIns="91425" tIns="45700" rIns="91425" bIns="45700" anchor="t" anchorCtr="0">
            <a:noAutofit/>
          </a:bodyPr>
          <a:lstStyle/>
          <a:p>
            <a:pPr marL="76200" lvl="0">
              <a:buSzPts val="1200"/>
              <a:defRPr/>
            </a:pPr>
            <a:r>
              <a:rPr lang="en-US" sz="1300" dirty="0">
                <a:solidFill>
                  <a:srgbClr val="0070C0"/>
                </a:solidFill>
                <a:latin typeface="Open Sans" panose="020B0606030504020204" pitchFamily="34" charset="0"/>
                <a:ea typeface="Open Sans" panose="020B0606030504020204" pitchFamily="34" charset="0"/>
                <a:cs typeface="Open Sans" panose="020B0606030504020204" pitchFamily="34" charset="0"/>
              </a:rPr>
              <a:t>Solution Deployed</a:t>
            </a:r>
          </a:p>
        </p:txBody>
      </p:sp>
      <p:cxnSp>
        <p:nvCxnSpPr>
          <p:cNvPr id="112" name="Straight Connector 111">
            <a:extLst>
              <a:ext uri="{FF2B5EF4-FFF2-40B4-BE49-F238E27FC236}">
                <a16:creationId xmlns:a16="http://schemas.microsoft.com/office/drawing/2014/main" id="{C973BCAC-9376-B849-9971-9C9DC9C569FA}"/>
              </a:ext>
            </a:extLst>
          </p:cNvPr>
          <p:cNvCxnSpPr>
            <a:cxnSpLocks/>
          </p:cNvCxnSpPr>
          <p:nvPr/>
        </p:nvCxnSpPr>
        <p:spPr>
          <a:xfrm flipH="1">
            <a:off x="3411081" y="1976478"/>
            <a:ext cx="10500" cy="4024686"/>
          </a:xfrm>
          <a:prstGeom prst="line">
            <a:avLst/>
          </a:prstGeom>
          <a:ln w="9525">
            <a:solidFill>
              <a:schemeClr val="bg1">
                <a:lumMod val="65000"/>
              </a:schemeClr>
            </a:solidFill>
            <a:prstDash val="solid"/>
            <a:headEnd type="oval" w="med" len="med"/>
            <a:tailEnd type="oval" w="med" len="med"/>
          </a:ln>
        </p:spPr>
        <p:style>
          <a:lnRef idx="1">
            <a:schemeClr val="accent3"/>
          </a:lnRef>
          <a:fillRef idx="0">
            <a:schemeClr val="accent3"/>
          </a:fillRef>
          <a:effectRef idx="0">
            <a:schemeClr val="accent3"/>
          </a:effectRef>
          <a:fontRef idx="minor">
            <a:schemeClr val="tx1"/>
          </a:fontRef>
        </p:style>
      </p:cxnSp>
      <p:pic>
        <p:nvPicPr>
          <p:cNvPr id="7" name="Picture 6">
            <a:extLst>
              <a:ext uri="{FF2B5EF4-FFF2-40B4-BE49-F238E27FC236}">
                <a16:creationId xmlns:a16="http://schemas.microsoft.com/office/drawing/2014/main" id="{0E86793B-03A9-8F1B-2917-DBEE76F86C1F}"/>
              </a:ext>
            </a:extLst>
          </p:cNvPr>
          <p:cNvPicPr>
            <a:picLocks noChangeAspect="1"/>
          </p:cNvPicPr>
          <p:nvPr/>
        </p:nvPicPr>
        <p:blipFill>
          <a:blip r:embed="rId8"/>
          <a:stretch>
            <a:fillRect/>
          </a:stretch>
        </p:blipFill>
        <p:spPr>
          <a:xfrm>
            <a:off x="763536" y="1124266"/>
            <a:ext cx="704604" cy="704604"/>
          </a:xfrm>
          <a:prstGeom prst="rect">
            <a:avLst/>
          </a:prstGeom>
        </p:spPr>
      </p:pic>
      <p:pic>
        <p:nvPicPr>
          <p:cNvPr id="13" name="Picture 12">
            <a:extLst>
              <a:ext uri="{FF2B5EF4-FFF2-40B4-BE49-F238E27FC236}">
                <a16:creationId xmlns:a16="http://schemas.microsoft.com/office/drawing/2014/main" id="{3CC7AE53-DE72-0FAF-8129-232CA290A320}"/>
              </a:ext>
            </a:extLst>
          </p:cNvPr>
          <p:cNvPicPr>
            <a:picLocks noChangeAspect="1"/>
          </p:cNvPicPr>
          <p:nvPr/>
        </p:nvPicPr>
        <p:blipFill>
          <a:blip r:embed="rId9"/>
          <a:stretch>
            <a:fillRect/>
          </a:stretch>
        </p:blipFill>
        <p:spPr>
          <a:xfrm>
            <a:off x="2660297" y="1121729"/>
            <a:ext cx="704604" cy="704604"/>
          </a:xfrm>
          <a:prstGeom prst="rect">
            <a:avLst/>
          </a:prstGeom>
        </p:spPr>
      </p:pic>
      <p:pic>
        <p:nvPicPr>
          <p:cNvPr id="14" name="Picture 13">
            <a:extLst>
              <a:ext uri="{FF2B5EF4-FFF2-40B4-BE49-F238E27FC236}">
                <a16:creationId xmlns:a16="http://schemas.microsoft.com/office/drawing/2014/main" id="{16AE0C33-064F-F7C9-BA2B-86A34657CD85}"/>
              </a:ext>
            </a:extLst>
          </p:cNvPr>
          <p:cNvPicPr>
            <a:picLocks noChangeAspect="1"/>
          </p:cNvPicPr>
          <p:nvPr/>
        </p:nvPicPr>
        <p:blipFill>
          <a:blip r:embed="rId10"/>
          <a:stretch>
            <a:fillRect/>
          </a:stretch>
        </p:blipFill>
        <p:spPr>
          <a:xfrm>
            <a:off x="4796415" y="1108579"/>
            <a:ext cx="720365" cy="720365"/>
          </a:xfrm>
          <a:prstGeom prst="rect">
            <a:avLst/>
          </a:prstGeom>
        </p:spPr>
      </p:pic>
      <p:pic>
        <p:nvPicPr>
          <p:cNvPr id="15" name="Picture 14">
            <a:extLst>
              <a:ext uri="{FF2B5EF4-FFF2-40B4-BE49-F238E27FC236}">
                <a16:creationId xmlns:a16="http://schemas.microsoft.com/office/drawing/2014/main" id="{BB0515D6-E0E2-968B-3763-57BC8A3AAD8E}"/>
              </a:ext>
            </a:extLst>
          </p:cNvPr>
          <p:cNvPicPr>
            <a:picLocks noChangeAspect="1"/>
          </p:cNvPicPr>
          <p:nvPr/>
        </p:nvPicPr>
        <p:blipFill>
          <a:blip r:embed="rId11"/>
          <a:stretch>
            <a:fillRect/>
          </a:stretch>
        </p:blipFill>
        <p:spPr>
          <a:xfrm>
            <a:off x="6930477" y="1062263"/>
            <a:ext cx="720365" cy="720365"/>
          </a:xfrm>
          <a:prstGeom prst="rect">
            <a:avLst/>
          </a:prstGeom>
        </p:spPr>
      </p:pic>
      <p:pic>
        <p:nvPicPr>
          <p:cNvPr id="16" name="Picture 15">
            <a:extLst>
              <a:ext uri="{FF2B5EF4-FFF2-40B4-BE49-F238E27FC236}">
                <a16:creationId xmlns:a16="http://schemas.microsoft.com/office/drawing/2014/main" id="{BEA48BC7-7721-7877-0814-1A994CACD4A5}"/>
              </a:ext>
            </a:extLst>
          </p:cNvPr>
          <p:cNvPicPr>
            <a:picLocks noChangeAspect="1"/>
          </p:cNvPicPr>
          <p:nvPr/>
        </p:nvPicPr>
        <p:blipFill>
          <a:blip r:embed="rId12"/>
          <a:stretch>
            <a:fillRect/>
          </a:stretch>
        </p:blipFill>
        <p:spPr>
          <a:xfrm>
            <a:off x="9310357" y="1102251"/>
            <a:ext cx="720364" cy="720364"/>
          </a:xfrm>
          <a:prstGeom prst="rect">
            <a:avLst/>
          </a:prstGeom>
        </p:spPr>
      </p:pic>
      <p:sp>
        <p:nvSpPr>
          <p:cNvPr id="5" name="Oval 4">
            <a:extLst>
              <a:ext uri="{FF2B5EF4-FFF2-40B4-BE49-F238E27FC236}">
                <a16:creationId xmlns:a16="http://schemas.microsoft.com/office/drawing/2014/main" id="{5720E44E-5ADB-91AA-989F-46B0AC978431}"/>
              </a:ext>
            </a:extLst>
          </p:cNvPr>
          <p:cNvSpPr/>
          <p:nvPr/>
        </p:nvSpPr>
        <p:spPr>
          <a:xfrm>
            <a:off x="11330291" y="127685"/>
            <a:ext cx="561372" cy="5613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lastslideviewed" highlightClick="1"/>
            <a:extLst>
              <a:ext uri="{FF2B5EF4-FFF2-40B4-BE49-F238E27FC236}">
                <a16:creationId xmlns:a16="http://schemas.microsoft.com/office/drawing/2014/main" id="{26102080-27AA-A32F-E612-763100DEF0A4}"/>
              </a:ext>
            </a:extLst>
          </p:cNvPr>
          <p:cNvSpPr/>
          <p:nvPr/>
        </p:nvSpPr>
        <p:spPr>
          <a:xfrm>
            <a:off x="11431843" y="279210"/>
            <a:ext cx="303950" cy="273615"/>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058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B976D2-3FA1-9111-293A-5781F97AD930}"/>
              </a:ext>
            </a:extLst>
          </p:cNvPr>
          <p:cNvSpPr>
            <a:spLocks noGrp="1"/>
          </p:cNvSpPr>
          <p:nvPr>
            <p:ph type="title"/>
          </p:nvPr>
        </p:nvSpPr>
        <p:spPr/>
        <p:txBody>
          <a:bodyPr/>
          <a:lstStyle/>
          <a:p>
            <a:r>
              <a:rPr lang="en-US">
                <a:solidFill>
                  <a:schemeClr val="tx1"/>
                </a:solidFill>
                <a:latin typeface="Century Gothic" panose="020B0502020202020204" pitchFamily="34" charset="0"/>
              </a:rPr>
              <a:t>KANINI Data Analytics &amp; AI Capabilities</a:t>
            </a:r>
            <a:r>
              <a:rPr lang="en-US">
                <a:solidFill>
                  <a:schemeClr val="tx1"/>
                </a:solidFill>
              </a:rPr>
              <a:t>.</a:t>
            </a:r>
            <a:r>
              <a:rPr lang="en-US">
                <a:solidFill>
                  <a:schemeClr val="tx1"/>
                </a:solidFill>
                <a:latin typeface="Century Gothic" panose="020B0502020202020204" pitchFamily="34" charset="0"/>
              </a:rPr>
              <a:t> </a:t>
            </a:r>
            <a:endParaRPr lang="en-US">
              <a:solidFill>
                <a:schemeClr val="tx1"/>
              </a:solidFill>
            </a:endParaRPr>
          </a:p>
        </p:txBody>
      </p:sp>
      <p:sp>
        <p:nvSpPr>
          <p:cNvPr id="5" name="Rectangle 4">
            <a:extLst>
              <a:ext uri="{FF2B5EF4-FFF2-40B4-BE49-F238E27FC236}">
                <a16:creationId xmlns:a16="http://schemas.microsoft.com/office/drawing/2014/main" id="{5E0EC49A-D076-3930-7E2F-D92B40ACACDF}"/>
              </a:ext>
            </a:extLst>
          </p:cNvPr>
          <p:cNvSpPr/>
          <p:nvPr/>
        </p:nvSpPr>
        <p:spPr>
          <a:xfrm>
            <a:off x="740865" y="1474468"/>
            <a:ext cx="2731800" cy="257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Oval 5">
            <a:extLst>
              <a:ext uri="{FF2B5EF4-FFF2-40B4-BE49-F238E27FC236}">
                <a16:creationId xmlns:a16="http://schemas.microsoft.com/office/drawing/2014/main" id="{07E1DDD0-C3C0-F051-54EC-0162F926148B}"/>
              </a:ext>
            </a:extLst>
          </p:cNvPr>
          <p:cNvSpPr/>
          <p:nvPr/>
        </p:nvSpPr>
        <p:spPr>
          <a:xfrm>
            <a:off x="844686" y="1598017"/>
            <a:ext cx="631734" cy="631734"/>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EC6D9439-71A3-0396-EC39-6F71B449E399}"/>
              </a:ext>
            </a:extLst>
          </p:cNvPr>
          <p:cNvSpPr/>
          <p:nvPr/>
        </p:nvSpPr>
        <p:spPr>
          <a:xfrm>
            <a:off x="1525824" y="1615405"/>
            <a:ext cx="1419038" cy="523220"/>
          </a:xfrm>
          <a:prstGeom prst="rect">
            <a:avLst/>
          </a:prstGeom>
        </p:spPr>
        <p:txBody>
          <a:bodyPr wrap="square">
            <a:spAutoFit/>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Data </a:t>
            </a:r>
          </a:p>
          <a:p>
            <a:pPr marL="0" marR="0" lvl="0" indent="0" algn="l" defTabSz="91438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Engineering</a:t>
            </a:r>
          </a:p>
        </p:txBody>
      </p:sp>
      <p:sp>
        <p:nvSpPr>
          <p:cNvPr id="8" name="Rectangle 7">
            <a:extLst>
              <a:ext uri="{FF2B5EF4-FFF2-40B4-BE49-F238E27FC236}">
                <a16:creationId xmlns:a16="http://schemas.microsoft.com/office/drawing/2014/main" id="{474F7979-AACF-EB77-8554-3E40EEBABE07}"/>
              </a:ext>
            </a:extLst>
          </p:cNvPr>
          <p:cNvSpPr/>
          <p:nvPr/>
        </p:nvSpPr>
        <p:spPr>
          <a:xfrm>
            <a:off x="844686" y="2450627"/>
            <a:ext cx="2629540" cy="1384995"/>
          </a:xfrm>
          <a:prstGeom prst="rect">
            <a:avLst/>
          </a:prstGeom>
        </p:spPr>
        <p:txBody>
          <a:bodyPr wrap="square">
            <a:spAutoFit/>
          </a:bodyPr>
          <a:lstStyle/>
          <a:p>
            <a:pPr marL="285745" marR="0" lvl="0" indent="-285745" algn="l" defTabSz="9143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Data Consulting Services</a:t>
            </a:r>
          </a:p>
          <a:p>
            <a:pPr marL="285745" marR="0" lvl="0" indent="-285745" algn="l" defTabSz="9143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Discovery </a:t>
            </a:r>
          </a:p>
          <a:p>
            <a:pPr marL="285745" marR="0" lvl="0" indent="-285745" algn="l" defTabSz="9143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Data Integration </a:t>
            </a:r>
          </a:p>
          <a:p>
            <a:pPr marL="285745" marR="0" lvl="0" indent="-285745" algn="l" defTabSz="9143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Cloud Data Services</a:t>
            </a:r>
          </a:p>
          <a:p>
            <a:pPr marL="285745" marR="0" lvl="0" indent="-285745" algn="l" defTabSz="9143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Master Data Mgmt.</a:t>
            </a:r>
          </a:p>
          <a:p>
            <a:pPr marL="285745" marR="0" lvl="0" indent="-285745" algn="l" defTabSz="91438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a:extLst>
              <a:ext uri="{FF2B5EF4-FFF2-40B4-BE49-F238E27FC236}">
                <a16:creationId xmlns:a16="http://schemas.microsoft.com/office/drawing/2014/main" id="{8BCC7A16-DFC5-27B3-1822-B938236727EB}"/>
              </a:ext>
            </a:extLst>
          </p:cNvPr>
          <p:cNvPicPr>
            <a:picLocks noChangeAspect="1"/>
          </p:cNvPicPr>
          <p:nvPr/>
        </p:nvPicPr>
        <p:blipFill>
          <a:blip r:embed="rId2" cstate="email">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59430" y="1728566"/>
            <a:ext cx="370637" cy="370637"/>
          </a:xfrm>
          <a:prstGeom prst="rect">
            <a:avLst/>
          </a:prstGeom>
        </p:spPr>
      </p:pic>
      <p:sp>
        <p:nvSpPr>
          <p:cNvPr id="10" name="Rectangle 9">
            <a:extLst>
              <a:ext uri="{FF2B5EF4-FFF2-40B4-BE49-F238E27FC236}">
                <a16:creationId xmlns:a16="http://schemas.microsoft.com/office/drawing/2014/main" id="{F45781C3-13C2-9823-22AD-EEB146D1C88A}"/>
              </a:ext>
            </a:extLst>
          </p:cNvPr>
          <p:cNvSpPr/>
          <p:nvPr/>
        </p:nvSpPr>
        <p:spPr>
          <a:xfrm>
            <a:off x="6188148" y="1457971"/>
            <a:ext cx="2235526" cy="25701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2EFDB078-0981-A740-A9F6-1F2E0C58528A}"/>
              </a:ext>
            </a:extLst>
          </p:cNvPr>
          <p:cNvSpPr/>
          <p:nvPr/>
        </p:nvSpPr>
        <p:spPr>
          <a:xfrm>
            <a:off x="7025299" y="1632338"/>
            <a:ext cx="2062212" cy="734881"/>
          </a:xfrm>
          <a:prstGeom prst="rect">
            <a:avLst/>
          </a:prstGeom>
        </p:spPr>
        <p:txBody>
          <a:bodyPr wrap="square">
            <a:spAutoFit/>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Business</a:t>
            </a:r>
          </a:p>
          <a:p>
            <a:pPr marL="0" marR="0" lvl="0" indent="0" algn="l" defTabSz="91438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Intelligence </a:t>
            </a:r>
          </a:p>
          <a:p>
            <a:pPr marL="0" marR="0" lvl="0" indent="0" algn="l" defTabSz="914384"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35440CA3-0236-546A-814C-6C184082BC57}"/>
              </a:ext>
            </a:extLst>
          </p:cNvPr>
          <p:cNvSpPr/>
          <p:nvPr/>
        </p:nvSpPr>
        <p:spPr>
          <a:xfrm>
            <a:off x="6334790" y="2450627"/>
            <a:ext cx="1628996" cy="954107"/>
          </a:xfrm>
          <a:prstGeom prst="rect">
            <a:avLst/>
          </a:prstGeom>
        </p:spPr>
        <p:txBody>
          <a:bodyPr wrap="square">
            <a:spAutoFit/>
          </a:bodyPr>
          <a:lstStyle/>
          <a:p>
            <a:pPr marL="285745" marR="0" lvl="0" indent="-285745" algn="l" defTabSz="9143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Reports &amp; Dashboards</a:t>
            </a:r>
          </a:p>
          <a:p>
            <a:pPr marL="285745" marR="0" lvl="0" indent="-285745" algn="l" defTabSz="9143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Descriptive Analytics </a:t>
            </a:r>
          </a:p>
        </p:txBody>
      </p:sp>
      <p:sp>
        <p:nvSpPr>
          <p:cNvPr id="13" name="Oval 12">
            <a:extLst>
              <a:ext uri="{FF2B5EF4-FFF2-40B4-BE49-F238E27FC236}">
                <a16:creationId xmlns:a16="http://schemas.microsoft.com/office/drawing/2014/main" id="{3472A3F2-6F3D-33F5-38AD-FFF44B388E34}"/>
              </a:ext>
            </a:extLst>
          </p:cNvPr>
          <p:cNvSpPr/>
          <p:nvPr/>
        </p:nvSpPr>
        <p:spPr>
          <a:xfrm>
            <a:off x="6371112" y="1598017"/>
            <a:ext cx="631734" cy="631734"/>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4" name="Graphic 13">
            <a:extLst>
              <a:ext uri="{FF2B5EF4-FFF2-40B4-BE49-F238E27FC236}">
                <a16:creationId xmlns:a16="http://schemas.microsoft.com/office/drawing/2014/main" id="{60F5C386-5B64-CC9C-F895-11FA3CA36501}"/>
              </a:ext>
            </a:extLst>
          </p:cNvPr>
          <p:cNvPicPr>
            <a:picLocks noChangeAspect="1"/>
          </p:cNvPicPr>
          <p:nvPr/>
        </p:nvPicPr>
        <p:blipFill>
          <a:blip r:embed="rId4" cstate="email">
            <a:lum bright="100000"/>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487165" y="1739159"/>
            <a:ext cx="349450" cy="349450"/>
          </a:xfrm>
          <a:prstGeom prst="rect">
            <a:avLst/>
          </a:prstGeom>
        </p:spPr>
      </p:pic>
      <p:sp>
        <p:nvSpPr>
          <p:cNvPr id="15" name="Rectangle 14">
            <a:extLst>
              <a:ext uri="{FF2B5EF4-FFF2-40B4-BE49-F238E27FC236}">
                <a16:creationId xmlns:a16="http://schemas.microsoft.com/office/drawing/2014/main" id="{62FCBE85-E77C-1B5C-B7D7-06B1FADF204E}"/>
              </a:ext>
            </a:extLst>
          </p:cNvPr>
          <p:cNvSpPr/>
          <p:nvPr/>
        </p:nvSpPr>
        <p:spPr>
          <a:xfrm>
            <a:off x="3593711" y="1457971"/>
            <a:ext cx="2474952" cy="25701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F2FD8BC8-7DC1-C1F7-1297-018374AFE993}"/>
              </a:ext>
            </a:extLst>
          </p:cNvPr>
          <p:cNvSpPr/>
          <p:nvPr/>
        </p:nvSpPr>
        <p:spPr>
          <a:xfrm>
            <a:off x="4489422" y="1632338"/>
            <a:ext cx="2633364" cy="734881"/>
          </a:xfrm>
          <a:prstGeom prst="rect">
            <a:avLst/>
          </a:prstGeom>
        </p:spPr>
        <p:txBody>
          <a:bodyPr wrap="square">
            <a:spAutoFit/>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Big Data &amp; </a:t>
            </a:r>
          </a:p>
          <a:p>
            <a:pPr marL="0" marR="0" lvl="0" indent="0" algn="l" defTabSz="91438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EDW</a:t>
            </a:r>
          </a:p>
          <a:p>
            <a:pPr marL="0" marR="0" lvl="0" indent="0" algn="l" defTabSz="91438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US" sz="1600" b="1"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A0F52411-ED62-8EB0-F140-99DEE1288180}"/>
              </a:ext>
            </a:extLst>
          </p:cNvPr>
          <p:cNvSpPr/>
          <p:nvPr/>
        </p:nvSpPr>
        <p:spPr>
          <a:xfrm>
            <a:off x="3663867" y="2450627"/>
            <a:ext cx="2402697" cy="1384995"/>
          </a:xfrm>
          <a:prstGeom prst="rect">
            <a:avLst/>
          </a:prstGeom>
        </p:spPr>
        <p:txBody>
          <a:bodyPr wrap="square">
            <a:spAutoFit/>
          </a:bodyPr>
          <a:lstStyle/>
          <a:p>
            <a:pPr marL="285745" marR="0" lvl="0" indent="-285745" algn="l" defTabSz="9143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Architect Develop traditional and in</a:t>
            </a:r>
            <a:br>
              <a:rPr kumimoji="0" lang="en-US" sz="14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4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-memory EDW  Platforms</a:t>
            </a:r>
          </a:p>
          <a:p>
            <a:pPr marL="285745" marR="0" lvl="0" indent="-285745" algn="l" defTabSz="9143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Big Data Platforms (</a:t>
            </a:r>
            <a:r>
              <a:rPr kumimoji="0" lang="en-US" sz="9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AWS/AZURE/GCP</a:t>
            </a:r>
            <a:r>
              <a:rPr kumimoji="0" lang="en-US" sz="14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sp>
        <p:nvSpPr>
          <p:cNvPr id="18" name="Oval 17">
            <a:extLst>
              <a:ext uri="{FF2B5EF4-FFF2-40B4-BE49-F238E27FC236}">
                <a16:creationId xmlns:a16="http://schemas.microsoft.com/office/drawing/2014/main" id="{479E5603-B446-E501-DAA9-0211BD233E6C}"/>
              </a:ext>
            </a:extLst>
          </p:cNvPr>
          <p:cNvSpPr/>
          <p:nvPr/>
        </p:nvSpPr>
        <p:spPr>
          <a:xfrm>
            <a:off x="3789468" y="1598017"/>
            <a:ext cx="631734" cy="631734"/>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9" name="Graphic 18">
            <a:extLst>
              <a:ext uri="{FF2B5EF4-FFF2-40B4-BE49-F238E27FC236}">
                <a16:creationId xmlns:a16="http://schemas.microsoft.com/office/drawing/2014/main" id="{56F2C127-FE42-451D-0AD2-DB86708F648A}"/>
              </a:ext>
            </a:extLst>
          </p:cNvPr>
          <p:cNvPicPr>
            <a:picLocks noChangeAspect="1"/>
          </p:cNvPicPr>
          <p:nvPr/>
        </p:nvPicPr>
        <p:blipFill>
          <a:blip r:embed="rId6" cstate="email">
            <a:lum bright="100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944553" y="1745680"/>
            <a:ext cx="336409" cy="336409"/>
          </a:xfrm>
          <a:prstGeom prst="rect">
            <a:avLst/>
          </a:prstGeom>
        </p:spPr>
      </p:pic>
      <p:sp>
        <p:nvSpPr>
          <p:cNvPr id="20" name="Rectangle 19">
            <a:extLst>
              <a:ext uri="{FF2B5EF4-FFF2-40B4-BE49-F238E27FC236}">
                <a16:creationId xmlns:a16="http://schemas.microsoft.com/office/drawing/2014/main" id="{8D57BA23-FD44-DB65-01F3-134A3C5831A6}"/>
              </a:ext>
            </a:extLst>
          </p:cNvPr>
          <p:cNvSpPr/>
          <p:nvPr/>
        </p:nvSpPr>
        <p:spPr>
          <a:xfrm>
            <a:off x="8537972" y="1448789"/>
            <a:ext cx="2893497" cy="26056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20">
            <a:extLst>
              <a:ext uri="{FF2B5EF4-FFF2-40B4-BE49-F238E27FC236}">
                <a16:creationId xmlns:a16="http://schemas.microsoft.com/office/drawing/2014/main" id="{95B18F1A-DB03-A35E-0901-AF292929E12F}"/>
              </a:ext>
            </a:extLst>
          </p:cNvPr>
          <p:cNvSpPr/>
          <p:nvPr/>
        </p:nvSpPr>
        <p:spPr>
          <a:xfrm>
            <a:off x="8694122" y="2450627"/>
            <a:ext cx="2893497" cy="1169551"/>
          </a:xfrm>
          <a:prstGeom prst="rect">
            <a:avLst/>
          </a:prstGeom>
        </p:spPr>
        <p:txBody>
          <a:bodyPr wrap="square">
            <a:spAutoFit/>
          </a:bodyPr>
          <a:lstStyle/>
          <a:p>
            <a:pPr marL="285745" marR="0" lvl="0" indent="-285745" algn="l" defTabSz="9143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AI Architecture </a:t>
            </a:r>
          </a:p>
          <a:p>
            <a:pPr marL="285745" marR="0" lvl="0" indent="-285745" algn="l" defTabSz="9143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ML , DL &amp; RL Models</a:t>
            </a:r>
          </a:p>
          <a:p>
            <a:pPr marL="285745" marR="0" lvl="0" indent="-285745" algn="l" defTabSz="9143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Image and Video Analytics</a:t>
            </a:r>
          </a:p>
          <a:p>
            <a:pPr marL="285745" marR="0" lvl="0" indent="-285745" algn="l" defTabSz="9143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Text Analytics</a:t>
            </a:r>
          </a:p>
          <a:p>
            <a:pPr marL="285745" marR="0" lvl="0" indent="-285745" algn="l" defTabSz="9143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Sentiment Analysis</a:t>
            </a:r>
          </a:p>
        </p:txBody>
      </p:sp>
      <p:sp>
        <p:nvSpPr>
          <p:cNvPr id="22" name="Oval 21">
            <a:extLst>
              <a:ext uri="{FF2B5EF4-FFF2-40B4-BE49-F238E27FC236}">
                <a16:creationId xmlns:a16="http://schemas.microsoft.com/office/drawing/2014/main" id="{D63745B4-3506-CE49-9C67-077A16D63C18}"/>
              </a:ext>
            </a:extLst>
          </p:cNvPr>
          <p:cNvSpPr/>
          <p:nvPr/>
        </p:nvSpPr>
        <p:spPr>
          <a:xfrm>
            <a:off x="8780315" y="1598017"/>
            <a:ext cx="631734" cy="631734"/>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3" name="Graphic 22">
            <a:extLst>
              <a:ext uri="{FF2B5EF4-FFF2-40B4-BE49-F238E27FC236}">
                <a16:creationId xmlns:a16="http://schemas.microsoft.com/office/drawing/2014/main" id="{27D7D0DB-DE39-3CFF-69AD-519E3D11B486}"/>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81230" y="1710977"/>
            <a:ext cx="405815" cy="405815"/>
          </a:xfrm>
          <a:prstGeom prst="rect">
            <a:avLst/>
          </a:prstGeom>
        </p:spPr>
      </p:pic>
      <p:sp>
        <p:nvSpPr>
          <p:cNvPr id="24" name="Rectangle 23">
            <a:extLst>
              <a:ext uri="{FF2B5EF4-FFF2-40B4-BE49-F238E27FC236}">
                <a16:creationId xmlns:a16="http://schemas.microsoft.com/office/drawing/2014/main" id="{E6F5905F-BD78-53F4-101D-8FDB739F3A32}"/>
              </a:ext>
            </a:extLst>
          </p:cNvPr>
          <p:cNvSpPr/>
          <p:nvPr/>
        </p:nvSpPr>
        <p:spPr>
          <a:xfrm>
            <a:off x="3602599" y="5075165"/>
            <a:ext cx="4819322" cy="826353"/>
          </a:xfrm>
          <a:prstGeom prst="rect">
            <a:avLst/>
          </a:prstGeom>
          <a:solidFill>
            <a:srgbClr val="9AE29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4EF54363-85DC-207E-8FF7-F0BC362F50DF}"/>
              </a:ext>
            </a:extLst>
          </p:cNvPr>
          <p:cNvSpPr/>
          <p:nvPr/>
        </p:nvSpPr>
        <p:spPr>
          <a:xfrm>
            <a:off x="4619682" y="5334453"/>
            <a:ext cx="2138770" cy="307777"/>
          </a:xfrm>
          <a:prstGeom prst="rect">
            <a:avLst/>
          </a:prstGeom>
        </p:spPr>
        <p:txBody>
          <a:bodyPr wrap="square">
            <a:spAutoFit/>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Automation Miner</a:t>
            </a:r>
          </a:p>
        </p:txBody>
      </p:sp>
      <p:sp>
        <p:nvSpPr>
          <p:cNvPr id="26" name="Oval 25">
            <a:extLst>
              <a:ext uri="{FF2B5EF4-FFF2-40B4-BE49-F238E27FC236}">
                <a16:creationId xmlns:a16="http://schemas.microsoft.com/office/drawing/2014/main" id="{1B3E2DB0-CA3A-EA7C-1AB7-2E15906493A7}"/>
              </a:ext>
            </a:extLst>
          </p:cNvPr>
          <p:cNvSpPr/>
          <p:nvPr/>
        </p:nvSpPr>
        <p:spPr>
          <a:xfrm>
            <a:off x="3857688" y="5172474"/>
            <a:ext cx="631734" cy="631734"/>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descr="Field Ey">
            <a:extLst>
              <a:ext uri="{FF2B5EF4-FFF2-40B4-BE49-F238E27FC236}">
                <a16:creationId xmlns:a16="http://schemas.microsoft.com/office/drawing/2014/main" id="{F52D7B14-1138-19BE-ECD4-B27EA57CD71B}"/>
              </a:ext>
            </a:extLst>
          </p:cNvPr>
          <p:cNvSpPr/>
          <p:nvPr/>
        </p:nvSpPr>
        <p:spPr>
          <a:xfrm>
            <a:off x="701648" y="5077942"/>
            <a:ext cx="2806672" cy="820798"/>
          </a:xfrm>
          <a:prstGeom prst="rect">
            <a:avLst/>
          </a:prstGeom>
          <a:solidFill>
            <a:srgbClr val="ACE6FF">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 name="Oval 27">
            <a:extLst>
              <a:ext uri="{FF2B5EF4-FFF2-40B4-BE49-F238E27FC236}">
                <a16:creationId xmlns:a16="http://schemas.microsoft.com/office/drawing/2014/main" id="{C3818484-8F39-19D5-B70A-ABF3E0D9266C}"/>
              </a:ext>
            </a:extLst>
          </p:cNvPr>
          <p:cNvSpPr/>
          <p:nvPr/>
        </p:nvSpPr>
        <p:spPr>
          <a:xfrm>
            <a:off x="786860" y="5172474"/>
            <a:ext cx="631734" cy="631734"/>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9" name="Rectangle 28">
            <a:extLst>
              <a:ext uri="{FF2B5EF4-FFF2-40B4-BE49-F238E27FC236}">
                <a16:creationId xmlns:a16="http://schemas.microsoft.com/office/drawing/2014/main" id="{FB92F1A9-5D28-61F3-62F5-AE674603D4B1}"/>
              </a:ext>
            </a:extLst>
          </p:cNvPr>
          <p:cNvSpPr/>
          <p:nvPr/>
        </p:nvSpPr>
        <p:spPr>
          <a:xfrm>
            <a:off x="1487258" y="5226731"/>
            <a:ext cx="1614216" cy="523220"/>
          </a:xfrm>
          <a:prstGeom prst="rect">
            <a:avLst/>
          </a:prstGeom>
        </p:spPr>
        <p:txBody>
          <a:bodyPr wrap="square">
            <a:spAutoFit/>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Document</a:t>
            </a:r>
          </a:p>
          <a:p>
            <a:pPr marL="0" marR="0" lvl="0" indent="0" algn="l" defTabSz="91438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Intelligence</a:t>
            </a:r>
          </a:p>
        </p:txBody>
      </p:sp>
      <p:sp>
        <p:nvSpPr>
          <p:cNvPr id="30" name="Rectangle 29">
            <a:extLst>
              <a:ext uri="{FF2B5EF4-FFF2-40B4-BE49-F238E27FC236}">
                <a16:creationId xmlns:a16="http://schemas.microsoft.com/office/drawing/2014/main" id="{9024BFD6-17EC-90CC-C81B-792693145640}"/>
              </a:ext>
            </a:extLst>
          </p:cNvPr>
          <p:cNvSpPr/>
          <p:nvPr/>
        </p:nvSpPr>
        <p:spPr>
          <a:xfrm>
            <a:off x="740865" y="4145930"/>
            <a:ext cx="2731800" cy="831946"/>
          </a:xfrm>
          <a:prstGeom prst="rect">
            <a:avLst/>
          </a:prstGeom>
          <a:solidFill>
            <a:srgbClr val="9BE29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1" name="Oval 30">
            <a:extLst>
              <a:ext uri="{FF2B5EF4-FFF2-40B4-BE49-F238E27FC236}">
                <a16:creationId xmlns:a16="http://schemas.microsoft.com/office/drawing/2014/main" id="{10481DBC-CDC5-9822-81F7-9936FA64177F}"/>
              </a:ext>
            </a:extLst>
          </p:cNvPr>
          <p:cNvSpPr/>
          <p:nvPr/>
        </p:nvSpPr>
        <p:spPr>
          <a:xfrm>
            <a:off x="844686" y="4230540"/>
            <a:ext cx="631734" cy="631734"/>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2" name="Rectangle 31">
            <a:extLst>
              <a:ext uri="{FF2B5EF4-FFF2-40B4-BE49-F238E27FC236}">
                <a16:creationId xmlns:a16="http://schemas.microsoft.com/office/drawing/2014/main" id="{EF138FFB-4C05-0D1A-4998-6D8B196E7D5B}"/>
              </a:ext>
            </a:extLst>
          </p:cNvPr>
          <p:cNvSpPr/>
          <p:nvPr/>
        </p:nvSpPr>
        <p:spPr>
          <a:xfrm>
            <a:off x="1487258" y="4392519"/>
            <a:ext cx="1805910" cy="307777"/>
          </a:xfrm>
          <a:prstGeom prst="rect">
            <a:avLst/>
          </a:prstGeom>
        </p:spPr>
        <p:txBody>
          <a:bodyPr wrap="square">
            <a:spAutoFit/>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Conversational AI</a:t>
            </a:r>
          </a:p>
        </p:txBody>
      </p:sp>
      <p:sp>
        <p:nvSpPr>
          <p:cNvPr id="33" name="Rectangle 32">
            <a:extLst>
              <a:ext uri="{FF2B5EF4-FFF2-40B4-BE49-F238E27FC236}">
                <a16:creationId xmlns:a16="http://schemas.microsoft.com/office/drawing/2014/main" id="{419CF2E0-C861-91A6-DC01-7626811B57A8}"/>
              </a:ext>
            </a:extLst>
          </p:cNvPr>
          <p:cNvSpPr/>
          <p:nvPr/>
        </p:nvSpPr>
        <p:spPr>
          <a:xfrm>
            <a:off x="8537972" y="4130434"/>
            <a:ext cx="2893497" cy="831946"/>
          </a:xfrm>
          <a:prstGeom prst="rect">
            <a:avLst/>
          </a:prstGeom>
          <a:solidFill>
            <a:srgbClr val="ACE6FF">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4" name="Rectangle 33">
            <a:extLst>
              <a:ext uri="{FF2B5EF4-FFF2-40B4-BE49-F238E27FC236}">
                <a16:creationId xmlns:a16="http://schemas.microsoft.com/office/drawing/2014/main" id="{F4E52E07-E31A-F931-2F8F-4E21D5F55039}"/>
              </a:ext>
            </a:extLst>
          </p:cNvPr>
          <p:cNvSpPr/>
          <p:nvPr/>
        </p:nvSpPr>
        <p:spPr>
          <a:xfrm>
            <a:off x="9581229" y="4392519"/>
            <a:ext cx="809837" cy="307777"/>
          </a:xfrm>
          <a:prstGeom prst="rect">
            <a:avLst/>
          </a:prstGeom>
        </p:spPr>
        <p:txBody>
          <a:bodyPr wrap="none">
            <a:spAutoFit/>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ML 360</a:t>
            </a:r>
          </a:p>
        </p:txBody>
      </p:sp>
      <p:pic>
        <p:nvPicPr>
          <p:cNvPr id="35" name="Graphic 34">
            <a:extLst>
              <a:ext uri="{FF2B5EF4-FFF2-40B4-BE49-F238E27FC236}">
                <a16:creationId xmlns:a16="http://schemas.microsoft.com/office/drawing/2014/main" id="{71267599-24F0-06FC-C364-11A4B4D0817A}"/>
              </a:ext>
            </a:extLst>
          </p:cNvPr>
          <p:cNvPicPr>
            <a:picLocks noChangeAspect="1"/>
          </p:cNvPicPr>
          <p:nvPr/>
        </p:nvPicPr>
        <p:blipFill>
          <a:blip r:embed="rId10" cstate="email">
            <a:lum bright="10000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36162" y="4340625"/>
            <a:ext cx="411564" cy="411564"/>
          </a:xfrm>
          <a:prstGeom prst="rect">
            <a:avLst/>
          </a:prstGeom>
        </p:spPr>
      </p:pic>
      <p:sp>
        <p:nvSpPr>
          <p:cNvPr id="36" name="Oval 35">
            <a:extLst>
              <a:ext uri="{FF2B5EF4-FFF2-40B4-BE49-F238E27FC236}">
                <a16:creationId xmlns:a16="http://schemas.microsoft.com/office/drawing/2014/main" id="{0345AB43-EF35-8C5F-96DB-8FF9729BA41E}"/>
              </a:ext>
            </a:extLst>
          </p:cNvPr>
          <p:cNvSpPr/>
          <p:nvPr/>
        </p:nvSpPr>
        <p:spPr>
          <a:xfrm>
            <a:off x="8764687" y="4230540"/>
            <a:ext cx="631734" cy="631734"/>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7" name="Graphic 36">
            <a:extLst>
              <a:ext uri="{FF2B5EF4-FFF2-40B4-BE49-F238E27FC236}">
                <a16:creationId xmlns:a16="http://schemas.microsoft.com/office/drawing/2014/main" id="{645F1145-A341-E230-1335-B71F038B03A3}"/>
              </a:ext>
            </a:extLst>
          </p:cNvPr>
          <p:cNvPicPr>
            <a:picLocks noChangeAspect="1"/>
          </p:cNvPicPr>
          <p:nvPr/>
        </p:nvPicPr>
        <p:blipFill>
          <a:blip r:embed="rId12" cstate="email">
            <a:lum bright="100000"/>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870161" y="4354237"/>
            <a:ext cx="384341" cy="384341"/>
          </a:xfrm>
          <a:prstGeom prst="rect">
            <a:avLst/>
          </a:prstGeom>
        </p:spPr>
      </p:pic>
      <p:sp>
        <p:nvSpPr>
          <p:cNvPr id="38" name="Rectangle 37" descr="Field Ey">
            <a:extLst>
              <a:ext uri="{FF2B5EF4-FFF2-40B4-BE49-F238E27FC236}">
                <a16:creationId xmlns:a16="http://schemas.microsoft.com/office/drawing/2014/main" id="{6C94A74F-A433-2134-E7B6-7568EA7C4DAD}"/>
              </a:ext>
            </a:extLst>
          </p:cNvPr>
          <p:cNvSpPr/>
          <p:nvPr/>
        </p:nvSpPr>
        <p:spPr>
          <a:xfrm>
            <a:off x="8538829" y="5075165"/>
            <a:ext cx="2892641" cy="826353"/>
          </a:xfrm>
          <a:prstGeom prst="rect">
            <a:avLst/>
          </a:prstGeom>
          <a:solidFill>
            <a:srgbClr val="C6E86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9" name="Oval 38">
            <a:extLst>
              <a:ext uri="{FF2B5EF4-FFF2-40B4-BE49-F238E27FC236}">
                <a16:creationId xmlns:a16="http://schemas.microsoft.com/office/drawing/2014/main" id="{2BDBAC39-04EF-FFD6-8E94-AF2A833D3305}"/>
              </a:ext>
            </a:extLst>
          </p:cNvPr>
          <p:cNvSpPr/>
          <p:nvPr/>
        </p:nvSpPr>
        <p:spPr>
          <a:xfrm>
            <a:off x="8773269" y="5172474"/>
            <a:ext cx="631734" cy="631734"/>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0" name="Rectangle 39">
            <a:extLst>
              <a:ext uri="{FF2B5EF4-FFF2-40B4-BE49-F238E27FC236}">
                <a16:creationId xmlns:a16="http://schemas.microsoft.com/office/drawing/2014/main" id="{0E05C19A-8DB4-C1D8-E330-6E235392B90E}"/>
              </a:ext>
            </a:extLst>
          </p:cNvPr>
          <p:cNvSpPr/>
          <p:nvPr/>
        </p:nvSpPr>
        <p:spPr>
          <a:xfrm>
            <a:off x="9510477" y="5334453"/>
            <a:ext cx="970138" cy="307777"/>
          </a:xfrm>
          <a:prstGeom prst="rect">
            <a:avLst/>
          </a:prstGeom>
        </p:spPr>
        <p:txBody>
          <a:bodyPr wrap="none">
            <a:spAutoFit/>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Field Eye</a:t>
            </a:r>
          </a:p>
        </p:txBody>
      </p:sp>
      <p:pic>
        <p:nvPicPr>
          <p:cNvPr id="41" name="Picture 2" descr="Eye premium icon">
            <a:extLst>
              <a:ext uri="{FF2B5EF4-FFF2-40B4-BE49-F238E27FC236}">
                <a16:creationId xmlns:a16="http://schemas.microsoft.com/office/drawing/2014/main" id="{0D37B5E8-9979-8693-D2E5-790316CC1C62}"/>
              </a:ext>
            </a:extLst>
          </p:cNvPr>
          <p:cNvPicPr>
            <a:picLocks noChangeAspect="1" noChangeArrowheads="1"/>
          </p:cNvPicPr>
          <p:nvPr/>
        </p:nvPicPr>
        <p:blipFill>
          <a:blip r:embed="rId14" cstate="email">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8904124" y="5291222"/>
            <a:ext cx="375950" cy="375950"/>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0143B6C4-0178-6998-FED4-613D7D17E551}"/>
              </a:ext>
            </a:extLst>
          </p:cNvPr>
          <p:cNvSpPr/>
          <p:nvPr/>
        </p:nvSpPr>
        <p:spPr>
          <a:xfrm>
            <a:off x="3593711" y="4130434"/>
            <a:ext cx="4829963" cy="831946"/>
          </a:xfrm>
          <a:prstGeom prst="rect">
            <a:avLst/>
          </a:prstGeom>
          <a:solidFill>
            <a:srgbClr val="C6E86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3" name="Oval 42">
            <a:extLst>
              <a:ext uri="{FF2B5EF4-FFF2-40B4-BE49-F238E27FC236}">
                <a16:creationId xmlns:a16="http://schemas.microsoft.com/office/drawing/2014/main" id="{298F5DEB-D870-FE9B-F2A7-CAF1AE08803D}"/>
              </a:ext>
            </a:extLst>
          </p:cNvPr>
          <p:cNvSpPr/>
          <p:nvPr/>
        </p:nvSpPr>
        <p:spPr>
          <a:xfrm>
            <a:off x="3857688" y="4230540"/>
            <a:ext cx="631734" cy="631734"/>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4" name="Rectangle 43">
            <a:extLst>
              <a:ext uri="{FF2B5EF4-FFF2-40B4-BE49-F238E27FC236}">
                <a16:creationId xmlns:a16="http://schemas.microsoft.com/office/drawing/2014/main" id="{5C1D07BD-84B3-9910-A3BF-A09A06D5FC3E}"/>
              </a:ext>
            </a:extLst>
          </p:cNvPr>
          <p:cNvSpPr/>
          <p:nvPr/>
        </p:nvSpPr>
        <p:spPr>
          <a:xfrm>
            <a:off x="4619682" y="4394736"/>
            <a:ext cx="3337921" cy="307777"/>
          </a:xfrm>
          <a:prstGeom prst="rect">
            <a:avLst/>
          </a:prstGeom>
        </p:spPr>
        <p:txBody>
          <a:bodyPr wrap="square">
            <a:spAutoFit/>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Customer Intelligence Framework</a:t>
            </a:r>
          </a:p>
        </p:txBody>
      </p:sp>
      <p:pic>
        <p:nvPicPr>
          <p:cNvPr id="45" name="Picture 4" descr="Documentation Icons - Download Free Vector Icons | Noun Project">
            <a:extLst>
              <a:ext uri="{FF2B5EF4-FFF2-40B4-BE49-F238E27FC236}">
                <a16:creationId xmlns:a16="http://schemas.microsoft.com/office/drawing/2014/main" id="{9D3FAD90-BCA6-3FAA-32F5-ACAE91C22964}"/>
              </a:ext>
            </a:extLst>
          </p:cNvPr>
          <p:cNvPicPr>
            <a:picLocks noChangeAspect="1" noChangeArrowheads="1"/>
          </p:cNvPicPr>
          <p:nvPr/>
        </p:nvPicPr>
        <p:blipFill>
          <a:blip r:embed="rId16" cstate="email">
            <a:extLst>
              <a:ext uri="{BEBA8EAE-BF5A-486C-A8C5-ECC9F3942E4B}">
                <a14:imgProps xmlns:a14="http://schemas.microsoft.com/office/drawing/2010/main">
                  <a14:imgLayer r:embed="rId17">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845874" y="5280734"/>
            <a:ext cx="415214" cy="41521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Automation, automation testing, customized test, settings, test, testing,  tools icon - Download on Iconfinder">
            <a:extLst>
              <a:ext uri="{FF2B5EF4-FFF2-40B4-BE49-F238E27FC236}">
                <a16:creationId xmlns:a16="http://schemas.microsoft.com/office/drawing/2014/main" id="{490A49B9-438A-61A7-325B-1051CD33366B}"/>
              </a:ext>
            </a:extLst>
          </p:cNvPr>
          <p:cNvPicPr>
            <a:picLocks noChangeAspect="1" noChangeArrowheads="1"/>
          </p:cNvPicPr>
          <p:nvPr/>
        </p:nvPicPr>
        <p:blipFill>
          <a:blip r:embed="rId18" cstate="email">
            <a:extLst>
              <a:ext uri="{BEBA8EAE-BF5A-486C-A8C5-ECC9F3942E4B}">
                <a14:imgProps xmlns:a14="http://schemas.microsoft.com/office/drawing/2010/main">
                  <a14:imgLayer r:embed="rId19">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3949371" y="5264157"/>
            <a:ext cx="448368" cy="44836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Connection, framework, model, network, sharing, structure icon - Download  on Iconfinder">
            <a:extLst>
              <a:ext uri="{FF2B5EF4-FFF2-40B4-BE49-F238E27FC236}">
                <a16:creationId xmlns:a16="http://schemas.microsoft.com/office/drawing/2014/main" id="{18410DC3-FF22-3849-AC30-08F4B1498EAD}"/>
              </a:ext>
            </a:extLst>
          </p:cNvPr>
          <p:cNvPicPr>
            <a:picLocks noChangeAspect="1" noChangeArrowheads="1"/>
          </p:cNvPicPr>
          <p:nvPr/>
        </p:nvPicPr>
        <p:blipFill>
          <a:blip r:embed="rId20" cstate="email">
            <a:extLst>
              <a:ext uri="{BEBA8EAE-BF5A-486C-A8C5-ECC9F3942E4B}">
                <a14:imgProps xmlns:a14="http://schemas.microsoft.com/office/drawing/2010/main">
                  <a14:imgLayer r:embed="rId21">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3990312" y="4363164"/>
            <a:ext cx="366486" cy="366486"/>
          </a:xfrm>
          <a:prstGeom prst="rect">
            <a:avLst/>
          </a:prstGeom>
          <a:noFill/>
          <a:extLst>
            <a:ext uri="{909E8E84-426E-40DD-AFC4-6F175D3DCCD1}">
              <a14:hiddenFill xmlns:a14="http://schemas.microsoft.com/office/drawing/2010/main">
                <a:solidFill>
                  <a:srgbClr val="FFFFFF"/>
                </a:solidFill>
              </a14:hiddenFill>
            </a:ext>
          </a:extLst>
        </p:spPr>
      </p:pic>
      <p:sp>
        <p:nvSpPr>
          <p:cNvPr id="48" name="Oval 47">
            <a:extLst>
              <a:ext uri="{FF2B5EF4-FFF2-40B4-BE49-F238E27FC236}">
                <a16:creationId xmlns:a16="http://schemas.microsoft.com/office/drawing/2014/main" id="{2ED94573-7161-0EC3-1751-54C8B9390AF6}"/>
              </a:ext>
            </a:extLst>
          </p:cNvPr>
          <p:cNvSpPr/>
          <p:nvPr/>
        </p:nvSpPr>
        <p:spPr>
          <a:xfrm>
            <a:off x="11330291" y="127685"/>
            <a:ext cx="561372" cy="5613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ction Button: Back or Previous 48">
            <a:hlinkClick r:id="" action="ppaction://hlinkshowjump?jump=lastslideviewed" highlightClick="1"/>
            <a:extLst>
              <a:ext uri="{FF2B5EF4-FFF2-40B4-BE49-F238E27FC236}">
                <a16:creationId xmlns:a16="http://schemas.microsoft.com/office/drawing/2014/main" id="{4743F0BF-586F-A2D8-59E1-C2842036944E}"/>
              </a:ext>
            </a:extLst>
          </p:cNvPr>
          <p:cNvSpPr/>
          <p:nvPr/>
        </p:nvSpPr>
        <p:spPr>
          <a:xfrm>
            <a:off x="11431843" y="279210"/>
            <a:ext cx="303950" cy="273615"/>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36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A85825-F416-526A-D673-E6A03035D5E5}"/>
              </a:ext>
            </a:extLst>
          </p:cNvPr>
          <p:cNvSpPr>
            <a:spLocks noGrp="1"/>
          </p:cNvSpPr>
          <p:nvPr>
            <p:ph type="title"/>
          </p:nvPr>
        </p:nvSpPr>
        <p:spPr/>
        <p:txBody>
          <a:bodyPr/>
          <a:lstStyle/>
          <a:p>
            <a:r>
              <a:rPr lang="en-US" dirty="0"/>
              <a:t>Healthcare Case Studies</a:t>
            </a:r>
          </a:p>
        </p:txBody>
      </p:sp>
      <p:sp>
        <p:nvSpPr>
          <p:cNvPr id="5" name="Rectangle 4">
            <a:extLst>
              <a:ext uri="{FF2B5EF4-FFF2-40B4-BE49-F238E27FC236}">
                <a16:creationId xmlns:a16="http://schemas.microsoft.com/office/drawing/2014/main" id="{426ADB14-D1A0-B41F-04B6-A3B461ACC614}"/>
              </a:ext>
            </a:extLst>
          </p:cNvPr>
          <p:cNvSpPr/>
          <p:nvPr/>
        </p:nvSpPr>
        <p:spPr>
          <a:xfrm>
            <a:off x="788955" y="5468886"/>
            <a:ext cx="4920556" cy="52093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27E4FB75-EBE4-5030-7B68-EBBDEB3B5FD2}"/>
              </a:ext>
            </a:extLst>
          </p:cNvPr>
          <p:cNvSpPr/>
          <p:nvPr/>
        </p:nvSpPr>
        <p:spPr>
          <a:xfrm>
            <a:off x="792949" y="2825379"/>
            <a:ext cx="4961902" cy="52789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4042C61B-2BC3-A34F-17F5-3BE6D38C3616}"/>
              </a:ext>
            </a:extLst>
          </p:cNvPr>
          <p:cNvSpPr/>
          <p:nvPr/>
        </p:nvSpPr>
        <p:spPr>
          <a:xfrm>
            <a:off x="6027599" y="2835429"/>
            <a:ext cx="5374838" cy="510603"/>
          </a:xfrm>
          <a:prstGeom prst="rect">
            <a:avLst/>
          </a:prstGeom>
          <a:solidFill>
            <a:srgbClr val="C6E86C">
              <a:alpha val="798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1D443269-4E2D-C522-FBDD-AC3512755EC6}"/>
              </a:ext>
            </a:extLst>
          </p:cNvPr>
          <p:cNvSpPr/>
          <p:nvPr/>
        </p:nvSpPr>
        <p:spPr>
          <a:xfrm>
            <a:off x="6021601" y="5468886"/>
            <a:ext cx="5332198" cy="51060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0D6319D0-E9D8-D8FF-B2FA-612FC20F2A34}"/>
              </a:ext>
            </a:extLst>
          </p:cNvPr>
          <p:cNvSpPr/>
          <p:nvPr/>
        </p:nvSpPr>
        <p:spPr bwMode="auto">
          <a:xfrm>
            <a:off x="997628" y="1220357"/>
            <a:ext cx="4753837" cy="514966"/>
          </a:xfrm>
          <a:prstGeom prst="rect">
            <a:avLst/>
          </a:prstGeom>
          <a:solidFill>
            <a:schemeClr val="bg1">
              <a:lumMod val="9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7D152F71-9EA2-34A1-27BA-179113636276}"/>
              </a:ext>
            </a:extLst>
          </p:cNvPr>
          <p:cNvSpPr/>
          <p:nvPr/>
        </p:nvSpPr>
        <p:spPr bwMode="auto">
          <a:xfrm>
            <a:off x="6015600" y="1220417"/>
            <a:ext cx="5338199" cy="525018"/>
          </a:xfrm>
          <a:prstGeom prst="rect">
            <a:avLst/>
          </a:prstGeom>
          <a:solidFill>
            <a:schemeClr val="bg1">
              <a:lumMod val="9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5A097911-5E44-50AD-FA0A-3047D861D765}"/>
              </a:ext>
            </a:extLst>
          </p:cNvPr>
          <p:cNvSpPr/>
          <p:nvPr/>
        </p:nvSpPr>
        <p:spPr>
          <a:xfrm>
            <a:off x="1347811" y="1293370"/>
            <a:ext cx="2351926" cy="307777"/>
          </a:xfrm>
          <a:prstGeom prst="rect">
            <a:avLst/>
          </a:prstGeom>
        </p:spPr>
        <p:txBody>
          <a:bodyPr wrap="none">
            <a:spAutoFit/>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Medical Code </a:t>
            </a:r>
            <a:r>
              <a:rPr kumimoji="0" lang="en-US"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Extraction</a:t>
            </a:r>
            <a:endParaRPr kumimoji="0" lang="en-IN"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D183DCE7-0F73-2BFA-2406-9CFECCCB2D41}"/>
              </a:ext>
            </a:extLst>
          </p:cNvPr>
          <p:cNvSpPr/>
          <p:nvPr/>
        </p:nvSpPr>
        <p:spPr>
          <a:xfrm>
            <a:off x="893171" y="2833095"/>
            <a:ext cx="4870294" cy="430887"/>
          </a:xfrm>
          <a:prstGeom prst="rect">
            <a:avLst/>
          </a:prstGeom>
        </p:spPr>
        <p:txBody>
          <a:bodyPr wrap="square" anchor="ctr">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100" b="1" i="0" u="none" strike="noStrike" kern="1200" cap="none" spc="-5" normalizeH="0" baseline="0" noProof="0" dirty="0">
                <a:ln>
                  <a:noFill/>
                </a:ln>
                <a:solidFill>
                  <a:schemeClr val="tx1">
                    <a:lumMod val="85000"/>
                    <a:lumOff val="1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Tech Stack  - NLP, Named Entity Recognition, Semantic Similarity, </a:t>
            </a:r>
            <a:r>
              <a:rPr kumimoji="0" lang="en-US" sz="1100" b="1" i="0" u="none" strike="noStrike" kern="1200" cap="none" spc="-5" normalizeH="0" baseline="0" noProof="0" dirty="0" err="1">
                <a:ln>
                  <a:noFill/>
                </a:ln>
                <a:solidFill>
                  <a:schemeClr val="tx1">
                    <a:lumMod val="85000"/>
                    <a:lumOff val="1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Keras</a:t>
            </a:r>
            <a:r>
              <a:rPr kumimoji="0" lang="en-US" sz="1100" b="1" i="0" u="none" strike="noStrike" kern="1200" cap="none" spc="-5" normalizeH="0" baseline="0" noProof="0" dirty="0">
                <a:ln>
                  <a:noFill/>
                </a:ln>
                <a:solidFill>
                  <a:schemeClr val="tx1">
                    <a:lumMod val="85000"/>
                    <a:lumOff val="1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Python, Pandas, NumPy, Django</a:t>
            </a:r>
          </a:p>
        </p:txBody>
      </p:sp>
      <p:sp>
        <p:nvSpPr>
          <p:cNvPr id="15" name="Rectangle 14">
            <a:extLst>
              <a:ext uri="{FF2B5EF4-FFF2-40B4-BE49-F238E27FC236}">
                <a16:creationId xmlns:a16="http://schemas.microsoft.com/office/drawing/2014/main" id="{F92178A7-21F4-4E6B-2296-85922D3B87EA}"/>
              </a:ext>
            </a:extLst>
          </p:cNvPr>
          <p:cNvSpPr/>
          <p:nvPr/>
        </p:nvSpPr>
        <p:spPr>
          <a:xfrm>
            <a:off x="6600271" y="1277436"/>
            <a:ext cx="2079415" cy="307777"/>
          </a:xfrm>
          <a:prstGeom prst="rect">
            <a:avLst/>
          </a:prstGeom>
        </p:spPr>
        <p:txBody>
          <a:bodyPr wrap="none">
            <a:spAutoFit/>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lang="en-IN"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Live Chat Messenger </a:t>
            </a:r>
            <a:endParaRPr kumimoji="0" lang="en-IN"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6" name="Rectangle 25">
            <a:extLst>
              <a:ext uri="{FF2B5EF4-FFF2-40B4-BE49-F238E27FC236}">
                <a16:creationId xmlns:a16="http://schemas.microsoft.com/office/drawing/2014/main" id="{86378BA0-5C26-3E2F-17A3-D52D99F98B9B}"/>
              </a:ext>
            </a:extLst>
          </p:cNvPr>
          <p:cNvSpPr/>
          <p:nvPr/>
        </p:nvSpPr>
        <p:spPr bwMode="auto">
          <a:xfrm>
            <a:off x="824552" y="3606581"/>
            <a:ext cx="4884959" cy="514966"/>
          </a:xfrm>
          <a:prstGeom prst="rect">
            <a:avLst/>
          </a:prstGeom>
          <a:solidFill>
            <a:schemeClr val="bg1">
              <a:lumMod val="9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915DCC4C-4E46-1CAE-EB14-BD8262BF2322}"/>
              </a:ext>
            </a:extLst>
          </p:cNvPr>
          <p:cNvSpPr/>
          <p:nvPr/>
        </p:nvSpPr>
        <p:spPr bwMode="auto">
          <a:xfrm>
            <a:off x="6240208" y="3606581"/>
            <a:ext cx="5113591" cy="525018"/>
          </a:xfrm>
          <a:prstGeom prst="rect">
            <a:avLst/>
          </a:prstGeom>
          <a:solidFill>
            <a:schemeClr val="bg1">
              <a:lumMod val="9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 name="Rectangle 27">
            <a:extLst>
              <a:ext uri="{FF2B5EF4-FFF2-40B4-BE49-F238E27FC236}">
                <a16:creationId xmlns:a16="http://schemas.microsoft.com/office/drawing/2014/main" id="{B1C6E254-6E96-B861-BF9A-C7EE296420EB}"/>
              </a:ext>
            </a:extLst>
          </p:cNvPr>
          <p:cNvSpPr/>
          <p:nvPr/>
        </p:nvSpPr>
        <p:spPr>
          <a:xfrm>
            <a:off x="1359430" y="3710175"/>
            <a:ext cx="4152078" cy="307777"/>
          </a:xfrm>
          <a:prstGeom prst="rect">
            <a:avLst/>
          </a:prstGeom>
        </p:spPr>
        <p:txBody>
          <a:bodyPr wrap="square">
            <a:spAutoFit/>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API-enabled Data Integration  </a:t>
            </a:r>
            <a:endParaRPr kumimoji="0" lang="en-IN"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9" name="Rectangle 28">
            <a:extLst>
              <a:ext uri="{FF2B5EF4-FFF2-40B4-BE49-F238E27FC236}">
                <a16:creationId xmlns:a16="http://schemas.microsoft.com/office/drawing/2014/main" id="{8CF6DC75-6AE8-519E-E618-C58B4419BE1D}"/>
              </a:ext>
            </a:extLst>
          </p:cNvPr>
          <p:cNvSpPr/>
          <p:nvPr/>
        </p:nvSpPr>
        <p:spPr>
          <a:xfrm>
            <a:off x="6628630" y="3715163"/>
            <a:ext cx="3429978" cy="307777"/>
          </a:xfrm>
          <a:prstGeom prst="rect">
            <a:avLst/>
          </a:prstGeom>
        </p:spPr>
        <p:txBody>
          <a:bodyPr wrap="none">
            <a:spAutoFit/>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0" lang="en-IN"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Medicare </a:t>
            </a:r>
            <a:r>
              <a:rPr lang="en-IN" b="1">
                <a:solidFill>
                  <a:schemeClr val="tx1"/>
                </a:solidFill>
                <a:latin typeface="Open Sans" panose="020B0606030504020204" pitchFamily="34" charset="0"/>
                <a:ea typeface="Open Sans" panose="020B0606030504020204" pitchFamily="34" charset="0"/>
                <a:cs typeface="Open Sans" panose="020B0606030504020204" pitchFamily="34" charset="0"/>
              </a:rPr>
              <a:t>&amp; Commercial </a:t>
            </a:r>
            <a:r>
              <a:rPr kumimoji="0" lang="en-IN"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Dashboards</a:t>
            </a:r>
          </a:p>
        </p:txBody>
      </p:sp>
      <p:sp>
        <p:nvSpPr>
          <p:cNvPr id="38" name="Rectangle 37">
            <a:extLst>
              <a:ext uri="{FF2B5EF4-FFF2-40B4-BE49-F238E27FC236}">
                <a16:creationId xmlns:a16="http://schemas.microsoft.com/office/drawing/2014/main" id="{B3DA3E28-8DC9-0A5C-5A9F-4213B00E552E}"/>
              </a:ext>
            </a:extLst>
          </p:cNvPr>
          <p:cNvSpPr/>
          <p:nvPr/>
        </p:nvSpPr>
        <p:spPr>
          <a:xfrm>
            <a:off x="6108989" y="2979318"/>
            <a:ext cx="4855058" cy="261610"/>
          </a:xfrm>
          <a:prstGeom prst="rect">
            <a:avLst/>
          </a:prstGeom>
        </p:spPr>
        <p:txBody>
          <a:bodyPr wrap="square" anchor="ctr">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100" b="1" i="0" u="none" strike="noStrike" kern="1200" cap="none" spc="-5" normalizeH="0" baseline="0" noProof="0" dirty="0">
                <a:ln>
                  <a:noFill/>
                </a:ln>
                <a:solidFill>
                  <a:schemeClr val="tx1">
                    <a:lumMod val="85000"/>
                    <a:lumOff val="1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Tech Stack  - Azure Health Bot, Azure App Services, </a:t>
            </a:r>
            <a:r>
              <a:rPr kumimoji="0" lang="en-US" sz="1100" b="1" i="0" u="none" strike="noStrike" kern="1200" cap="none" spc="-5" normalizeH="0" baseline="0" noProof="0" dirty="0" err="1">
                <a:ln>
                  <a:noFill/>
                </a:ln>
                <a:solidFill>
                  <a:schemeClr val="tx1">
                    <a:lumMod val="85000"/>
                    <a:lumOff val="1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React.JS</a:t>
            </a:r>
            <a:endParaRPr kumimoji="0" lang="en-US" sz="1100" b="1" i="0" u="none" strike="noStrike" kern="1200" cap="none" spc="-5" normalizeH="0" baseline="0" noProof="0" dirty="0">
              <a:ln>
                <a:noFill/>
              </a:ln>
              <a:solidFill>
                <a:schemeClr val="tx1">
                  <a:lumMod val="85000"/>
                  <a:lumOff val="1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9" name="Rectangle 38">
            <a:extLst>
              <a:ext uri="{FF2B5EF4-FFF2-40B4-BE49-F238E27FC236}">
                <a16:creationId xmlns:a16="http://schemas.microsoft.com/office/drawing/2014/main" id="{C9B54713-6520-1BB9-71BC-0D8828176703}"/>
              </a:ext>
            </a:extLst>
          </p:cNvPr>
          <p:cNvSpPr/>
          <p:nvPr/>
        </p:nvSpPr>
        <p:spPr>
          <a:xfrm>
            <a:off x="893171" y="5623423"/>
            <a:ext cx="4229342" cy="261610"/>
          </a:xfrm>
          <a:prstGeom prst="rect">
            <a:avLst/>
          </a:prstGeom>
        </p:spPr>
        <p:txBody>
          <a:bodyPr wrap="square" anchor="ctr">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100" b="1" i="0" u="none" strike="noStrike" kern="1200" cap="none" spc="-5" normalizeH="0" baseline="0" noProof="0" dirty="0">
                <a:ln>
                  <a:noFill/>
                </a:ln>
                <a:solidFill>
                  <a:schemeClr val="tx1">
                    <a:lumMod val="85000"/>
                    <a:lumOff val="1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Tech Stack  - </a:t>
            </a:r>
            <a:r>
              <a:rPr lang="en-US" sz="1100" b="1" spc="-5"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WSO2/MuleSoft</a:t>
            </a:r>
            <a:r>
              <a:rPr kumimoji="0" lang="en-US" sz="1100" b="1" i="0" u="none" strike="noStrike" kern="1200" cap="none" spc="-5" normalizeH="0" baseline="0" noProof="0" dirty="0">
                <a:ln>
                  <a:noFill/>
                </a:ln>
                <a:solidFill>
                  <a:schemeClr val="tx1">
                    <a:lumMod val="85000"/>
                    <a:lumOff val="1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 Azure, SQL Server, </a:t>
            </a:r>
            <a:r>
              <a:rPr kumimoji="0" lang="en-US" sz="1100" b="1" i="0" u="none" strike="noStrike" kern="1200" cap="none" spc="-5" normalizeH="0" baseline="0" noProof="0" dirty="0" err="1">
                <a:ln>
                  <a:noFill/>
                </a:ln>
                <a:solidFill>
                  <a:schemeClr val="tx1">
                    <a:lumMod val="85000"/>
                    <a:lumOff val="1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React.JS</a:t>
            </a:r>
            <a:endParaRPr kumimoji="0" lang="en-US" sz="1100" b="1" i="0" u="none" strike="noStrike" kern="1200" cap="none" spc="-5" normalizeH="0" baseline="0" noProof="0" dirty="0">
              <a:ln>
                <a:noFill/>
              </a:ln>
              <a:solidFill>
                <a:schemeClr val="tx1">
                  <a:lumMod val="85000"/>
                  <a:lumOff val="1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0" name="Rectangle 39">
            <a:extLst>
              <a:ext uri="{FF2B5EF4-FFF2-40B4-BE49-F238E27FC236}">
                <a16:creationId xmlns:a16="http://schemas.microsoft.com/office/drawing/2014/main" id="{023EBA0E-E2F6-C050-A972-9FA9D98FD312}"/>
              </a:ext>
            </a:extLst>
          </p:cNvPr>
          <p:cNvSpPr/>
          <p:nvPr/>
        </p:nvSpPr>
        <p:spPr>
          <a:xfrm>
            <a:off x="6108989" y="5599130"/>
            <a:ext cx="5082039" cy="261610"/>
          </a:xfrm>
          <a:prstGeom prst="rect">
            <a:avLst/>
          </a:prstGeom>
        </p:spPr>
        <p:txBody>
          <a:bodyPr wrap="square" anchor="ctr">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100" b="1" i="0" u="none" strike="noStrike" kern="1200" cap="none" spc="-5" normalizeH="0" baseline="0" noProof="0" dirty="0">
                <a:ln>
                  <a:noFill/>
                </a:ln>
                <a:solidFill>
                  <a:schemeClr val="tx1">
                    <a:lumMod val="85000"/>
                    <a:lumOff val="1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Tech Stack  - Apache Superset, </a:t>
            </a:r>
            <a:r>
              <a:rPr kumimoji="0" lang="en-US" sz="1100" b="1" i="0" u="none" strike="noStrike" kern="1200" cap="none" spc="-5" normalizeH="0" baseline="0" noProof="0" dirty="0" err="1">
                <a:ln>
                  <a:noFill/>
                </a:ln>
                <a:solidFill>
                  <a:schemeClr val="tx1">
                    <a:lumMod val="85000"/>
                    <a:lumOff val="1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React.JS</a:t>
            </a:r>
            <a:r>
              <a:rPr kumimoji="0" lang="en-US" sz="1100" b="1" i="0" u="none" strike="noStrike" kern="1200" cap="none" spc="-5" normalizeH="0" baseline="0" noProof="0" dirty="0">
                <a:ln>
                  <a:noFill/>
                </a:ln>
                <a:solidFill>
                  <a:schemeClr val="tx1">
                    <a:lumMod val="85000"/>
                    <a:lumOff val="1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Tibco Spotfire, </a:t>
            </a:r>
            <a:r>
              <a:rPr kumimoji="0" lang="en-US" sz="1100" b="1" i="0" u="none" strike="noStrike" kern="1200" cap="none" spc="-5" normalizeH="0" baseline="0" noProof="0" dirty="0" err="1">
                <a:ln>
                  <a:noFill/>
                </a:ln>
                <a:solidFill>
                  <a:schemeClr val="tx1">
                    <a:lumMod val="85000"/>
                    <a:lumOff val="1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Syncfusion</a:t>
            </a:r>
            <a:endParaRPr kumimoji="0" lang="en-US" sz="1100" b="1" i="0" u="none" strike="noStrike" kern="1200" cap="none" spc="-5" normalizeH="0" baseline="0" noProof="0" dirty="0">
              <a:ln>
                <a:noFill/>
              </a:ln>
              <a:solidFill>
                <a:schemeClr val="tx1">
                  <a:lumMod val="85000"/>
                  <a:lumOff val="1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1" name="TextBox 40">
            <a:extLst>
              <a:ext uri="{FF2B5EF4-FFF2-40B4-BE49-F238E27FC236}">
                <a16:creationId xmlns:a16="http://schemas.microsoft.com/office/drawing/2014/main" id="{763BF902-B749-1ABD-ED67-7A24ADD68FA5}"/>
              </a:ext>
            </a:extLst>
          </p:cNvPr>
          <p:cNvSpPr txBox="1"/>
          <p:nvPr/>
        </p:nvSpPr>
        <p:spPr>
          <a:xfrm>
            <a:off x="1010683" y="1784563"/>
            <a:ext cx="4740782" cy="1107996"/>
          </a:xfrm>
          <a:prstGeom prst="rect">
            <a:avLst/>
          </a:prstGeom>
          <a:noFill/>
        </p:spPr>
        <p:txBody>
          <a:bodyPr wrap="square" rtlCol="0">
            <a:spAutoFit/>
          </a:bodyPr>
          <a:lstStyle/>
          <a:p>
            <a:pPr marL="285750" indent="-285750">
              <a:buFont typeface="Arial" panose="020B0604020202020204" pitchFamily="34" charset="0"/>
              <a:buChar char="•"/>
            </a:pPr>
            <a:r>
              <a:rPr lang="en-US" sz="11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Enable AI-driven solution that can classify, parse, extract and comprehend text information on social determinants of health </a:t>
            </a:r>
          </a:p>
          <a:p>
            <a:pPr marL="285750" indent="-285750">
              <a:buFont typeface="Arial" panose="020B0604020202020204" pitchFamily="34" charset="0"/>
              <a:buChar char="•"/>
            </a:pPr>
            <a:r>
              <a:rPr lang="en-US" sz="11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Semantically compares the information with medical code description and reports medical code value </a:t>
            </a:r>
          </a:p>
          <a:p>
            <a:pPr marL="285750" indent="-285750">
              <a:buFont typeface="Arial" panose="020B0604020202020204" pitchFamily="34" charset="0"/>
              <a:buChar char="•"/>
            </a:pPr>
            <a:r>
              <a:rPr lang="en-US" sz="11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Enables faster patient risk scoring process</a:t>
            </a:r>
          </a:p>
          <a:p>
            <a:pPr marL="285750" indent="-285750">
              <a:buFont typeface="Arial" panose="020B0604020202020204" pitchFamily="34" charset="0"/>
              <a:buChar char="•"/>
            </a:pPr>
            <a:endParaRPr lang="en-US" sz="11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TextBox 41">
            <a:extLst>
              <a:ext uri="{FF2B5EF4-FFF2-40B4-BE49-F238E27FC236}">
                <a16:creationId xmlns:a16="http://schemas.microsoft.com/office/drawing/2014/main" id="{0125B0C9-8F3F-E66B-926E-102EADE34CEB}"/>
              </a:ext>
            </a:extLst>
          </p:cNvPr>
          <p:cNvSpPr txBox="1"/>
          <p:nvPr/>
        </p:nvSpPr>
        <p:spPr>
          <a:xfrm>
            <a:off x="6201333" y="1859424"/>
            <a:ext cx="5201104" cy="769441"/>
          </a:xfrm>
          <a:prstGeom prst="rect">
            <a:avLst/>
          </a:prstGeom>
          <a:noFill/>
        </p:spPr>
        <p:txBody>
          <a:bodyPr wrap="square" rtlCol="0">
            <a:spAutoFit/>
          </a:bodyPr>
          <a:lstStyle/>
          <a:p>
            <a:pPr marL="285750" indent="-285750">
              <a:buFont typeface="Arial" panose="020B0604020202020204" pitchFamily="34" charset="0"/>
              <a:buChar char="•"/>
            </a:pPr>
            <a:r>
              <a:rPr lang="en-US" sz="11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Architect a E2E Live chat messenger solution enabling faster communication/ turn around time for mental health patients</a:t>
            </a:r>
          </a:p>
          <a:p>
            <a:pPr marL="285750" indent="-285750">
              <a:buFont typeface="Arial" panose="020B0604020202020204" pitchFamily="34" charset="0"/>
              <a:buChar char="•"/>
            </a:pPr>
            <a:r>
              <a:rPr lang="en-US" sz="11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The current system was on phone and proved very difficult to adopt during the peak times of pandemic</a:t>
            </a:r>
          </a:p>
        </p:txBody>
      </p:sp>
      <p:sp>
        <p:nvSpPr>
          <p:cNvPr id="43" name="TextBox 42">
            <a:extLst>
              <a:ext uri="{FF2B5EF4-FFF2-40B4-BE49-F238E27FC236}">
                <a16:creationId xmlns:a16="http://schemas.microsoft.com/office/drawing/2014/main" id="{7C827132-5D9F-7382-A973-55BC9905632E}"/>
              </a:ext>
            </a:extLst>
          </p:cNvPr>
          <p:cNvSpPr txBox="1"/>
          <p:nvPr/>
        </p:nvSpPr>
        <p:spPr>
          <a:xfrm>
            <a:off x="1010682" y="4252331"/>
            <a:ext cx="4740782" cy="1107996"/>
          </a:xfrm>
          <a:prstGeom prst="rect">
            <a:avLst/>
          </a:prstGeom>
          <a:noFill/>
        </p:spPr>
        <p:txBody>
          <a:bodyPr wrap="square" rtlCol="0">
            <a:spAutoFit/>
          </a:bodyPr>
          <a:lstStyle/>
          <a:p>
            <a:pPr marL="285750" indent="-285750">
              <a:buFont typeface="Arial" panose="020B0604020202020204" pitchFamily="34" charset="0"/>
              <a:buChar char="•"/>
            </a:pPr>
            <a:r>
              <a:rPr lang="en-US" sz="11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Client provider social determinants of health solutions like electronic social record, social data mgmt., member relationship management etc.</a:t>
            </a:r>
          </a:p>
          <a:p>
            <a:pPr marL="285750" indent="-285750">
              <a:buFont typeface="Arial" panose="020B0604020202020204" pitchFamily="34" charset="0"/>
              <a:buChar char="•"/>
            </a:pPr>
            <a:r>
              <a:rPr lang="en-US" sz="11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New client onboarding in current ESR platform is very cumbersome and time taking</a:t>
            </a:r>
          </a:p>
          <a:p>
            <a:pPr marL="285750" indent="-285750">
              <a:buFont typeface="Arial" panose="020B0604020202020204" pitchFamily="34" charset="0"/>
              <a:buChar char="•"/>
            </a:pPr>
            <a:r>
              <a:rPr lang="en-US" sz="11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 modern API-driven data Integration solution was offered </a:t>
            </a:r>
          </a:p>
        </p:txBody>
      </p:sp>
      <p:sp>
        <p:nvSpPr>
          <p:cNvPr id="44" name="TextBox 43">
            <a:extLst>
              <a:ext uri="{FF2B5EF4-FFF2-40B4-BE49-F238E27FC236}">
                <a16:creationId xmlns:a16="http://schemas.microsoft.com/office/drawing/2014/main" id="{5F479C6C-3669-8075-CD02-A186F2DEE88A}"/>
              </a:ext>
            </a:extLst>
          </p:cNvPr>
          <p:cNvSpPr txBox="1"/>
          <p:nvPr/>
        </p:nvSpPr>
        <p:spPr>
          <a:xfrm>
            <a:off x="6240208" y="4357597"/>
            <a:ext cx="4723839" cy="938719"/>
          </a:xfrm>
          <a:prstGeom prst="rect">
            <a:avLst/>
          </a:prstGeom>
          <a:noFill/>
        </p:spPr>
        <p:txBody>
          <a:bodyPr wrap="square" rtlCol="0">
            <a:spAutoFit/>
          </a:bodyPr>
          <a:lstStyle/>
          <a:p>
            <a:pPr marL="285750" indent="-285750">
              <a:buFont typeface="Arial" panose="020B0604020202020204" pitchFamily="34" charset="0"/>
              <a:buChar char="•"/>
            </a:pPr>
            <a:r>
              <a:rPr lang="en-US" sz="11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 large HC tech business firm aimed to transform huge volumes of dashboards into more meaningful insights using open-source low code data visualization platform</a:t>
            </a:r>
          </a:p>
          <a:p>
            <a:pPr marL="285750" indent="-285750">
              <a:buFont typeface="Arial" panose="020B0604020202020204" pitchFamily="34" charset="0"/>
              <a:buChar char="•"/>
            </a:pPr>
            <a:r>
              <a:rPr lang="en-US" sz="11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Client is migrating dashboards from Tibco Spotfire to Apache Superset</a:t>
            </a:r>
          </a:p>
        </p:txBody>
      </p:sp>
      <p:sp>
        <p:nvSpPr>
          <p:cNvPr id="9" name="Rectangle 8">
            <a:extLst>
              <a:ext uri="{FF2B5EF4-FFF2-40B4-BE49-F238E27FC236}">
                <a16:creationId xmlns:a16="http://schemas.microsoft.com/office/drawing/2014/main" id="{262B4820-5B70-C25A-03F7-97DEFD6B8A44}"/>
              </a:ext>
            </a:extLst>
          </p:cNvPr>
          <p:cNvSpPr/>
          <p:nvPr/>
        </p:nvSpPr>
        <p:spPr bwMode="auto">
          <a:xfrm>
            <a:off x="789563" y="1228244"/>
            <a:ext cx="4961903" cy="2120048"/>
          </a:xfrm>
          <a:prstGeom prst="rect">
            <a:avLst/>
          </a:prstGeom>
          <a:noFill/>
          <a:ln w="0">
            <a:solidFill>
              <a:schemeClr val="bg1">
                <a:lumMod val="65000"/>
              </a:schemeClr>
            </a:solid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43100C12-76A1-787B-CBBA-317C995B4965}"/>
              </a:ext>
            </a:extLst>
          </p:cNvPr>
          <p:cNvSpPr/>
          <p:nvPr/>
        </p:nvSpPr>
        <p:spPr bwMode="auto">
          <a:xfrm>
            <a:off x="6027600" y="1228245"/>
            <a:ext cx="5362841" cy="2120047"/>
          </a:xfrm>
          <a:prstGeom prst="rect">
            <a:avLst/>
          </a:prstGeom>
          <a:noFill/>
          <a:ln w="0">
            <a:solidFill>
              <a:schemeClr val="bg1">
                <a:lumMod val="65000"/>
              </a:schemeClr>
            </a:solid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 name="Oval 17">
            <a:extLst>
              <a:ext uri="{FF2B5EF4-FFF2-40B4-BE49-F238E27FC236}">
                <a16:creationId xmlns:a16="http://schemas.microsoft.com/office/drawing/2014/main" id="{67841C51-E466-9143-2972-7056909515F2}"/>
              </a:ext>
            </a:extLst>
          </p:cNvPr>
          <p:cNvSpPr/>
          <p:nvPr/>
        </p:nvSpPr>
        <p:spPr>
          <a:xfrm>
            <a:off x="5912114" y="1170955"/>
            <a:ext cx="540847" cy="540847"/>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 name="Oval 21">
            <a:extLst>
              <a:ext uri="{FF2B5EF4-FFF2-40B4-BE49-F238E27FC236}">
                <a16:creationId xmlns:a16="http://schemas.microsoft.com/office/drawing/2014/main" id="{3C54A364-6634-414C-55A5-536AA6E3FA7B}"/>
              </a:ext>
            </a:extLst>
          </p:cNvPr>
          <p:cNvSpPr/>
          <p:nvPr/>
        </p:nvSpPr>
        <p:spPr>
          <a:xfrm>
            <a:off x="646625" y="1170955"/>
            <a:ext cx="540847" cy="540847"/>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23">
            <a:extLst>
              <a:ext uri="{FF2B5EF4-FFF2-40B4-BE49-F238E27FC236}">
                <a16:creationId xmlns:a16="http://schemas.microsoft.com/office/drawing/2014/main" id="{0A2C2DF4-62E5-F424-494D-1DDB4615E4A3}"/>
              </a:ext>
            </a:extLst>
          </p:cNvPr>
          <p:cNvSpPr/>
          <p:nvPr/>
        </p:nvSpPr>
        <p:spPr bwMode="auto">
          <a:xfrm>
            <a:off x="788956" y="3606581"/>
            <a:ext cx="4920556" cy="2383240"/>
          </a:xfrm>
          <a:prstGeom prst="rect">
            <a:avLst/>
          </a:prstGeom>
          <a:noFill/>
          <a:ln w="0">
            <a:solidFill>
              <a:schemeClr val="bg1">
                <a:lumMod val="65000"/>
              </a:schemeClr>
            </a:solid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F19F0D6A-319E-E835-C317-853EFD736485}"/>
              </a:ext>
            </a:extLst>
          </p:cNvPr>
          <p:cNvSpPr/>
          <p:nvPr/>
        </p:nvSpPr>
        <p:spPr bwMode="auto">
          <a:xfrm>
            <a:off x="6015601" y="3602441"/>
            <a:ext cx="5338199" cy="2377048"/>
          </a:xfrm>
          <a:prstGeom prst="rect">
            <a:avLst/>
          </a:prstGeom>
          <a:noFill/>
          <a:ln w="0">
            <a:solidFill>
              <a:schemeClr val="bg1">
                <a:lumMod val="65000"/>
              </a:schemeClr>
            </a:solid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2" name="Oval 31">
            <a:extLst>
              <a:ext uri="{FF2B5EF4-FFF2-40B4-BE49-F238E27FC236}">
                <a16:creationId xmlns:a16="http://schemas.microsoft.com/office/drawing/2014/main" id="{C06D9644-65F7-97B8-670D-A9317CDFAEDA}"/>
              </a:ext>
            </a:extLst>
          </p:cNvPr>
          <p:cNvSpPr/>
          <p:nvPr/>
        </p:nvSpPr>
        <p:spPr>
          <a:xfrm>
            <a:off x="646625" y="3613759"/>
            <a:ext cx="540847" cy="540847"/>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6" name="Oval 35">
            <a:extLst>
              <a:ext uri="{FF2B5EF4-FFF2-40B4-BE49-F238E27FC236}">
                <a16:creationId xmlns:a16="http://schemas.microsoft.com/office/drawing/2014/main" id="{FCB7F585-046C-0BD4-33FC-E4E5ABC635D5}"/>
              </a:ext>
            </a:extLst>
          </p:cNvPr>
          <p:cNvSpPr/>
          <p:nvPr/>
        </p:nvSpPr>
        <p:spPr>
          <a:xfrm>
            <a:off x="5912114" y="3604657"/>
            <a:ext cx="540847" cy="540847"/>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3" name="Picture 2" descr="Brainstorm, head, intelligence, intelligent, think icon - Download on  Iconfinder">
            <a:extLst>
              <a:ext uri="{FF2B5EF4-FFF2-40B4-BE49-F238E27FC236}">
                <a16:creationId xmlns:a16="http://schemas.microsoft.com/office/drawing/2014/main" id="{88B0318A-83CF-87DF-60DD-D942C67C765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46125" y="1275242"/>
            <a:ext cx="334181" cy="334181"/>
          </a:xfrm>
          <a:prstGeom prst="rect">
            <a:avLst/>
          </a:prstGeom>
          <a:noFill/>
        </p:spPr>
      </p:pic>
      <p:pic>
        <p:nvPicPr>
          <p:cNvPr id="94" name="Picture 93" descr="Shape&#10;&#10;Description automatically generated with low confidence">
            <a:extLst>
              <a:ext uri="{FF2B5EF4-FFF2-40B4-BE49-F238E27FC236}">
                <a16:creationId xmlns:a16="http://schemas.microsoft.com/office/drawing/2014/main" id="{C6B32319-4CD9-B7B9-5A18-984006C7F82C}"/>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998336" y="1225115"/>
            <a:ext cx="368401" cy="368401"/>
          </a:xfrm>
          <a:prstGeom prst="rect">
            <a:avLst/>
          </a:prstGeom>
        </p:spPr>
      </p:pic>
      <p:pic>
        <p:nvPicPr>
          <p:cNvPr id="96" name="Picture 6" descr="Dashboard Icon - Download in Line Style">
            <a:extLst>
              <a:ext uri="{FF2B5EF4-FFF2-40B4-BE49-F238E27FC236}">
                <a16:creationId xmlns:a16="http://schemas.microsoft.com/office/drawing/2014/main" id="{BF7F8084-1598-E49C-8593-FF19558E9184}"/>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002384" y="3704030"/>
            <a:ext cx="360303" cy="360303"/>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pic>
        <p:nvPicPr>
          <p:cNvPr id="95" name="Picture 4" descr="Api - Free computer icons">
            <a:extLst>
              <a:ext uri="{FF2B5EF4-FFF2-40B4-BE49-F238E27FC236}">
                <a16:creationId xmlns:a16="http://schemas.microsoft.com/office/drawing/2014/main" id="{CAF1C745-4DE2-75D4-FDC1-A8F6856AB84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57419" y="3721440"/>
            <a:ext cx="334181" cy="334181"/>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E7848ECB-36A1-C4B9-DBE4-656A75350C21}"/>
              </a:ext>
            </a:extLst>
          </p:cNvPr>
          <p:cNvSpPr/>
          <p:nvPr/>
        </p:nvSpPr>
        <p:spPr>
          <a:xfrm>
            <a:off x="11330291" y="127685"/>
            <a:ext cx="561372" cy="5613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Back or Previous 3">
            <a:hlinkClick r:id="" action="ppaction://hlinkshowjump?jump=previousslide" highlightClick="1"/>
            <a:extLst>
              <a:ext uri="{FF2B5EF4-FFF2-40B4-BE49-F238E27FC236}">
                <a16:creationId xmlns:a16="http://schemas.microsoft.com/office/drawing/2014/main" id="{20020F55-A8B3-24EA-B572-BA5CA2335B98}"/>
              </a:ext>
            </a:extLst>
          </p:cNvPr>
          <p:cNvSpPr/>
          <p:nvPr/>
        </p:nvSpPr>
        <p:spPr>
          <a:xfrm>
            <a:off x="11431843" y="279210"/>
            <a:ext cx="303950" cy="273615"/>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558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D848CE-0F94-3D22-7525-A4F457DDEE5D}"/>
              </a:ext>
            </a:extLst>
          </p:cNvPr>
          <p:cNvSpPr>
            <a:spLocks noGrp="1"/>
          </p:cNvSpPr>
          <p:nvPr>
            <p:ph type="title"/>
          </p:nvPr>
        </p:nvSpPr>
        <p:spPr/>
        <p:txBody>
          <a:bodyPr/>
          <a:lstStyle/>
          <a:p>
            <a:r>
              <a:rPr lang="en-US"/>
              <a:t>Healthcare Case Studies</a:t>
            </a:r>
          </a:p>
        </p:txBody>
      </p:sp>
      <p:sp>
        <p:nvSpPr>
          <p:cNvPr id="5" name="Rectangle 4">
            <a:extLst>
              <a:ext uri="{FF2B5EF4-FFF2-40B4-BE49-F238E27FC236}">
                <a16:creationId xmlns:a16="http://schemas.microsoft.com/office/drawing/2014/main" id="{177F462F-AF0E-C157-A524-05D1E7CC5B6B}"/>
              </a:ext>
            </a:extLst>
          </p:cNvPr>
          <p:cNvSpPr/>
          <p:nvPr/>
        </p:nvSpPr>
        <p:spPr>
          <a:xfrm>
            <a:off x="788955" y="5483040"/>
            <a:ext cx="4920556" cy="52962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3A1A1D40-4A5B-B935-40A5-E09AD2D4535E}"/>
              </a:ext>
            </a:extLst>
          </p:cNvPr>
          <p:cNvSpPr/>
          <p:nvPr/>
        </p:nvSpPr>
        <p:spPr>
          <a:xfrm>
            <a:off x="788955" y="2855820"/>
            <a:ext cx="4961902" cy="510603"/>
          </a:xfrm>
          <a:prstGeom prst="rect">
            <a:avLst/>
          </a:prstGeom>
          <a:solidFill>
            <a:srgbClr val="C6E86C">
              <a:alpha val="7963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EBDC5202-02C6-F5C8-0C05-6EE0974EF4C7}"/>
              </a:ext>
            </a:extLst>
          </p:cNvPr>
          <p:cNvSpPr/>
          <p:nvPr/>
        </p:nvSpPr>
        <p:spPr>
          <a:xfrm>
            <a:off x="6027599" y="2858274"/>
            <a:ext cx="5362841" cy="51060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014ED62E-C72D-42DF-B44D-20D543AA1C6F}"/>
              </a:ext>
            </a:extLst>
          </p:cNvPr>
          <p:cNvSpPr/>
          <p:nvPr/>
        </p:nvSpPr>
        <p:spPr>
          <a:xfrm>
            <a:off x="6021601" y="5483040"/>
            <a:ext cx="5332198" cy="519294"/>
          </a:xfrm>
          <a:prstGeom prst="rect">
            <a:avLst/>
          </a:prstGeom>
          <a:solidFill>
            <a:srgbClr val="AC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F47CCA44-79DC-CA1A-783D-EDC8F02A8DD9}"/>
              </a:ext>
            </a:extLst>
          </p:cNvPr>
          <p:cNvSpPr/>
          <p:nvPr/>
        </p:nvSpPr>
        <p:spPr bwMode="auto">
          <a:xfrm>
            <a:off x="997628" y="1194117"/>
            <a:ext cx="4753837" cy="514966"/>
          </a:xfrm>
          <a:prstGeom prst="rect">
            <a:avLst/>
          </a:prstGeom>
          <a:solidFill>
            <a:schemeClr val="bg1">
              <a:lumMod val="9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861236EA-EB85-44E7-04CD-3A783E142D68}"/>
              </a:ext>
            </a:extLst>
          </p:cNvPr>
          <p:cNvSpPr/>
          <p:nvPr/>
        </p:nvSpPr>
        <p:spPr bwMode="auto">
          <a:xfrm>
            <a:off x="6322051" y="1184065"/>
            <a:ext cx="5068390" cy="525018"/>
          </a:xfrm>
          <a:prstGeom prst="rect">
            <a:avLst/>
          </a:prstGeom>
          <a:solidFill>
            <a:schemeClr val="bg1">
              <a:lumMod val="9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AC22A7F1-7985-74EE-5797-BA6C89CE81C8}"/>
              </a:ext>
            </a:extLst>
          </p:cNvPr>
          <p:cNvSpPr/>
          <p:nvPr/>
        </p:nvSpPr>
        <p:spPr>
          <a:xfrm>
            <a:off x="1347811" y="1316215"/>
            <a:ext cx="2901756" cy="307777"/>
          </a:xfrm>
          <a:prstGeom prst="rect">
            <a:avLst/>
          </a:prstGeom>
        </p:spPr>
        <p:txBody>
          <a:bodyPr wrap="none">
            <a:spAutoFit/>
          </a:bodyPr>
          <a:lstStyle/>
          <a:p>
            <a:pPr lvl="0" defTabSz="914384">
              <a:defRPr/>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Provider Portal Modernization</a:t>
            </a:r>
            <a:endParaRPr lang="en-IN"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A85580E7-4ADC-3BBB-9564-24AAD1EACA72}"/>
              </a:ext>
            </a:extLst>
          </p:cNvPr>
          <p:cNvSpPr/>
          <p:nvPr/>
        </p:nvSpPr>
        <p:spPr>
          <a:xfrm>
            <a:off x="839217" y="2980315"/>
            <a:ext cx="4870294" cy="261610"/>
          </a:xfrm>
          <a:prstGeom prst="rect">
            <a:avLst/>
          </a:prstGeom>
        </p:spPr>
        <p:txBody>
          <a:bodyPr wrap="square" anchor="ctr">
            <a:spAutoFit/>
          </a:bodyPr>
          <a:lstStyle/>
          <a:p>
            <a:pPr lvl="0">
              <a:spcBef>
                <a:spcPts val="1000"/>
              </a:spcBef>
              <a:defRPr/>
            </a:pPr>
            <a:r>
              <a:rPr lang="en-US" sz="1100" b="1" spc="-5"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Tech Stack  - AWS Cognito, React JS, .NET Core, PostgreSQL, </a:t>
            </a:r>
            <a:r>
              <a:rPr lang="en-US" sz="1100" b="1" spc="-5"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gRPC</a:t>
            </a:r>
            <a:endParaRPr lang="en-US" sz="1100" b="1" spc="-5"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EF5F5E46-B7DA-DB34-0FCE-7FC8A9AD3EA1}"/>
              </a:ext>
            </a:extLst>
          </p:cNvPr>
          <p:cNvSpPr/>
          <p:nvPr/>
        </p:nvSpPr>
        <p:spPr>
          <a:xfrm>
            <a:off x="6600271" y="1300281"/>
            <a:ext cx="1903085" cy="307777"/>
          </a:xfrm>
          <a:prstGeom prst="rect">
            <a:avLst/>
          </a:prstGeom>
        </p:spPr>
        <p:txBody>
          <a:bodyPr wrap="none">
            <a:spAutoFit/>
          </a:bodyPr>
          <a:lstStyle/>
          <a:p>
            <a:pPr lvl="0" defTabSz="914384">
              <a:defRPr/>
            </a:pPr>
            <a:r>
              <a:rPr lang="en-IN" b="1">
                <a:solidFill>
                  <a:schemeClr val="tx1"/>
                </a:solidFill>
                <a:latin typeface="Open Sans" panose="020B0606030504020204" pitchFamily="34" charset="0"/>
                <a:ea typeface="Open Sans" panose="020B0606030504020204" pitchFamily="34" charset="0"/>
                <a:cs typeface="Open Sans" panose="020B0606030504020204" pitchFamily="34" charset="0"/>
              </a:rPr>
              <a:t>EHR Modernization</a:t>
            </a:r>
          </a:p>
        </p:txBody>
      </p:sp>
      <p:sp>
        <p:nvSpPr>
          <p:cNvPr id="26" name="Rectangle 25">
            <a:extLst>
              <a:ext uri="{FF2B5EF4-FFF2-40B4-BE49-F238E27FC236}">
                <a16:creationId xmlns:a16="http://schemas.microsoft.com/office/drawing/2014/main" id="{5AA0DEEF-07D4-C0E9-AF08-FF22E78792B2}"/>
              </a:ext>
            </a:extLst>
          </p:cNvPr>
          <p:cNvSpPr/>
          <p:nvPr/>
        </p:nvSpPr>
        <p:spPr bwMode="auto">
          <a:xfrm>
            <a:off x="997628" y="3629426"/>
            <a:ext cx="4711883" cy="514966"/>
          </a:xfrm>
          <a:prstGeom prst="rect">
            <a:avLst/>
          </a:prstGeom>
          <a:solidFill>
            <a:schemeClr val="bg1">
              <a:lumMod val="9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FB9C1BA1-7D4E-2C96-A2FE-4B3238F6709A}"/>
              </a:ext>
            </a:extLst>
          </p:cNvPr>
          <p:cNvSpPr/>
          <p:nvPr/>
        </p:nvSpPr>
        <p:spPr bwMode="auto">
          <a:xfrm>
            <a:off x="6253857" y="3609042"/>
            <a:ext cx="5113591" cy="525018"/>
          </a:xfrm>
          <a:prstGeom prst="rect">
            <a:avLst/>
          </a:prstGeom>
          <a:solidFill>
            <a:schemeClr val="bg1">
              <a:lumMod val="9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 name="Rectangle 27">
            <a:extLst>
              <a:ext uri="{FF2B5EF4-FFF2-40B4-BE49-F238E27FC236}">
                <a16:creationId xmlns:a16="http://schemas.microsoft.com/office/drawing/2014/main" id="{A14A1EEC-8668-0574-BB8F-D0118C1F1957}"/>
              </a:ext>
            </a:extLst>
          </p:cNvPr>
          <p:cNvSpPr/>
          <p:nvPr/>
        </p:nvSpPr>
        <p:spPr>
          <a:xfrm>
            <a:off x="1359430" y="3733020"/>
            <a:ext cx="4152078" cy="286232"/>
          </a:xfrm>
          <a:prstGeom prst="rect">
            <a:avLst/>
          </a:prstGeom>
        </p:spPr>
        <p:txBody>
          <a:bodyPr wrap="square">
            <a:spAutoFit/>
          </a:bodyPr>
          <a:lstStyle/>
          <a:p>
            <a:pPr lvl="0">
              <a:lnSpc>
                <a:spcPct val="90000"/>
              </a:lnSpc>
              <a:spcBef>
                <a:spcPts val="1000"/>
              </a:spcBef>
              <a:defRPr/>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Rules-based Estimation API and Integrations</a:t>
            </a:r>
          </a:p>
        </p:txBody>
      </p:sp>
      <p:sp>
        <p:nvSpPr>
          <p:cNvPr id="29" name="Rectangle 28">
            <a:extLst>
              <a:ext uri="{FF2B5EF4-FFF2-40B4-BE49-F238E27FC236}">
                <a16:creationId xmlns:a16="http://schemas.microsoft.com/office/drawing/2014/main" id="{7E76B7BB-2F13-9B87-873E-9D2D436409F3}"/>
              </a:ext>
            </a:extLst>
          </p:cNvPr>
          <p:cNvSpPr/>
          <p:nvPr/>
        </p:nvSpPr>
        <p:spPr>
          <a:xfrm>
            <a:off x="6628630" y="3738008"/>
            <a:ext cx="4058355"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IN"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 AI-powered Dental Scan Image Recognition</a:t>
            </a:r>
          </a:p>
        </p:txBody>
      </p:sp>
      <p:sp>
        <p:nvSpPr>
          <p:cNvPr id="40" name="Rectangle 39">
            <a:extLst>
              <a:ext uri="{FF2B5EF4-FFF2-40B4-BE49-F238E27FC236}">
                <a16:creationId xmlns:a16="http://schemas.microsoft.com/office/drawing/2014/main" id="{51406930-6BA4-D859-4B25-CA16417671CD}"/>
              </a:ext>
            </a:extLst>
          </p:cNvPr>
          <p:cNvSpPr/>
          <p:nvPr/>
        </p:nvSpPr>
        <p:spPr>
          <a:xfrm>
            <a:off x="6108989" y="2992282"/>
            <a:ext cx="4855058" cy="261610"/>
          </a:xfrm>
          <a:prstGeom prst="rect">
            <a:avLst/>
          </a:prstGeom>
        </p:spPr>
        <p:txBody>
          <a:bodyPr wrap="square" anchor="ctr">
            <a:spAutoFit/>
          </a:bodyPr>
          <a:lstStyle/>
          <a:p>
            <a:pPr lvl="0">
              <a:spcBef>
                <a:spcPts val="1000"/>
              </a:spcBef>
              <a:defRPr/>
            </a:pPr>
            <a:r>
              <a:rPr lang="en-US" sz="1100" b="1" spc="-5"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Tech Stack  - </a:t>
            </a:r>
            <a:r>
              <a:rPr lang="en-US" sz="1100" b="1" spc="-5"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React.JS</a:t>
            </a:r>
            <a:r>
              <a:rPr lang="en-US" sz="1100" b="1" spc="-5"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Azure Cloud </a:t>
            </a:r>
          </a:p>
        </p:txBody>
      </p:sp>
      <p:sp>
        <p:nvSpPr>
          <p:cNvPr id="41" name="Rectangle 40">
            <a:extLst>
              <a:ext uri="{FF2B5EF4-FFF2-40B4-BE49-F238E27FC236}">
                <a16:creationId xmlns:a16="http://schemas.microsoft.com/office/drawing/2014/main" id="{F9C345E1-6706-5ABB-863F-2B975D93505F}"/>
              </a:ext>
            </a:extLst>
          </p:cNvPr>
          <p:cNvSpPr/>
          <p:nvPr/>
        </p:nvSpPr>
        <p:spPr>
          <a:xfrm>
            <a:off x="893171" y="5529764"/>
            <a:ext cx="4288429" cy="430887"/>
          </a:xfrm>
          <a:prstGeom prst="rect">
            <a:avLst/>
          </a:prstGeom>
        </p:spPr>
        <p:txBody>
          <a:bodyPr wrap="square" anchor="ctr">
            <a:spAutoFit/>
          </a:bodyPr>
          <a:lstStyle/>
          <a:p>
            <a:pPr lvl="0">
              <a:spcBef>
                <a:spcPts val="1000"/>
              </a:spcBef>
              <a:defRPr/>
            </a:pPr>
            <a:r>
              <a:rPr lang="en-US" sz="1100" b="1" spc="-5"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Tech Stack  - AWS E2, APIGEE, RabbitMQ, .NET Core, PostgreSQL, </a:t>
            </a:r>
            <a:r>
              <a:rPr lang="en-US" sz="1100" b="1" spc="-5"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gRPC</a:t>
            </a:r>
            <a:endParaRPr lang="en-US" sz="1100" b="1" spc="-5"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Rectangle 41">
            <a:extLst>
              <a:ext uri="{FF2B5EF4-FFF2-40B4-BE49-F238E27FC236}">
                <a16:creationId xmlns:a16="http://schemas.microsoft.com/office/drawing/2014/main" id="{2151F190-E753-A7FE-DA04-5BE7C5A47C1A}"/>
              </a:ext>
            </a:extLst>
          </p:cNvPr>
          <p:cNvSpPr/>
          <p:nvPr/>
        </p:nvSpPr>
        <p:spPr>
          <a:xfrm>
            <a:off x="6108989" y="5537337"/>
            <a:ext cx="5082039" cy="430887"/>
          </a:xfrm>
          <a:prstGeom prst="rect">
            <a:avLst/>
          </a:prstGeom>
        </p:spPr>
        <p:txBody>
          <a:bodyPr wrap="square" anchor="ctr">
            <a:spAutoFit/>
          </a:bodyPr>
          <a:lstStyle/>
          <a:p>
            <a:pPr lvl="0">
              <a:spcBef>
                <a:spcPts val="1000"/>
              </a:spcBef>
              <a:defRPr/>
            </a:pPr>
            <a:r>
              <a:rPr lang="en-US" sz="1100" b="1" spc="-5"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Tech Stack  - </a:t>
            </a:r>
            <a:r>
              <a:rPr lang="en-US" sz="1100" b="1" spc="-5"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Keras</a:t>
            </a:r>
            <a:r>
              <a:rPr lang="en-US" sz="1100" b="1" spc="-5"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TensorFlow, Faster RCNN, OpenCV, YOLO, Style GAN Labelling </a:t>
            </a:r>
          </a:p>
        </p:txBody>
      </p:sp>
      <p:sp>
        <p:nvSpPr>
          <p:cNvPr id="43" name="TextBox 42">
            <a:extLst>
              <a:ext uri="{FF2B5EF4-FFF2-40B4-BE49-F238E27FC236}">
                <a16:creationId xmlns:a16="http://schemas.microsoft.com/office/drawing/2014/main" id="{82A7491D-3450-DA0B-4848-3DC6952A4F3E}"/>
              </a:ext>
            </a:extLst>
          </p:cNvPr>
          <p:cNvSpPr txBox="1"/>
          <p:nvPr/>
        </p:nvSpPr>
        <p:spPr>
          <a:xfrm>
            <a:off x="962440" y="1660700"/>
            <a:ext cx="4698828" cy="938719"/>
          </a:xfrm>
          <a:prstGeom prst="rect">
            <a:avLst/>
          </a:prstGeom>
          <a:noFill/>
        </p:spPr>
        <p:txBody>
          <a:bodyPr wrap="square" rtlCol="0">
            <a:spAutoFit/>
          </a:bodyPr>
          <a:lstStyle/>
          <a:p>
            <a:endParaRPr lang="en-US" sz="11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1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UX redesign and revamp </a:t>
            </a:r>
          </a:p>
          <a:p>
            <a:pPr marL="285750" indent="-285750">
              <a:buFont typeface="Arial" panose="020B0604020202020204" pitchFamily="34" charset="0"/>
              <a:buChar char="•"/>
            </a:pPr>
            <a:r>
              <a:rPr lang="en-US" sz="11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Technology modernization, CIAM using AWS Cognito for security, cloud enablement for improved performance and reduced cost,  Infrastructure to account for scalability and growth   </a:t>
            </a:r>
          </a:p>
        </p:txBody>
      </p:sp>
      <p:sp>
        <p:nvSpPr>
          <p:cNvPr id="44" name="TextBox 43">
            <a:extLst>
              <a:ext uri="{FF2B5EF4-FFF2-40B4-BE49-F238E27FC236}">
                <a16:creationId xmlns:a16="http://schemas.microsoft.com/office/drawing/2014/main" id="{B7E42448-3217-4BDA-6809-BDC111E897D7}"/>
              </a:ext>
            </a:extLst>
          </p:cNvPr>
          <p:cNvSpPr txBox="1"/>
          <p:nvPr/>
        </p:nvSpPr>
        <p:spPr>
          <a:xfrm>
            <a:off x="6201333" y="1816952"/>
            <a:ext cx="4762714" cy="1107996"/>
          </a:xfrm>
          <a:prstGeom prst="rect">
            <a:avLst/>
          </a:prstGeom>
          <a:noFill/>
        </p:spPr>
        <p:txBody>
          <a:bodyPr wrap="square" rtlCol="0">
            <a:spAutoFit/>
          </a:bodyPr>
          <a:lstStyle/>
          <a:p>
            <a:pPr marL="285750" indent="-285750">
              <a:buFont typeface="Arial" panose="020B0604020202020204" pitchFamily="34" charset="0"/>
              <a:buChar char="•"/>
            </a:pPr>
            <a:r>
              <a:rPr lang="en-US" sz="11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EHR UX redesign and revamp </a:t>
            </a:r>
          </a:p>
          <a:p>
            <a:pPr marL="285750" indent="-285750">
              <a:buFont typeface="Arial" panose="020B0604020202020204" pitchFamily="34" charset="0"/>
              <a:buChar char="•"/>
            </a:pPr>
            <a:r>
              <a:rPr lang="en-US" sz="11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Technology modernization and cloud enablement</a:t>
            </a:r>
          </a:p>
          <a:p>
            <a:pPr marL="285750" indent="-285750">
              <a:buFont typeface="Arial" panose="020B0604020202020204" pitchFamily="34" charset="0"/>
              <a:buChar char="•"/>
            </a:pPr>
            <a:r>
              <a:rPr lang="en-US" sz="11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Improved dashboards, appointment reminders and HIPAA-secure messages to clients</a:t>
            </a:r>
          </a:p>
          <a:p>
            <a:pPr marL="285750" indent="-285750">
              <a:buFont typeface="Arial" panose="020B0604020202020204" pitchFamily="34" charset="0"/>
              <a:buChar char="•"/>
            </a:pPr>
            <a:endParaRPr lang="en-US" sz="11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sz="11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TextBox 44">
            <a:extLst>
              <a:ext uri="{FF2B5EF4-FFF2-40B4-BE49-F238E27FC236}">
                <a16:creationId xmlns:a16="http://schemas.microsoft.com/office/drawing/2014/main" id="{CA30F33D-F7F2-B526-0371-72B76B2BDBAE}"/>
              </a:ext>
            </a:extLst>
          </p:cNvPr>
          <p:cNvSpPr txBox="1"/>
          <p:nvPr/>
        </p:nvSpPr>
        <p:spPr>
          <a:xfrm>
            <a:off x="1010682" y="4333439"/>
            <a:ext cx="4740782" cy="769441"/>
          </a:xfrm>
          <a:prstGeom prst="rect">
            <a:avLst/>
          </a:prstGeom>
          <a:noFill/>
        </p:spPr>
        <p:txBody>
          <a:bodyPr wrap="square" rtlCol="0">
            <a:spAutoFit/>
          </a:bodyPr>
          <a:lstStyle/>
          <a:p>
            <a:pPr marL="285750" indent="-285750">
              <a:buFont typeface="Arial" panose="020B0604020202020204" pitchFamily="34" charset="0"/>
              <a:buChar char="•"/>
            </a:pPr>
            <a:r>
              <a:rPr lang="en-US" sz="11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Replaced manual benefits estimation for the selective provider locations</a:t>
            </a:r>
          </a:p>
          <a:p>
            <a:pPr marL="285750" indent="-285750">
              <a:buFont typeface="Arial" panose="020B0604020202020204" pitchFamily="34" charset="0"/>
              <a:buChar char="•"/>
            </a:pPr>
            <a:r>
              <a:rPr lang="en-US" sz="11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Integrated to practice management systems</a:t>
            </a:r>
          </a:p>
          <a:p>
            <a:pPr marL="285750" indent="-285750">
              <a:buFont typeface="Arial" panose="020B0604020202020204" pitchFamily="34" charset="0"/>
              <a:buChar char="•"/>
            </a:pPr>
            <a:r>
              <a:rPr lang="en-US" sz="11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Automated rules-based estimation which covers 700 payers</a:t>
            </a:r>
          </a:p>
        </p:txBody>
      </p:sp>
      <p:sp>
        <p:nvSpPr>
          <p:cNvPr id="46" name="TextBox 45">
            <a:extLst>
              <a:ext uri="{FF2B5EF4-FFF2-40B4-BE49-F238E27FC236}">
                <a16:creationId xmlns:a16="http://schemas.microsoft.com/office/drawing/2014/main" id="{27BCD5BD-3200-E0E6-E4DA-791C2470E0D0}"/>
              </a:ext>
            </a:extLst>
          </p:cNvPr>
          <p:cNvSpPr txBox="1"/>
          <p:nvPr/>
        </p:nvSpPr>
        <p:spPr>
          <a:xfrm>
            <a:off x="6240208" y="4232421"/>
            <a:ext cx="5113591" cy="769441"/>
          </a:xfrm>
          <a:prstGeom prst="rect">
            <a:avLst/>
          </a:prstGeom>
          <a:noFill/>
        </p:spPr>
        <p:txBody>
          <a:bodyPr wrap="square" rtlCol="0">
            <a:spAutoFit/>
          </a:bodyPr>
          <a:lstStyle/>
          <a:p>
            <a:pPr marL="285750" indent="-285750">
              <a:buFont typeface="Arial" panose="020B0604020202020204" pitchFamily="34" charset="0"/>
              <a:buChar char="•"/>
            </a:pPr>
            <a:r>
              <a:rPr kumimoji="0" lang="en-US" sz="1100" b="0" i="0" u="none" strike="noStrike" kern="1200" cap="none" spc="-5" normalizeH="0" baseline="0" noProof="0" dirty="0">
                <a:ln>
                  <a:noFill/>
                </a:ln>
                <a:solidFill>
                  <a:srgbClr val="000000">
                    <a:lumMod val="85000"/>
                    <a:lumOff val="15000"/>
                  </a:srgbClr>
                </a:solidFill>
                <a:effectLst/>
                <a:uLnTx/>
                <a:uFillTx/>
                <a:latin typeface="Open Sans" panose="020B0606030504020204" pitchFamily="34" charset="0"/>
                <a:ea typeface="Open Sans" panose="020B0606030504020204" pitchFamily="34" charset="0"/>
                <a:cs typeface="Open Sans" panose="020B0606030504020204" pitchFamily="34" charset="0"/>
              </a:rPr>
              <a:t>An AI model that d</a:t>
            </a:r>
            <a:r>
              <a:rPr lang="en-US" sz="1100" dirty="0" err="1">
                <a:latin typeface="Open Sans" panose="020B0606030504020204" pitchFamily="34" charset="0"/>
                <a:ea typeface="Open Sans" panose="020B0606030504020204" pitchFamily="34" charset="0"/>
                <a:cs typeface="Open Sans" panose="020B0606030504020204" pitchFamily="34" charset="0"/>
              </a:rPr>
              <a:t>etect</a:t>
            </a:r>
            <a:r>
              <a:rPr lang="en-US" sz="1100" dirty="0">
                <a:latin typeface="Open Sans" panose="020B0606030504020204" pitchFamily="34" charset="0"/>
                <a:ea typeface="Open Sans" panose="020B0606030504020204" pitchFamily="34" charset="0"/>
                <a:cs typeface="Open Sans" panose="020B0606030504020204" pitchFamily="34" charset="0"/>
              </a:rPr>
              <a:t> the presence of cavity in a dental scan </a:t>
            </a:r>
          </a:p>
          <a:p>
            <a:pPr marL="285750" indent="-285750">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Detect the presence of cavity in a dental scan </a:t>
            </a:r>
          </a:p>
          <a:p>
            <a:pPr marL="285750" indent="-285750">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Classify scans that indicate the presence of tumor </a:t>
            </a:r>
          </a:p>
          <a:p>
            <a:endParaRPr lang="en-US" sz="11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9E0229F1-1E72-3EC8-84F4-029DEFC1EFE3}"/>
              </a:ext>
            </a:extLst>
          </p:cNvPr>
          <p:cNvSpPr/>
          <p:nvPr/>
        </p:nvSpPr>
        <p:spPr bwMode="auto">
          <a:xfrm>
            <a:off x="789563" y="1194117"/>
            <a:ext cx="4961903" cy="2177020"/>
          </a:xfrm>
          <a:prstGeom prst="rect">
            <a:avLst/>
          </a:prstGeom>
          <a:noFill/>
          <a:ln w="0">
            <a:solidFill>
              <a:schemeClr val="bg1">
                <a:lumMod val="65000"/>
              </a:schemeClr>
            </a:solid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5B2723A8-4BC0-A3C5-45ED-BB8981B4E7DB}"/>
              </a:ext>
            </a:extLst>
          </p:cNvPr>
          <p:cNvSpPr/>
          <p:nvPr/>
        </p:nvSpPr>
        <p:spPr bwMode="auto">
          <a:xfrm>
            <a:off x="6027600" y="1174562"/>
            <a:ext cx="5362841" cy="2196576"/>
          </a:xfrm>
          <a:prstGeom prst="rect">
            <a:avLst/>
          </a:prstGeom>
          <a:noFill/>
          <a:ln w="0">
            <a:solidFill>
              <a:schemeClr val="bg1">
                <a:lumMod val="65000"/>
              </a:schemeClr>
            </a:solid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 name="Oval 17">
            <a:extLst>
              <a:ext uri="{FF2B5EF4-FFF2-40B4-BE49-F238E27FC236}">
                <a16:creationId xmlns:a16="http://schemas.microsoft.com/office/drawing/2014/main" id="{4742A0B8-B808-642F-D35E-C8911738B043}"/>
              </a:ext>
            </a:extLst>
          </p:cNvPr>
          <p:cNvSpPr/>
          <p:nvPr/>
        </p:nvSpPr>
        <p:spPr>
          <a:xfrm>
            <a:off x="5912114" y="1193800"/>
            <a:ext cx="540847" cy="540847"/>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 name="Oval 21">
            <a:extLst>
              <a:ext uri="{FF2B5EF4-FFF2-40B4-BE49-F238E27FC236}">
                <a16:creationId xmlns:a16="http://schemas.microsoft.com/office/drawing/2014/main" id="{12BA74D5-6C79-23DC-92F2-CE97CC719B8A}"/>
              </a:ext>
            </a:extLst>
          </p:cNvPr>
          <p:cNvSpPr/>
          <p:nvPr/>
        </p:nvSpPr>
        <p:spPr>
          <a:xfrm>
            <a:off x="646625" y="1193800"/>
            <a:ext cx="540847" cy="540847"/>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23">
            <a:extLst>
              <a:ext uri="{FF2B5EF4-FFF2-40B4-BE49-F238E27FC236}">
                <a16:creationId xmlns:a16="http://schemas.microsoft.com/office/drawing/2014/main" id="{3F24D2BA-53AA-5247-FF93-6752A82FFDB6}"/>
              </a:ext>
            </a:extLst>
          </p:cNvPr>
          <p:cNvSpPr/>
          <p:nvPr/>
        </p:nvSpPr>
        <p:spPr bwMode="auto">
          <a:xfrm>
            <a:off x="788956" y="3629426"/>
            <a:ext cx="4920556" cy="2383240"/>
          </a:xfrm>
          <a:prstGeom prst="rect">
            <a:avLst/>
          </a:prstGeom>
          <a:noFill/>
          <a:ln w="0">
            <a:solidFill>
              <a:schemeClr val="bg1">
                <a:lumMod val="65000"/>
              </a:schemeClr>
            </a:solid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A6377A28-4E7A-C075-9B5E-3FB0B6A3514F}"/>
              </a:ext>
            </a:extLst>
          </p:cNvPr>
          <p:cNvSpPr/>
          <p:nvPr/>
        </p:nvSpPr>
        <p:spPr bwMode="auto">
          <a:xfrm>
            <a:off x="6015601" y="3625286"/>
            <a:ext cx="5338199" cy="2377048"/>
          </a:xfrm>
          <a:prstGeom prst="rect">
            <a:avLst/>
          </a:prstGeom>
          <a:noFill/>
          <a:ln w="0">
            <a:solidFill>
              <a:schemeClr val="bg1">
                <a:lumMod val="65000"/>
              </a:schemeClr>
            </a:solid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333"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4" name="Oval 33">
            <a:extLst>
              <a:ext uri="{FF2B5EF4-FFF2-40B4-BE49-F238E27FC236}">
                <a16:creationId xmlns:a16="http://schemas.microsoft.com/office/drawing/2014/main" id="{A4BB0C18-4908-119E-EDD7-CCC084330FD4}"/>
              </a:ext>
            </a:extLst>
          </p:cNvPr>
          <p:cNvSpPr/>
          <p:nvPr/>
        </p:nvSpPr>
        <p:spPr>
          <a:xfrm>
            <a:off x="646625" y="3636604"/>
            <a:ext cx="540847" cy="540847"/>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8" name="Oval 37">
            <a:extLst>
              <a:ext uri="{FF2B5EF4-FFF2-40B4-BE49-F238E27FC236}">
                <a16:creationId xmlns:a16="http://schemas.microsoft.com/office/drawing/2014/main" id="{FA97A255-81DD-6226-F08C-6D4381C36CCD}"/>
              </a:ext>
            </a:extLst>
          </p:cNvPr>
          <p:cNvSpPr/>
          <p:nvPr/>
        </p:nvSpPr>
        <p:spPr>
          <a:xfrm>
            <a:off x="5912114" y="3627502"/>
            <a:ext cx="540847" cy="540847"/>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50" name="Picture 4" descr="Pros and Cons of Electronic Health Records">
            <a:extLst>
              <a:ext uri="{FF2B5EF4-FFF2-40B4-BE49-F238E27FC236}">
                <a16:creationId xmlns:a16="http://schemas.microsoft.com/office/drawing/2014/main" id="{FBE36357-264A-23FF-18C3-46F2CC0E0AD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009538" y="1303982"/>
            <a:ext cx="335455" cy="33545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HiCom Care | Service Provider Portal">
            <a:extLst>
              <a:ext uri="{FF2B5EF4-FFF2-40B4-BE49-F238E27FC236}">
                <a16:creationId xmlns:a16="http://schemas.microsoft.com/office/drawing/2014/main" id="{948E5596-8A59-5B7C-AFBD-52A84B730F8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50407" y="1309077"/>
            <a:ext cx="328040" cy="32804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Quality Assurance Icon - Download in Line Style">
            <a:extLst>
              <a:ext uri="{FF2B5EF4-FFF2-40B4-BE49-F238E27FC236}">
                <a16:creationId xmlns:a16="http://schemas.microsoft.com/office/drawing/2014/main" id="{E9BB749E-42B9-60BE-B7D1-818C04FA54CF}"/>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75157" y="3738008"/>
            <a:ext cx="309154" cy="30915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Classification Icon - Download in Line Style">
            <a:extLst>
              <a:ext uri="{FF2B5EF4-FFF2-40B4-BE49-F238E27FC236}">
                <a16:creationId xmlns:a16="http://schemas.microsoft.com/office/drawing/2014/main" id="{22629813-5835-6B7A-489D-6791E0354D1E}"/>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043918" y="3773518"/>
            <a:ext cx="294351" cy="294351"/>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E844ACD6-88AD-850E-D318-C8A67454C47F}"/>
              </a:ext>
            </a:extLst>
          </p:cNvPr>
          <p:cNvSpPr/>
          <p:nvPr/>
        </p:nvSpPr>
        <p:spPr>
          <a:xfrm>
            <a:off x="11330291" y="127685"/>
            <a:ext cx="561372" cy="5613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Back or Previous 3">
            <a:hlinkClick r:id="" action="ppaction://hlinkshowjump?jump=previousslide" highlightClick="1"/>
            <a:extLst>
              <a:ext uri="{FF2B5EF4-FFF2-40B4-BE49-F238E27FC236}">
                <a16:creationId xmlns:a16="http://schemas.microsoft.com/office/drawing/2014/main" id="{33164C93-ECA4-5160-0F9D-6BA19D38AD85}"/>
              </a:ext>
            </a:extLst>
          </p:cNvPr>
          <p:cNvSpPr/>
          <p:nvPr/>
        </p:nvSpPr>
        <p:spPr>
          <a:xfrm>
            <a:off x="11431843" y="279210"/>
            <a:ext cx="303950" cy="273615"/>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377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6422E05D-07AE-4A82-DA74-E2DBA01E770A}"/>
              </a:ext>
            </a:extLst>
          </p:cNvPr>
          <p:cNvSpPr/>
          <p:nvPr/>
        </p:nvSpPr>
        <p:spPr>
          <a:xfrm>
            <a:off x="8654193" y="4183668"/>
            <a:ext cx="2587774" cy="43222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43" name="Rectangle 142">
            <a:extLst>
              <a:ext uri="{FF2B5EF4-FFF2-40B4-BE49-F238E27FC236}">
                <a16:creationId xmlns:a16="http://schemas.microsoft.com/office/drawing/2014/main" id="{533FDC28-110B-3598-9E33-2708321492F6}"/>
              </a:ext>
            </a:extLst>
          </p:cNvPr>
          <p:cNvSpPr/>
          <p:nvPr/>
        </p:nvSpPr>
        <p:spPr>
          <a:xfrm>
            <a:off x="8643733" y="4721916"/>
            <a:ext cx="2611694" cy="329279"/>
          </a:xfrm>
          <a:prstGeom prst="rect">
            <a:avLst/>
          </a:prstGeom>
          <a:solidFill>
            <a:srgbClr val="9BE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44" name="Rectangle 143">
            <a:extLst>
              <a:ext uri="{FF2B5EF4-FFF2-40B4-BE49-F238E27FC236}">
                <a16:creationId xmlns:a16="http://schemas.microsoft.com/office/drawing/2014/main" id="{D9413158-2387-AC8C-D763-EA0BFEAA2AFA}"/>
              </a:ext>
            </a:extLst>
          </p:cNvPr>
          <p:cNvSpPr/>
          <p:nvPr/>
        </p:nvSpPr>
        <p:spPr>
          <a:xfrm>
            <a:off x="8654192" y="5139635"/>
            <a:ext cx="2587774" cy="761383"/>
          </a:xfrm>
          <a:prstGeom prst="rect">
            <a:avLst/>
          </a:prstGeom>
          <a:solidFill>
            <a:srgbClr val="C6E8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8" name="Rectangle: Rounded Corners 62">
            <a:extLst>
              <a:ext uri="{FF2B5EF4-FFF2-40B4-BE49-F238E27FC236}">
                <a16:creationId xmlns:a16="http://schemas.microsoft.com/office/drawing/2014/main" id="{1C05D8C8-62DF-F5C4-96E2-EC29621DB342}"/>
              </a:ext>
            </a:extLst>
          </p:cNvPr>
          <p:cNvSpPr/>
          <p:nvPr/>
        </p:nvSpPr>
        <p:spPr>
          <a:xfrm>
            <a:off x="2466896" y="1179221"/>
            <a:ext cx="5295792" cy="1343621"/>
          </a:xfrm>
          <a:prstGeom prst="roundRect">
            <a:avLst>
              <a:gd name="adj" fmla="val 6735"/>
            </a:avLst>
          </a:prstGeom>
          <a:solidFill>
            <a:sysClr val="window" lastClr="FFFFFF"/>
          </a:solidFill>
          <a:ln w="12700" cap="flat" cmpd="sng" algn="ctr">
            <a:noFill/>
            <a:prstDash val="solid"/>
            <a:miter lim="800000"/>
          </a:ln>
          <a:effectLst>
            <a:outerShdw blurRad="254000" sx="102000" sy="102000" algn="t" rotWithShape="0">
              <a:sysClr val="windowText" lastClr="000000">
                <a:alpha val="10000"/>
              </a:sysClr>
            </a:outerShdw>
          </a:effectLst>
        </p:spPr>
        <p:txBody>
          <a:bodyPr lIns="1188000" tIns="91440" rIns="274320" b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555"/>
              </a:solidFill>
              <a:effectLst/>
              <a:uLnTx/>
              <a:uFillTx/>
              <a:latin typeface="Atlas Grotesk Web"/>
              <a:ea typeface="+mn-ea"/>
              <a:cs typeface="+mn-cs"/>
            </a:endParaRPr>
          </a:p>
        </p:txBody>
      </p:sp>
      <p:sp>
        <p:nvSpPr>
          <p:cNvPr id="138" name="Round Same Side Corner Rectangle 137">
            <a:extLst>
              <a:ext uri="{FF2B5EF4-FFF2-40B4-BE49-F238E27FC236}">
                <a16:creationId xmlns:a16="http://schemas.microsoft.com/office/drawing/2014/main" id="{261FABFB-A222-B76E-6EC6-373CEF090C5C}"/>
              </a:ext>
            </a:extLst>
          </p:cNvPr>
          <p:cNvSpPr/>
          <p:nvPr/>
        </p:nvSpPr>
        <p:spPr>
          <a:xfrm>
            <a:off x="2474266" y="1181972"/>
            <a:ext cx="5295792" cy="354968"/>
          </a:xfrm>
          <a:prstGeom prst="round2SameRect">
            <a:avLst>
              <a:gd name="adj1" fmla="val 23807"/>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Picture 2">
            <a:extLst>
              <a:ext uri="{FF2B5EF4-FFF2-40B4-BE49-F238E27FC236}">
                <a16:creationId xmlns:a16="http://schemas.microsoft.com/office/drawing/2014/main" id="{1E73D501-D69C-E9BD-80FB-1DFD79F16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512" y="1263967"/>
            <a:ext cx="242305" cy="242305"/>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4">
            <a:extLst>
              <a:ext uri="{FF2B5EF4-FFF2-40B4-BE49-F238E27FC236}">
                <a16:creationId xmlns:a16="http://schemas.microsoft.com/office/drawing/2014/main" id="{82D5B0EE-794A-C9FD-49AB-AF1B4DFF49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602" y="1259895"/>
            <a:ext cx="246377" cy="24637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6">
            <a:extLst>
              <a:ext uri="{FF2B5EF4-FFF2-40B4-BE49-F238E27FC236}">
                <a16:creationId xmlns:a16="http://schemas.microsoft.com/office/drawing/2014/main" id="{1145ECB8-4A54-6F47-37F5-C62CE004A6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2338" y="1255467"/>
            <a:ext cx="228512" cy="228512"/>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Rounded Corners 62">
            <a:extLst>
              <a:ext uri="{FF2B5EF4-FFF2-40B4-BE49-F238E27FC236}">
                <a16:creationId xmlns:a16="http://schemas.microsoft.com/office/drawing/2014/main" id="{0F80098C-9BA3-7BEE-5676-9589CFFD3B73}"/>
              </a:ext>
            </a:extLst>
          </p:cNvPr>
          <p:cNvSpPr/>
          <p:nvPr/>
        </p:nvSpPr>
        <p:spPr>
          <a:xfrm>
            <a:off x="750834" y="2793067"/>
            <a:ext cx="5913457" cy="1089722"/>
          </a:xfrm>
          <a:prstGeom prst="roundRect">
            <a:avLst>
              <a:gd name="adj" fmla="val 6735"/>
            </a:avLst>
          </a:prstGeom>
          <a:solidFill>
            <a:sysClr val="window" lastClr="FFFFFF"/>
          </a:solidFill>
          <a:ln w="12700" cap="flat" cmpd="sng" algn="ctr">
            <a:noFill/>
            <a:prstDash val="solid"/>
            <a:miter lim="800000"/>
          </a:ln>
          <a:effectLst>
            <a:outerShdw blurRad="254000" sx="102000" sy="102000" algn="t" rotWithShape="0">
              <a:sysClr val="windowText" lastClr="000000">
                <a:alpha val="10000"/>
              </a:sysClr>
            </a:outerShdw>
          </a:effectLst>
        </p:spPr>
        <p:txBody>
          <a:bodyPr lIns="1188000" tIns="91440" rIns="274320" b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555"/>
              </a:solidFill>
              <a:effectLst/>
              <a:uLnTx/>
              <a:uFillTx/>
              <a:latin typeface="Atlas Grotesk Web"/>
              <a:ea typeface="+mn-ea"/>
              <a:cs typeface="+mn-cs"/>
            </a:endParaRPr>
          </a:p>
        </p:txBody>
      </p:sp>
      <p:sp>
        <p:nvSpPr>
          <p:cNvPr id="133" name="Round Same Side Corner Rectangle 132">
            <a:extLst>
              <a:ext uri="{FF2B5EF4-FFF2-40B4-BE49-F238E27FC236}">
                <a16:creationId xmlns:a16="http://schemas.microsoft.com/office/drawing/2014/main" id="{751F14EC-7BB2-9E41-051F-846CC1C9A4EF}"/>
              </a:ext>
            </a:extLst>
          </p:cNvPr>
          <p:cNvSpPr/>
          <p:nvPr/>
        </p:nvSpPr>
        <p:spPr>
          <a:xfrm>
            <a:off x="750834" y="2784091"/>
            <a:ext cx="5923552" cy="354968"/>
          </a:xfrm>
          <a:prstGeom prst="round2SameRect">
            <a:avLst>
              <a:gd name="adj1" fmla="val 23807"/>
              <a:gd name="adj2" fmla="val 0"/>
            </a:avLst>
          </a:prstGeom>
          <a:solidFill>
            <a:srgbClr val="9BE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Rounded Corners 62">
            <a:extLst>
              <a:ext uri="{FF2B5EF4-FFF2-40B4-BE49-F238E27FC236}">
                <a16:creationId xmlns:a16="http://schemas.microsoft.com/office/drawing/2014/main" id="{66CE4C66-CD07-1752-779F-FEED6B3A5E2D}"/>
              </a:ext>
            </a:extLst>
          </p:cNvPr>
          <p:cNvSpPr/>
          <p:nvPr/>
        </p:nvSpPr>
        <p:spPr>
          <a:xfrm>
            <a:off x="2356809" y="4124458"/>
            <a:ext cx="5413891" cy="2267872"/>
          </a:xfrm>
          <a:prstGeom prst="roundRect">
            <a:avLst>
              <a:gd name="adj" fmla="val 6735"/>
            </a:avLst>
          </a:prstGeom>
          <a:solidFill>
            <a:sysClr val="window" lastClr="FFFFFF"/>
          </a:solidFill>
          <a:ln w="12700" cap="flat" cmpd="sng" algn="ctr">
            <a:noFill/>
            <a:prstDash val="solid"/>
            <a:miter lim="800000"/>
          </a:ln>
          <a:effectLst>
            <a:outerShdw blurRad="254000" sx="102000" sy="102000" algn="t" rotWithShape="0">
              <a:sysClr val="windowText" lastClr="000000">
                <a:alpha val="10000"/>
              </a:sysClr>
            </a:outerShdw>
          </a:effectLst>
        </p:spPr>
        <p:txBody>
          <a:bodyPr lIns="1188000" tIns="91440" rIns="274320" b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555"/>
              </a:solidFill>
              <a:effectLst/>
              <a:uLnTx/>
              <a:uFillTx/>
              <a:latin typeface="Atlas Grotesk Web"/>
              <a:ea typeface="+mn-ea"/>
              <a:cs typeface="+mn-cs"/>
            </a:endParaRPr>
          </a:p>
        </p:txBody>
      </p:sp>
      <p:sp>
        <p:nvSpPr>
          <p:cNvPr id="51" name="Round Same Side Corner Rectangle 50">
            <a:extLst>
              <a:ext uri="{FF2B5EF4-FFF2-40B4-BE49-F238E27FC236}">
                <a16:creationId xmlns:a16="http://schemas.microsoft.com/office/drawing/2014/main" id="{4A2DE8BA-7EA3-B480-A388-F2AEC30F9B1B}"/>
              </a:ext>
            </a:extLst>
          </p:cNvPr>
          <p:cNvSpPr/>
          <p:nvPr/>
        </p:nvSpPr>
        <p:spPr>
          <a:xfrm>
            <a:off x="2358839" y="4124733"/>
            <a:ext cx="5411861" cy="387310"/>
          </a:xfrm>
          <a:prstGeom prst="round2SameRect">
            <a:avLst>
              <a:gd name="adj1" fmla="val 23807"/>
              <a:gd name="adj2" fmla="val 0"/>
            </a:avLst>
          </a:prstGeom>
          <a:solidFill>
            <a:srgbClr val="C6E86B">
              <a:alpha val="7831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5480C811-8784-C19D-DA46-3774717429B4}"/>
              </a:ext>
            </a:extLst>
          </p:cNvPr>
          <p:cNvSpPr>
            <a:spLocks noGrp="1"/>
          </p:cNvSpPr>
          <p:nvPr>
            <p:ph type="title"/>
          </p:nvPr>
        </p:nvSpPr>
        <p:spPr>
          <a:xfrm>
            <a:off x="838200" y="-136014"/>
            <a:ext cx="10515600" cy="1325563"/>
          </a:xfrm>
        </p:spPr>
        <p:txBody>
          <a:bodyPr>
            <a:normAutofit/>
          </a:bodyPr>
          <a:lstStyle/>
          <a:p>
            <a:r>
              <a:rPr lang="en-US" dirty="0"/>
              <a:t>Individual - Private Insurance</a:t>
            </a:r>
          </a:p>
        </p:txBody>
      </p:sp>
      <p:cxnSp>
        <p:nvCxnSpPr>
          <p:cNvPr id="10" name="Straight Connector 9">
            <a:extLst>
              <a:ext uri="{FF2B5EF4-FFF2-40B4-BE49-F238E27FC236}">
                <a16:creationId xmlns:a16="http://schemas.microsoft.com/office/drawing/2014/main" id="{44FB8472-9C3A-0722-4F15-29E3B2F88C79}"/>
              </a:ext>
            </a:extLst>
          </p:cNvPr>
          <p:cNvCxnSpPr>
            <a:cxnSpLocks/>
          </p:cNvCxnSpPr>
          <p:nvPr/>
        </p:nvCxnSpPr>
        <p:spPr>
          <a:xfrm>
            <a:off x="0" y="1915777"/>
            <a:ext cx="2535229" cy="0"/>
          </a:xfrm>
          <a:prstGeom prst="line">
            <a:avLst/>
          </a:prstGeom>
          <a:ln>
            <a:tailEnd type="triangle"/>
          </a:ln>
        </p:spPr>
        <p:style>
          <a:lnRef idx="1">
            <a:schemeClr val="dk1"/>
          </a:lnRef>
          <a:fillRef idx="0">
            <a:schemeClr val="dk1"/>
          </a:fillRef>
          <a:effectRef idx="0">
            <a:schemeClr val="dk1"/>
          </a:effectRef>
          <a:fontRef idx="minor">
            <a:schemeClr val="tx1"/>
          </a:fontRef>
        </p:style>
      </p:cxnSp>
      <p:sp>
        <p:nvSpPr>
          <p:cNvPr id="11" name="CuadroTexto 13">
            <a:extLst>
              <a:ext uri="{FF2B5EF4-FFF2-40B4-BE49-F238E27FC236}">
                <a16:creationId xmlns:a16="http://schemas.microsoft.com/office/drawing/2014/main" id="{D30D6406-44A9-25E7-844A-AB11B0931D47}"/>
              </a:ext>
            </a:extLst>
          </p:cNvPr>
          <p:cNvSpPr txBox="1"/>
          <p:nvPr/>
        </p:nvSpPr>
        <p:spPr>
          <a:xfrm>
            <a:off x="2674457" y="1213824"/>
            <a:ext cx="888111"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People</a:t>
            </a:r>
          </a:p>
        </p:txBody>
      </p:sp>
      <p:sp>
        <p:nvSpPr>
          <p:cNvPr id="12" name="CuadroTexto 15">
            <a:extLst>
              <a:ext uri="{FF2B5EF4-FFF2-40B4-BE49-F238E27FC236}">
                <a16:creationId xmlns:a16="http://schemas.microsoft.com/office/drawing/2014/main" id="{8ECBD78F-92CB-1438-4CE2-05261440443C}"/>
              </a:ext>
            </a:extLst>
          </p:cNvPr>
          <p:cNvSpPr txBox="1"/>
          <p:nvPr/>
        </p:nvSpPr>
        <p:spPr>
          <a:xfrm>
            <a:off x="3902244" y="1213824"/>
            <a:ext cx="1035169"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Process</a:t>
            </a:r>
          </a:p>
        </p:txBody>
      </p:sp>
      <p:sp>
        <p:nvSpPr>
          <p:cNvPr id="13" name="CuadroTexto 17">
            <a:extLst>
              <a:ext uri="{FF2B5EF4-FFF2-40B4-BE49-F238E27FC236}">
                <a16:creationId xmlns:a16="http://schemas.microsoft.com/office/drawing/2014/main" id="{F7E1CB1B-38C2-F6A4-CC0F-6B97AAE9CDB0}"/>
              </a:ext>
            </a:extLst>
          </p:cNvPr>
          <p:cNvSpPr txBox="1"/>
          <p:nvPr/>
        </p:nvSpPr>
        <p:spPr>
          <a:xfrm>
            <a:off x="5769563" y="1213824"/>
            <a:ext cx="1310687"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Technology </a:t>
            </a:r>
          </a:p>
        </p:txBody>
      </p:sp>
      <p:cxnSp>
        <p:nvCxnSpPr>
          <p:cNvPr id="22" name="Conector recto 14">
            <a:extLst>
              <a:ext uri="{FF2B5EF4-FFF2-40B4-BE49-F238E27FC236}">
                <a16:creationId xmlns:a16="http://schemas.microsoft.com/office/drawing/2014/main" id="{BB2B81BE-B7A8-E2B5-C367-678A665FB14C}"/>
              </a:ext>
            </a:extLst>
          </p:cNvPr>
          <p:cNvCxnSpPr>
            <a:cxnSpLocks/>
          </p:cNvCxnSpPr>
          <p:nvPr/>
        </p:nvCxnSpPr>
        <p:spPr>
          <a:xfrm>
            <a:off x="3788553" y="1174561"/>
            <a:ext cx="0" cy="1348281"/>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cxnSp>
        <p:nvCxnSpPr>
          <p:cNvPr id="25" name="Conector recto 14">
            <a:extLst>
              <a:ext uri="{FF2B5EF4-FFF2-40B4-BE49-F238E27FC236}">
                <a16:creationId xmlns:a16="http://schemas.microsoft.com/office/drawing/2014/main" id="{64859E52-1065-7835-CDDB-14A946525E51}"/>
              </a:ext>
            </a:extLst>
          </p:cNvPr>
          <p:cNvCxnSpPr>
            <a:cxnSpLocks/>
          </p:cNvCxnSpPr>
          <p:nvPr/>
        </p:nvCxnSpPr>
        <p:spPr>
          <a:xfrm>
            <a:off x="5650492" y="1161812"/>
            <a:ext cx="0" cy="1361030"/>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pic>
        <p:nvPicPr>
          <p:cNvPr id="48" name="Picture 2">
            <a:extLst>
              <a:ext uri="{FF2B5EF4-FFF2-40B4-BE49-F238E27FC236}">
                <a16:creationId xmlns:a16="http://schemas.microsoft.com/office/drawing/2014/main" id="{85A1F88C-FA6B-3599-A2B6-43B7BF47B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5365" y="4216663"/>
            <a:ext cx="242305" cy="24230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a:extLst>
              <a:ext uri="{FF2B5EF4-FFF2-40B4-BE49-F238E27FC236}">
                <a16:creationId xmlns:a16="http://schemas.microsoft.com/office/drawing/2014/main" id="{E290226D-2B35-493D-9792-1B5CEC32A4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6156" y="4218343"/>
            <a:ext cx="246377" cy="246377"/>
          </a:xfrm>
          <a:prstGeom prst="rect">
            <a:avLst/>
          </a:prstGeom>
          <a:noFill/>
          <a:extLst>
            <a:ext uri="{909E8E84-426E-40DD-AFC4-6F175D3DCCD1}">
              <a14:hiddenFill xmlns:a14="http://schemas.microsoft.com/office/drawing/2010/main">
                <a:solidFill>
                  <a:srgbClr val="FFFFFF"/>
                </a:solidFill>
              </a14:hiddenFill>
            </a:ext>
          </a:extLst>
        </p:spPr>
      </p:pic>
      <p:sp>
        <p:nvSpPr>
          <p:cNvPr id="52" name="CuadroTexto 13">
            <a:extLst>
              <a:ext uri="{FF2B5EF4-FFF2-40B4-BE49-F238E27FC236}">
                <a16:creationId xmlns:a16="http://schemas.microsoft.com/office/drawing/2014/main" id="{301843CC-B4B5-815A-B219-CB4C4B04D2C6}"/>
              </a:ext>
            </a:extLst>
          </p:cNvPr>
          <p:cNvSpPr txBox="1"/>
          <p:nvPr/>
        </p:nvSpPr>
        <p:spPr>
          <a:xfrm>
            <a:off x="2674457" y="4186775"/>
            <a:ext cx="888111"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People</a:t>
            </a:r>
          </a:p>
        </p:txBody>
      </p:sp>
      <p:sp>
        <p:nvSpPr>
          <p:cNvPr id="53" name="CuadroTexto 15">
            <a:extLst>
              <a:ext uri="{FF2B5EF4-FFF2-40B4-BE49-F238E27FC236}">
                <a16:creationId xmlns:a16="http://schemas.microsoft.com/office/drawing/2014/main" id="{CCED7C72-A890-A1D9-9F8C-6B08037F98A2}"/>
              </a:ext>
            </a:extLst>
          </p:cNvPr>
          <p:cNvSpPr txBox="1"/>
          <p:nvPr/>
        </p:nvSpPr>
        <p:spPr>
          <a:xfrm>
            <a:off x="4032995" y="4186775"/>
            <a:ext cx="1035169"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Process</a:t>
            </a:r>
          </a:p>
        </p:txBody>
      </p:sp>
      <p:sp>
        <p:nvSpPr>
          <p:cNvPr id="54" name="CuadroTexto 17">
            <a:extLst>
              <a:ext uri="{FF2B5EF4-FFF2-40B4-BE49-F238E27FC236}">
                <a16:creationId xmlns:a16="http://schemas.microsoft.com/office/drawing/2014/main" id="{02C0E694-BFE0-302C-CF74-6371E520BB1E}"/>
              </a:ext>
            </a:extLst>
          </p:cNvPr>
          <p:cNvSpPr txBox="1"/>
          <p:nvPr/>
        </p:nvSpPr>
        <p:spPr>
          <a:xfrm>
            <a:off x="5947378" y="4194825"/>
            <a:ext cx="1310687"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Technology </a:t>
            </a:r>
          </a:p>
        </p:txBody>
      </p:sp>
      <p:cxnSp>
        <p:nvCxnSpPr>
          <p:cNvPr id="59" name="Conector recto 14">
            <a:extLst>
              <a:ext uri="{FF2B5EF4-FFF2-40B4-BE49-F238E27FC236}">
                <a16:creationId xmlns:a16="http://schemas.microsoft.com/office/drawing/2014/main" id="{49D9EC2E-A174-7DEB-66F0-BCD8A4D5B9B5}"/>
              </a:ext>
            </a:extLst>
          </p:cNvPr>
          <p:cNvCxnSpPr>
            <a:cxnSpLocks/>
          </p:cNvCxnSpPr>
          <p:nvPr/>
        </p:nvCxnSpPr>
        <p:spPr>
          <a:xfrm>
            <a:off x="3919304" y="4127997"/>
            <a:ext cx="0" cy="2156519"/>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cxnSp>
        <p:nvCxnSpPr>
          <p:cNvPr id="60" name="Conector recto 14">
            <a:extLst>
              <a:ext uri="{FF2B5EF4-FFF2-40B4-BE49-F238E27FC236}">
                <a16:creationId xmlns:a16="http://schemas.microsoft.com/office/drawing/2014/main" id="{21BB0259-587D-5612-18E2-388BA3C6B7DA}"/>
              </a:ext>
            </a:extLst>
          </p:cNvPr>
          <p:cNvCxnSpPr>
            <a:cxnSpLocks/>
          </p:cNvCxnSpPr>
          <p:nvPr/>
        </p:nvCxnSpPr>
        <p:spPr>
          <a:xfrm>
            <a:off x="5708708" y="4124458"/>
            <a:ext cx="0" cy="2133233"/>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sp>
        <p:nvSpPr>
          <p:cNvPr id="74" name="CuadroTexto 13">
            <a:extLst>
              <a:ext uri="{FF2B5EF4-FFF2-40B4-BE49-F238E27FC236}">
                <a16:creationId xmlns:a16="http://schemas.microsoft.com/office/drawing/2014/main" id="{DC5E3BE5-59B9-1C3F-A818-D00345ECF47A}"/>
              </a:ext>
            </a:extLst>
          </p:cNvPr>
          <p:cNvSpPr txBox="1"/>
          <p:nvPr/>
        </p:nvSpPr>
        <p:spPr>
          <a:xfrm>
            <a:off x="1578785" y="2815067"/>
            <a:ext cx="888111"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People</a:t>
            </a:r>
          </a:p>
        </p:txBody>
      </p:sp>
      <p:sp>
        <p:nvSpPr>
          <p:cNvPr id="75" name="CuadroTexto 15">
            <a:extLst>
              <a:ext uri="{FF2B5EF4-FFF2-40B4-BE49-F238E27FC236}">
                <a16:creationId xmlns:a16="http://schemas.microsoft.com/office/drawing/2014/main" id="{7161E3D5-04C9-1891-0114-35C3554E8852}"/>
              </a:ext>
            </a:extLst>
          </p:cNvPr>
          <p:cNvSpPr txBox="1"/>
          <p:nvPr/>
        </p:nvSpPr>
        <p:spPr>
          <a:xfrm>
            <a:off x="2806572" y="2815067"/>
            <a:ext cx="1035169"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Process</a:t>
            </a:r>
          </a:p>
        </p:txBody>
      </p:sp>
      <p:sp>
        <p:nvSpPr>
          <p:cNvPr id="76" name="CuadroTexto 17">
            <a:extLst>
              <a:ext uri="{FF2B5EF4-FFF2-40B4-BE49-F238E27FC236}">
                <a16:creationId xmlns:a16="http://schemas.microsoft.com/office/drawing/2014/main" id="{97A7A2CF-7BFA-3216-1314-2A03113C558F}"/>
              </a:ext>
            </a:extLst>
          </p:cNvPr>
          <p:cNvSpPr txBox="1"/>
          <p:nvPr/>
        </p:nvSpPr>
        <p:spPr>
          <a:xfrm>
            <a:off x="4673891" y="2815067"/>
            <a:ext cx="1310687"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Technology </a:t>
            </a:r>
          </a:p>
        </p:txBody>
      </p:sp>
      <p:cxnSp>
        <p:nvCxnSpPr>
          <p:cNvPr id="81" name="Conector recto 14">
            <a:extLst>
              <a:ext uri="{FF2B5EF4-FFF2-40B4-BE49-F238E27FC236}">
                <a16:creationId xmlns:a16="http://schemas.microsoft.com/office/drawing/2014/main" id="{E0497704-CB3B-09F2-F5A3-EE53D647F781}"/>
              </a:ext>
            </a:extLst>
          </p:cNvPr>
          <p:cNvCxnSpPr>
            <a:cxnSpLocks/>
          </p:cNvCxnSpPr>
          <p:nvPr/>
        </p:nvCxnSpPr>
        <p:spPr>
          <a:xfrm>
            <a:off x="2692881" y="2788407"/>
            <a:ext cx="0" cy="1016753"/>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cxnSp>
        <p:nvCxnSpPr>
          <p:cNvPr id="82" name="Conector recto 14">
            <a:extLst>
              <a:ext uri="{FF2B5EF4-FFF2-40B4-BE49-F238E27FC236}">
                <a16:creationId xmlns:a16="http://schemas.microsoft.com/office/drawing/2014/main" id="{77B6AA1A-5644-A68E-4950-A20816A3DD45}"/>
              </a:ext>
            </a:extLst>
          </p:cNvPr>
          <p:cNvCxnSpPr>
            <a:cxnSpLocks/>
          </p:cNvCxnSpPr>
          <p:nvPr/>
        </p:nvCxnSpPr>
        <p:spPr>
          <a:xfrm>
            <a:off x="4534724" y="2775658"/>
            <a:ext cx="0" cy="1029502"/>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9E2694F3-DB05-E972-AEC4-DC4A9119A3DF}"/>
              </a:ext>
            </a:extLst>
          </p:cNvPr>
          <p:cNvGrpSpPr/>
          <p:nvPr/>
        </p:nvGrpSpPr>
        <p:grpSpPr>
          <a:xfrm>
            <a:off x="6664291" y="1690411"/>
            <a:ext cx="1538392" cy="1845444"/>
            <a:chOff x="6428279" y="1564819"/>
            <a:chExt cx="1538392" cy="1845444"/>
          </a:xfrm>
        </p:grpSpPr>
        <p:sp>
          <p:nvSpPr>
            <p:cNvPr id="109" name="Right Bracket 108">
              <a:extLst>
                <a:ext uri="{FF2B5EF4-FFF2-40B4-BE49-F238E27FC236}">
                  <a16:creationId xmlns:a16="http://schemas.microsoft.com/office/drawing/2014/main" id="{F8E4A547-2CF4-E8E7-90E1-50BD97B3DB7E}"/>
                </a:ext>
              </a:extLst>
            </p:cNvPr>
            <p:cNvSpPr/>
            <p:nvPr/>
          </p:nvSpPr>
          <p:spPr>
            <a:xfrm>
              <a:off x="7523952" y="1564819"/>
              <a:ext cx="442719" cy="1845443"/>
            </a:xfrm>
            <a:prstGeom prst="rightBracket">
              <a:avLst>
                <a:gd name="adj" fmla="val 9813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cxnSp>
          <p:nvCxnSpPr>
            <p:cNvPr id="110" name="Straight Connector 109">
              <a:extLst>
                <a:ext uri="{FF2B5EF4-FFF2-40B4-BE49-F238E27FC236}">
                  <a16:creationId xmlns:a16="http://schemas.microsoft.com/office/drawing/2014/main" id="{8930B866-08B5-8F7C-04B5-8125F7192D48}"/>
                </a:ext>
              </a:extLst>
            </p:cNvPr>
            <p:cNvCxnSpPr>
              <a:cxnSpLocks/>
              <a:endCxn id="109" idx="1"/>
            </p:cNvCxnSpPr>
            <p:nvPr/>
          </p:nvCxnSpPr>
          <p:spPr>
            <a:xfrm flipV="1">
              <a:off x="6428279" y="3410262"/>
              <a:ext cx="1095673" cy="1"/>
            </a:xfrm>
            <a:prstGeom prst="line">
              <a:avLst/>
            </a:prstGeom>
            <a:ln>
              <a:headEnd type="triangle"/>
            </a:ln>
          </p:spPr>
          <p:style>
            <a:lnRef idx="1">
              <a:schemeClr val="dk1"/>
            </a:lnRef>
            <a:fillRef idx="0">
              <a:schemeClr val="dk1"/>
            </a:fillRef>
            <a:effectRef idx="0">
              <a:schemeClr val="dk1"/>
            </a:effectRef>
            <a:fontRef idx="minor">
              <a:schemeClr val="tx1"/>
            </a:fontRef>
          </p:style>
        </p:cxnSp>
      </p:grpSp>
      <p:sp>
        <p:nvSpPr>
          <p:cNvPr id="115" name="Right Bracket 114">
            <a:extLst>
              <a:ext uri="{FF2B5EF4-FFF2-40B4-BE49-F238E27FC236}">
                <a16:creationId xmlns:a16="http://schemas.microsoft.com/office/drawing/2014/main" id="{6F04F1C6-F793-5BF9-A612-F5F2641A057E}"/>
              </a:ext>
            </a:extLst>
          </p:cNvPr>
          <p:cNvSpPr/>
          <p:nvPr/>
        </p:nvSpPr>
        <p:spPr>
          <a:xfrm flipH="1">
            <a:off x="371400" y="3444689"/>
            <a:ext cx="373474" cy="1730429"/>
          </a:xfrm>
          <a:prstGeom prst="rightBracket">
            <a:avLst>
              <a:gd name="adj" fmla="val 9813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30" name="Right Bracket 129">
            <a:extLst>
              <a:ext uri="{FF2B5EF4-FFF2-40B4-BE49-F238E27FC236}">
                <a16:creationId xmlns:a16="http://schemas.microsoft.com/office/drawing/2014/main" id="{CAC1573F-467C-1210-3237-E5B484EF18D6}"/>
              </a:ext>
            </a:extLst>
          </p:cNvPr>
          <p:cNvSpPr/>
          <p:nvPr/>
        </p:nvSpPr>
        <p:spPr>
          <a:xfrm>
            <a:off x="8189704" y="1308519"/>
            <a:ext cx="442719" cy="4951076"/>
          </a:xfrm>
          <a:prstGeom prst="rightBracket">
            <a:avLst>
              <a:gd name="adj" fmla="val 68200"/>
            </a:avLst>
          </a:prstGeom>
          <a:ln w="12700">
            <a:solidFill>
              <a:schemeClr val="tx1">
                <a:lumMod val="85000"/>
                <a:lumOff val="15000"/>
              </a:schemeClr>
            </a:solidFill>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pic>
        <p:nvPicPr>
          <p:cNvPr id="132" name="Picture 6">
            <a:extLst>
              <a:ext uri="{FF2B5EF4-FFF2-40B4-BE49-F238E27FC236}">
                <a16:creationId xmlns:a16="http://schemas.microsoft.com/office/drawing/2014/main" id="{74E862EE-034E-AB50-2AF1-F4C8DCD570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1936" y="4216663"/>
            <a:ext cx="228512" cy="228512"/>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2">
            <a:extLst>
              <a:ext uri="{FF2B5EF4-FFF2-40B4-BE49-F238E27FC236}">
                <a16:creationId xmlns:a16="http://schemas.microsoft.com/office/drawing/2014/main" id="{EC1663C4-B7DD-016C-EF62-999236477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8840" y="2866086"/>
            <a:ext cx="242305" cy="242305"/>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
            <a:extLst>
              <a:ext uri="{FF2B5EF4-FFF2-40B4-BE49-F238E27FC236}">
                <a16:creationId xmlns:a16="http://schemas.microsoft.com/office/drawing/2014/main" id="{11FF7242-3239-3F73-E1C2-7249494FD6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7930" y="2862014"/>
            <a:ext cx="246377" cy="246377"/>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6">
            <a:extLst>
              <a:ext uri="{FF2B5EF4-FFF2-40B4-BE49-F238E27FC236}">
                <a16:creationId xmlns:a16="http://schemas.microsoft.com/office/drawing/2014/main" id="{9C08EC1B-5311-5AB9-351C-6C28822B65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6666" y="2857586"/>
            <a:ext cx="228512" cy="22851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C5881009-1C85-F03F-E163-80A8887CDD55}"/>
              </a:ext>
            </a:extLst>
          </p:cNvPr>
          <p:cNvCxnSpPr>
            <a:cxnSpLocks/>
          </p:cNvCxnSpPr>
          <p:nvPr/>
        </p:nvCxnSpPr>
        <p:spPr>
          <a:xfrm flipH="1" flipV="1">
            <a:off x="734000" y="5171944"/>
            <a:ext cx="1605975" cy="15957"/>
          </a:xfrm>
          <a:prstGeom prst="line">
            <a:avLst/>
          </a:prstGeom>
          <a:ln>
            <a:headEnd type="triangle"/>
          </a:ln>
        </p:spPr>
        <p:style>
          <a:lnRef idx="1">
            <a:schemeClr val="dk1"/>
          </a:lnRef>
          <a:fillRef idx="0">
            <a:schemeClr val="dk1"/>
          </a:fillRef>
          <a:effectRef idx="0">
            <a:schemeClr val="dk1"/>
          </a:effectRef>
          <a:fontRef idx="minor">
            <a:schemeClr val="tx1"/>
          </a:fontRef>
        </p:style>
      </p:cxnSp>
      <p:graphicFrame>
        <p:nvGraphicFramePr>
          <p:cNvPr id="19" name="Table 19">
            <a:extLst>
              <a:ext uri="{FF2B5EF4-FFF2-40B4-BE49-F238E27FC236}">
                <a16:creationId xmlns:a16="http://schemas.microsoft.com/office/drawing/2014/main" id="{B43161F3-DAB9-A606-51B5-00632DB01E54}"/>
              </a:ext>
            </a:extLst>
          </p:cNvPr>
          <p:cNvGraphicFramePr>
            <a:graphicFrameLocks noGrp="1"/>
          </p:cNvGraphicFramePr>
          <p:nvPr>
            <p:extLst>
              <p:ext uri="{D42A27DB-BD31-4B8C-83A1-F6EECF244321}">
                <p14:modId xmlns:p14="http://schemas.microsoft.com/office/powerpoint/2010/main" val="2865200471"/>
              </p:ext>
            </p:extLst>
          </p:nvPr>
        </p:nvGraphicFramePr>
        <p:xfrm>
          <a:off x="8654191" y="1662264"/>
          <a:ext cx="2587775" cy="2500088"/>
        </p:xfrm>
        <a:graphic>
          <a:graphicData uri="http://schemas.openxmlformats.org/drawingml/2006/table">
            <a:tbl>
              <a:tblPr firstRow="1" bandRow="1">
                <a:tableStyleId>{D063CAC8-CBCA-4748-A2EA-3F989033F948}</a:tableStyleId>
              </a:tblPr>
              <a:tblGrid>
                <a:gridCol w="2587775">
                  <a:extLst>
                    <a:ext uri="{9D8B030D-6E8A-4147-A177-3AD203B41FA5}">
                      <a16:colId xmlns:a16="http://schemas.microsoft.com/office/drawing/2014/main" val="1253896797"/>
                    </a:ext>
                  </a:extLst>
                </a:gridCol>
              </a:tblGrid>
              <a:tr h="5743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Persona: </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Individual - Male/Female - Private Insurance</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alpha val="0"/>
                      </a:schemeClr>
                    </a:solidFill>
                  </a:tcPr>
                </a:tc>
                <a:extLst>
                  <a:ext uri="{0D108BD9-81ED-4DB2-BD59-A6C34878D82A}">
                    <a16:rowId xmlns:a16="http://schemas.microsoft.com/office/drawing/2014/main" val="3882145817"/>
                  </a:ext>
                </a:extLst>
              </a:tr>
              <a:tr h="41259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Type: </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Outpatient</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alpha val="0"/>
                      </a:schemeClr>
                    </a:solidFill>
                  </a:tcPr>
                </a:tc>
                <a:extLst>
                  <a:ext uri="{0D108BD9-81ED-4DB2-BD59-A6C34878D82A}">
                    <a16:rowId xmlns:a16="http://schemas.microsoft.com/office/drawing/2014/main" val="4138268393"/>
                  </a:ext>
                </a:extLst>
              </a:tr>
              <a:tr h="40144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Scenario: </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Annual Visit </a:t>
                      </a:r>
                      <a:endPar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4703743"/>
                  </a:ext>
                </a:extLst>
              </a:tr>
              <a:tr h="37914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Location: </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Urban</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6737031"/>
                  </a:ext>
                </a:extLst>
              </a:tr>
              <a:tr h="36627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Pre-Condition: </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Normal Lifestyle</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4057516"/>
                  </a:ext>
                </a:extLst>
              </a:tr>
              <a:tr h="36627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Pain Points: </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242524361"/>
                  </a:ext>
                </a:extLst>
              </a:tr>
            </a:tbl>
          </a:graphicData>
        </a:graphic>
      </p:graphicFrame>
      <p:sp>
        <p:nvSpPr>
          <p:cNvPr id="20" name="Oval 19">
            <a:extLst>
              <a:ext uri="{FF2B5EF4-FFF2-40B4-BE49-F238E27FC236}">
                <a16:creationId xmlns:a16="http://schemas.microsoft.com/office/drawing/2014/main" id="{048BC2D6-83B3-98A9-C65B-336F8B34AED4}"/>
              </a:ext>
            </a:extLst>
          </p:cNvPr>
          <p:cNvSpPr/>
          <p:nvPr/>
        </p:nvSpPr>
        <p:spPr>
          <a:xfrm>
            <a:off x="8339662" y="936540"/>
            <a:ext cx="239794" cy="2397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784E329F-501F-FDD5-0563-360C804039CB}"/>
              </a:ext>
            </a:extLst>
          </p:cNvPr>
          <p:cNvSpPr/>
          <p:nvPr/>
        </p:nvSpPr>
        <p:spPr>
          <a:xfrm>
            <a:off x="9488972" y="946952"/>
            <a:ext cx="239794" cy="239794"/>
          </a:xfrm>
          <a:prstGeom prst="ellipse">
            <a:avLst/>
          </a:prstGeom>
          <a:solidFill>
            <a:srgbClr val="9BE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A3D077A-9BEA-A959-3AE3-181E64CCF5F9}"/>
              </a:ext>
            </a:extLst>
          </p:cNvPr>
          <p:cNvSpPr/>
          <p:nvPr/>
        </p:nvSpPr>
        <p:spPr>
          <a:xfrm>
            <a:off x="10374252" y="946952"/>
            <a:ext cx="239794" cy="239794"/>
          </a:xfrm>
          <a:prstGeom prst="ellipse">
            <a:avLst/>
          </a:prstGeom>
          <a:solidFill>
            <a:srgbClr val="C6E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76087664-95BE-6169-B1ED-71BE2FB43277}"/>
              </a:ext>
            </a:extLst>
          </p:cNvPr>
          <p:cNvSpPr txBox="1"/>
          <p:nvPr/>
        </p:nvSpPr>
        <p:spPr>
          <a:xfrm>
            <a:off x="8573981" y="958717"/>
            <a:ext cx="1062410" cy="230832"/>
          </a:xfrm>
          <a:prstGeom prst="rect">
            <a:avLst/>
          </a:prstGeom>
          <a:noFill/>
        </p:spPr>
        <p:txBody>
          <a:bodyPr wrap="square">
            <a:spAutoFit/>
          </a:bodyPr>
          <a:lstStyle/>
          <a:p>
            <a:r>
              <a:rPr lang="en-US" sz="9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Pre-episode</a:t>
            </a:r>
          </a:p>
        </p:txBody>
      </p:sp>
      <p:sp>
        <p:nvSpPr>
          <p:cNvPr id="29" name="TextBox 28">
            <a:extLst>
              <a:ext uri="{FF2B5EF4-FFF2-40B4-BE49-F238E27FC236}">
                <a16:creationId xmlns:a16="http://schemas.microsoft.com/office/drawing/2014/main" id="{7ABAD972-CBAA-AAEB-F203-0500D673B6D1}"/>
              </a:ext>
            </a:extLst>
          </p:cNvPr>
          <p:cNvSpPr txBox="1"/>
          <p:nvPr/>
        </p:nvSpPr>
        <p:spPr>
          <a:xfrm>
            <a:off x="9693697" y="945344"/>
            <a:ext cx="1062410" cy="230832"/>
          </a:xfrm>
          <a:prstGeom prst="rect">
            <a:avLst/>
          </a:prstGeom>
          <a:noFill/>
        </p:spPr>
        <p:txBody>
          <a:bodyPr wrap="square">
            <a:spAutoFit/>
          </a:bodyPr>
          <a:lstStyle/>
          <a:p>
            <a:r>
              <a:rPr lang="en-US" sz="9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Episode</a:t>
            </a:r>
          </a:p>
        </p:txBody>
      </p:sp>
      <p:sp>
        <p:nvSpPr>
          <p:cNvPr id="30" name="TextBox 29">
            <a:extLst>
              <a:ext uri="{FF2B5EF4-FFF2-40B4-BE49-F238E27FC236}">
                <a16:creationId xmlns:a16="http://schemas.microsoft.com/office/drawing/2014/main" id="{EA640AED-42A2-D2E2-3D7D-1B364D037915}"/>
              </a:ext>
            </a:extLst>
          </p:cNvPr>
          <p:cNvSpPr txBox="1"/>
          <p:nvPr/>
        </p:nvSpPr>
        <p:spPr>
          <a:xfrm>
            <a:off x="10615597" y="954764"/>
            <a:ext cx="1062410" cy="230832"/>
          </a:xfrm>
          <a:prstGeom prst="rect">
            <a:avLst/>
          </a:prstGeom>
          <a:noFill/>
        </p:spPr>
        <p:txBody>
          <a:bodyPr wrap="square">
            <a:spAutoFit/>
          </a:bodyPr>
          <a:lstStyle/>
          <a:p>
            <a:r>
              <a:rPr lang="en-US" sz="9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Post-episode</a:t>
            </a:r>
          </a:p>
        </p:txBody>
      </p:sp>
      <p:sp>
        <p:nvSpPr>
          <p:cNvPr id="35" name="TextBox 34">
            <a:extLst>
              <a:ext uri="{FF2B5EF4-FFF2-40B4-BE49-F238E27FC236}">
                <a16:creationId xmlns:a16="http://schemas.microsoft.com/office/drawing/2014/main" id="{C2DCD4D0-ACB2-A4E2-8585-CC0659C685EF}"/>
              </a:ext>
            </a:extLst>
          </p:cNvPr>
          <p:cNvSpPr txBox="1"/>
          <p:nvPr/>
        </p:nvSpPr>
        <p:spPr>
          <a:xfrm>
            <a:off x="2674457" y="1592988"/>
            <a:ext cx="1280584" cy="461665"/>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Receptionist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Back Office Support Team</a:t>
            </a:r>
          </a:p>
        </p:txBody>
      </p:sp>
      <p:sp>
        <p:nvSpPr>
          <p:cNvPr id="39" name="TextBox 38">
            <a:extLst>
              <a:ext uri="{FF2B5EF4-FFF2-40B4-BE49-F238E27FC236}">
                <a16:creationId xmlns:a16="http://schemas.microsoft.com/office/drawing/2014/main" id="{8E6BF99E-C98C-53C9-5A08-A936B57675CB}"/>
              </a:ext>
            </a:extLst>
          </p:cNvPr>
          <p:cNvSpPr txBox="1"/>
          <p:nvPr/>
        </p:nvSpPr>
        <p:spPr>
          <a:xfrm>
            <a:off x="3902244" y="1597648"/>
            <a:ext cx="2170537" cy="954107"/>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Plan Enrollment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Provider Search</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Appointment Request*</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Pre-Check Questionnaire*</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Insurance Check*</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Patient Responsibility - if any*</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Front Desk Automation*</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TextBox 39">
            <a:extLst>
              <a:ext uri="{FF2B5EF4-FFF2-40B4-BE49-F238E27FC236}">
                <a16:creationId xmlns:a16="http://schemas.microsoft.com/office/drawing/2014/main" id="{7DE39AB1-4339-5BD7-A65A-D4F67A4F1EC7}"/>
              </a:ext>
            </a:extLst>
          </p:cNvPr>
          <p:cNvSpPr txBox="1"/>
          <p:nvPr/>
        </p:nvSpPr>
        <p:spPr>
          <a:xfrm>
            <a:off x="5769563" y="1541737"/>
            <a:ext cx="2170537" cy="1077218"/>
          </a:xfrm>
          <a:prstGeom prst="rect">
            <a:avLst/>
          </a:prstGeom>
          <a:noFill/>
        </p:spPr>
        <p:txBody>
          <a:bodyPr wrap="square" rtlCol="0">
            <a:spAutoFit/>
          </a:bodyPr>
          <a:lstStyle/>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EHR*</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EMR*</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Find Doc</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Coverage Check (Eligibility)</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RCM Product*</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Consent Management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Payments</a:t>
            </a:r>
          </a:p>
          <a:p>
            <a:pPr marL="171450" indent="-171450">
              <a:buFont typeface="Arial" panose="020B0604020202020204" pitchFamily="34" charset="0"/>
              <a:buChar char="•"/>
            </a:pPr>
            <a:endParaRPr lang="en-US" sz="800"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TextBox 40">
            <a:extLst>
              <a:ext uri="{FF2B5EF4-FFF2-40B4-BE49-F238E27FC236}">
                <a16:creationId xmlns:a16="http://schemas.microsoft.com/office/drawing/2014/main" id="{21762B45-4CB1-88FA-5479-EBA8E462559E}"/>
              </a:ext>
            </a:extLst>
          </p:cNvPr>
          <p:cNvSpPr txBox="1"/>
          <p:nvPr/>
        </p:nvSpPr>
        <p:spPr>
          <a:xfrm>
            <a:off x="2502407" y="4600037"/>
            <a:ext cx="1388482" cy="1569660"/>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RCM Analyst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Claim Analyst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UM - Analyst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CM - Team</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Pharmacist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Community Worker</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Non-Medical Providers (Yoga, Gym Trainers)</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Patient Responsibility (for any new services)</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Payer</a:t>
            </a:r>
          </a:p>
        </p:txBody>
      </p:sp>
      <p:sp>
        <p:nvSpPr>
          <p:cNvPr id="42" name="TextBox 41">
            <a:extLst>
              <a:ext uri="{FF2B5EF4-FFF2-40B4-BE49-F238E27FC236}">
                <a16:creationId xmlns:a16="http://schemas.microsoft.com/office/drawing/2014/main" id="{510F8AD5-7740-1EA9-991B-3A5E315BC6F6}"/>
              </a:ext>
            </a:extLst>
          </p:cNvPr>
          <p:cNvSpPr txBox="1"/>
          <p:nvPr/>
        </p:nvSpPr>
        <p:spPr>
          <a:xfrm>
            <a:off x="3983590" y="4654543"/>
            <a:ext cx="2170537" cy="1446550"/>
          </a:xfrm>
          <a:prstGeom prst="rect">
            <a:avLst/>
          </a:prstGeom>
          <a:noFill/>
        </p:spPr>
        <p:txBody>
          <a:bodyPr wrap="square" rtlCol="0">
            <a:spAutoFit/>
          </a:bodyPr>
          <a:lstStyle/>
          <a:p>
            <a:pPr marL="171450" indent="-171450">
              <a:buFont typeface="Arial" panose="020B0604020202020204" pitchFamily="34" charset="0"/>
              <a:buChar char="•"/>
            </a:pPr>
            <a:r>
              <a:rPr lang="en-US" sz="800" dirty="0">
                <a:solidFill>
                  <a:schemeClr val="accent5"/>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RCM</a:t>
            </a:r>
            <a:endParaRPr lang="en-US" sz="8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Visit Summary*</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Utilization Management</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Care Management*</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Remote Patient Monitoring</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0" action="ppaction://hlinksldjump">
                  <a:extLst>
                    <a:ext uri="{A12FA001-AC4F-418D-AE19-62706E023703}">
                      <ahyp:hlinkClr xmlns:ahyp="http://schemas.microsoft.com/office/drawing/2018/hyperlinkcolor" val="tx"/>
                    </a:ext>
                  </a:extLst>
                </a:hlinkClick>
              </a:rPr>
              <a:t>SDOH*</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Community Activity</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Patient Billing</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Healthy Lifestyle Initiative</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Referral Management</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1" action="ppaction://hlinksldjump">
                  <a:extLst>
                    <a:ext uri="{A12FA001-AC4F-418D-AE19-62706E023703}">
                      <ahyp:hlinkClr xmlns:ahyp="http://schemas.microsoft.com/office/drawing/2018/hyperlinkcolor" val="tx"/>
                    </a:ext>
                  </a:extLst>
                </a:hlinkClick>
              </a:rPr>
              <a:t>Data Analysis*</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TextBox 42">
            <a:extLst>
              <a:ext uri="{FF2B5EF4-FFF2-40B4-BE49-F238E27FC236}">
                <a16:creationId xmlns:a16="http://schemas.microsoft.com/office/drawing/2014/main" id="{FE0A9D95-64E5-CD3E-6C62-7C9057168F17}"/>
              </a:ext>
            </a:extLst>
          </p:cNvPr>
          <p:cNvSpPr txBox="1"/>
          <p:nvPr/>
        </p:nvSpPr>
        <p:spPr>
          <a:xfrm>
            <a:off x="5834169" y="4538011"/>
            <a:ext cx="2354808" cy="1815882"/>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E-Prescription</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Prescription</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Lab Report</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Claim Adjudication*</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Claim status*</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Remittance Process</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EOB Report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COB</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Billing and Payment</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Clearing House*</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FHIR Integration*</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Remote Patient Monitoring</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Pre-Auth/Referral Management</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1" action="ppaction://hlinksldjump">
                  <a:extLst>
                    <a:ext uri="{A12FA001-AC4F-418D-AE19-62706E023703}">
                      <ahyp:hlinkClr xmlns:ahyp="http://schemas.microsoft.com/office/drawing/2018/hyperlinkcolor" val="tx"/>
                    </a:ext>
                  </a:extLst>
                </a:hlinkClick>
              </a:rPr>
              <a:t>FWA - Data Integrity*</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TextBox 43">
            <a:extLst>
              <a:ext uri="{FF2B5EF4-FFF2-40B4-BE49-F238E27FC236}">
                <a16:creationId xmlns:a16="http://schemas.microsoft.com/office/drawing/2014/main" id="{7567456F-2E39-AA63-E455-D415C31BF715}"/>
              </a:ext>
            </a:extLst>
          </p:cNvPr>
          <p:cNvSpPr txBox="1"/>
          <p:nvPr/>
        </p:nvSpPr>
        <p:spPr>
          <a:xfrm>
            <a:off x="1098017" y="3212078"/>
            <a:ext cx="1280584" cy="461665"/>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Nurse Partitioner</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Lab Technician</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Doctor</a:t>
            </a:r>
          </a:p>
        </p:txBody>
      </p:sp>
      <p:sp>
        <p:nvSpPr>
          <p:cNvPr id="45" name="TextBox 44">
            <a:extLst>
              <a:ext uri="{FF2B5EF4-FFF2-40B4-BE49-F238E27FC236}">
                <a16:creationId xmlns:a16="http://schemas.microsoft.com/office/drawing/2014/main" id="{C2AFD26D-D918-108D-878B-06E092F84261}"/>
              </a:ext>
            </a:extLst>
          </p:cNvPr>
          <p:cNvSpPr txBox="1"/>
          <p:nvPr/>
        </p:nvSpPr>
        <p:spPr>
          <a:xfrm>
            <a:off x="2721624" y="3167824"/>
            <a:ext cx="2170537" cy="707886"/>
          </a:xfrm>
          <a:prstGeom prst="rect">
            <a:avLst/>
          </a:prstGeom>
          <a:noFill/>
        </p:spPr>
        <p:txBody>
          <a:bodyPr wrap="square" rtlCol="0">
            <a:spAutoFit/>
          </a:bodyPr>
          <a:lstStyle/>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Front Desk Automation*</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Service Provided</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Lab Visit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Telehealth</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E-Prescription</a:t>
            </a:r>
          </a:p>
        </p:txBody>
      </p:sp>
      <p:sp>
        <p:nvSpPr>
          <p:cNvPr id="46" name="TextBox 45">
            <a:extLst>
              <a:ext uri="{FF2B5EF4-FFF2-40B4-BE49-F238E27FC236}">
                <a16:creationId xmlns:a16="http://schemas.microsoft.com/office/drawing/2014/main" id="{4BA50AFA-3D48-1A41-E596-D0768968566C}"/>
              </a:ext>
            </a:extLst>
          </p:cNvPr>
          <p:cNvSpPr txBox="1"/>
          <p:nvPr/>
        </p:nvSpPr>
        <p:spPr>
          <a:xfrm>
            <a:off x="4623439" y="3156149"/>
            <a:ext cx="2170537" cy="707886"/>
          </a:xfrm>
          <a:prstGeom prst="rect">
            <a:avLst/>
          </a:prstGeom>
          <a:noFill/>
        </p:spPr>
        <p:txBody>
          <a:bodyPr wrap="square" rtlCol="0">
            <a:spAutoFit/>
          </a:bodyPr>
          <a:lstStyle/>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EHR*</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EMR*</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Consent Management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Telehealth</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1" action="ppaction://hlinksldjump">
                  <a:extLst>
                    <a:ext uri="{A12FA001-AC4F-418D-AE19-62706E023703}">
                      <ahyp:hlinkClr xmlns:ahyp="http://schemas.microsoft.com/office/drawing/2018/hyperlinkcolor" val="tx"/>
                    </a:ext>
                  </a:extLst>
                </a:hlinkClick>
              </a:rPr>
              <a:t>Data Analysis*</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TextBox 46">
            <a:extLst>
              <a:ext uri="{FF2B5EF4-FFF2-40B4-BE49-F238E27FC236}">
                <a16:creationId xmlns:a16="http://schemas.microsoft.com/office/drawing/2014/main" id="{8B92FDB3-5D00-789E-E2ED-B59B607E9D96}"/>
              </a:ext>
            </a:extLst>
          </p:cNvPr>
          <p:cNvSpPr txBox="1"/>
          <p:nvPr/>
        </p:nvSpPr>
        <p:spPr>
          <a:xfrm>
            <a:off x="8769365" y="4187292"/>
            <a:ext cx="2170537" cy="523220"/>
          </a:xfrm>
          <a:prstGeom prst="rect">
            <a:avLst/>
          </a:prstGeom>
          <a:noFill/>
        </p:spPr>
        <p:txBody>
          <a:bodyPr wrap="square" rtlCol="0">
            <a:spAutoFit/>
          </a:bodyPr>
          <a:lstStyle/>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Appointment Availability</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Cost Outlook for the Episode</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Data Ownership/Sharing</a:t>
            </a:r>
          </a:p>
          <a:p>
            <a:pPr marL="171450" indent="-171450">
              <a:buFont typeface="Arial" panose="020B0604020202020204" pitchFamily="34" charset="0"/>
              <a:buChar char="•"/>
            </a:pPr>
            <a:endParaRPr lang="en-US" sz="700" dirty="0">
              <a:latin typeface="Open Sans" panose="020B0606030504020204" pitchFamily="34" charset="0"/>
              <a:ea typeface="Open Sans" panose="020B0606030504020204" pitchFamily="34" charset="0"/>
              <a:cs typeface="Open Sans" panose="020B0606030504020204" pitchFamily="34" charset="0"/>
            </a:endParaRPr>
          </a:p>
        </p:txBody>
      </p:sp>
      <p:sp>
        <p:nvSpPr>
          <p:cNvPr id="61" name="TextBox 60">
            <a:extLst>
              <a:ext uri="{FF2B5EF4-FFF2-40B4-BE49-F238E27FC236}">
                <a16:creationId xmlns:a16="http://schemas.microsoft.com/office/drawing/2014/main" id="{A8ED8207-05B1-6D35-0A17-E55084494DFC}"/>
              </a:ext>
            </a:extLst>
          </p:cNvPr>
          <p:cNvSpPr txBox="1"/>
          <p:nvPr/>
        </p:nvSpPr>
        <p:spPr>
          <a:xfrm>
            <a:off x="8747459" y="4729049"/>
            <a:ext cx="2170537" cy="415498"/>
          </a:xfrm>
          <a:prstGeom prst="rect">
            <a:avLst/>
          </a:prstGeom>
          <a:noFill/>
        </p:spPr>
        <p:txBody>
          <a:bodyPr wrap="square" rtlCol="0">
            <a:spAutoFit/>
          </a:bodyPr>
          <a:lstStyle/>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EHR/EMR Integration with other Entities</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Data Ownership by Patients</a:t>
            </a:r>
          </a:p>
          <a:p>
            <a:pPr marL="171450" indent="-171450">
              <a:buFont typeface="Arial" panose="020B0604020202020204" pitchFamily="34" charset="0"/>
              <a:buChar char="•"/>
            </a:pPr>
            <a:endParaRPr lang="en-US" sz="700" dirty="0">
              <a:latin typeface="Open Sans" panose="020B0606030504020204" pitchFamily="34" charset="0"/>
              <a:ea typeface="Open Sans" panose="020B0606030504020204" pitchFamily="34" charset="0"/>
              <a:cs typeface="Open Sans" panose="020B0606030504020204" pitchFamily="34" charset="0"/>
            </a:endParaRPr>
          </a:p>
        </p:txBody>
      </p:sp>
      <p:sp>
        <p:nvSpPr>
          <p:cNvPr id="62" name="TextBox 61">
            <a:extLst>
              <a:ext uri="{FF2B5EF4-FFF2-40B4-BE49-F238E27FC236}">
                <a16:creationId xmlns:a16="http://schemas.microsoft.com/office/drawing/2014/main" id="{4B7E1D5D-75DE-E114-5BD3-91989A8229F6}"/>
              </a:ext>
            </a:extLst>
          </p:cNvPr>
          <p:cNvSpPr txBox="1"/>
          <p:nvPr/>
        </p:nvSpPr>
        <p:spPr>
          <a:xfrm>
            <a:off x="8769365" y="5162354"/>
            <a:ext cx="2170537" cy="738664"/>
          </a:xfrm>
          <a:prstGeom prst="rect">
            <a:avLst/>
          </a:prstGeom>
          <a:noFill/>
        </p:spPr>
        <p:txBody>
          <a:bodyPr wrap="square" rtlCol="0">
            <a:spAutoFit/>
          </a:bodyPr>
          <a:lstStyle/>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Multi-Entity Integration</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RCM Follow-up</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Code Set</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Data Cleansing</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Visit Summary Automation</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Identification of High-risk Events</a:t>
            </a:r>
          </a:p>
        </p:txBody>
      </p:sp>
    </p:spTree>
    <p:extLst>
      <p:ext uri="{BB962C8B-B14F-4D97-AF65-F5344CB8AC3E}">
        <p14:creationId xmlns:p14="http://schemas.microsoft.com/office/powerpoint/2010/main" val="166435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82A4B6F8-9343-558B-7630-6ADD123ED6D3}"/>
              </a:ext>
            </a:extLst>
          </p:cNvPr>
          <p:cNvSpPr/>
          <p:nvPr/>
        </p:nvSpPr>
        <p:spPr>
          <a:xfrm>
            <a:off x="11430829" y="1551121"/>
            <a:ext cx="399624" cy="3573498"/>
          </a:xfrm>
          <a:prstGeom prst="rect">
            <a:avLst/>
          </a:prstGeom>
          <a:solidFill>
            <a:srgbClr val="9AE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A5143FE-84F6-EBFF-0F05-F6349DA3F271}"/>
              </a:ext>
            </a:extLst>
          </p:cNvPr>
          <p:cNvSpPr/>
          <p:nvPr/>
        </p:nvSpPr>
        <p:spPr>
          <a:xfrm rot="5400000">
            <a:off x="9664027" y="3010681"/>
            <a:ext cx="3535379" cy="692497"/>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lumMod val="85000"/>
                    <a:lumOff val="15000"/>
                  </a:srgbClr>
                </a:solidFill>
                <a:effectLst/>
                <a:uLnTx/>
                <a:uFillTx/>
                <a:latin typeface="Open Sans" panose="020B0606030504020204" pitchFamily="34" charset="0"/>
                <a:ea typeface="Open Sans" panose="020B0606030504020204" pitchFamily="34" charset="0"/>
                <a:cs typeface="Open Sans" panose="020B0606030504020204" pitchFamily="34" charset="0"/>
              </a:rPr>
              <a:t>Our Industries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a:ln>
                <a:noFill/>
              </a:ln>
              <a:solidFill>
                <a:srgbClr val="000000">
                  <a:lumMod val="85000"/>
                  <a:lumOff val="1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a:ln>
                <a:noFill/>
              </a:ln>
              <a:solidFill>
                <a:srgbClr val="000000">
                  <a:lumMod val="85000"/>
                  <a:lumOff val="1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C075A488-3F60-09C9-3CBA-066390EA0176}"/>
              </a:ext>
            </a:extLst>
          </p:cNvPr>
          <p:cNvSpPr/>
          <p:nvPr/>
        </p:nvSpPr>
        <p:spPr>
          <a:xfrm>
            <a:off x="1053216" y="1572615"/>
            <a:ext cx="2712606" cy="25225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22470D9-B9F1-D447-C668-586D7409D384}"/>
              </a:ext>
            </a:extLst>
          </p:cNvPr>
          <p:cNvSpPr/>
          <p:nvPr/>
        </p:nvSpPr>
        <p:spPr>
          <a:xfrm>
            <a:off x="1838175" y="1713552"/>
            <a:ext cx="1419038" cy="492443"/>
          </a:xfrm>
          <a:prstGeom prst="rect">
            <a:avLst/>
          </a:prstGeom>
        </p:spPr>
        <p:txBody>
          <a:bodyPr wrap="square">
            <a:spAutoFit/>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lumMod val="85000"/>
                    <a:lumOff val="15000"/>
                  </a:srgbClr>
                </a:solidFill>
                <a:effectLst/>
                <a:uLnTx/>
                <a:uFillTx/>
                <a:latin typeface="Open Sans" panose="020B0606030504020204" pitchFamily="34" charset="0"/>
                <a:ea typeface="Open Sans" panose="020B0606030504020204" pitchFamily="34" charset="0"/>
                <a:cs typeface="Open Sans" panose="020B0606030504020204" pitchFamily="34" charset="0"/>
              </a:rPr>
              <a:t>Product  </a:t>
            </a:r>
          </a:p>
          <a:p>
            <a:pPr marL="0" marR="0" lvl="0" indent="0" algn="l" defTabSz="914384"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lumMod val="85000"/>
                    <a:lumOff val="15000"/>
                  </a:srgbClr>
                </a:solidFill>
                <a:effectLst/>
                <a:uLnTx/>
                <a:uFillTx/>
                <a:latin typeface="Open Sans" panose="020B0606030504020204" pitchFamily="34" charset="0"/>
                <a:ea typeface="Open Sans" panose="020B0606030504020204" pitchFamily="34" charset="0"/>
                <a:cs typeface="Open Sans" panose="020B0606030504020204" pitchFamily="34" charset="0"/>
              </a:rPr>
              <a:t>Engineering</a:t>
            </a:r>
          </a:p>
        </p:txBody>
      </p:sp>
      <p:sp>
        <p:nvSpPr>
          <p:cNvPr id="12" name="Rectangle 11">
            <a:extLst>
              <a:ext uri="{FF2B5EF4-FFF2-40B4-BE49-F238E27FC236}">
                <a16:creationId xmlns:a16="http://schemas.microsoft.com/office/drawing/2014/main" id="{92CBCCA6-3F33-0829-A5F3-8C2FDB1BD953}"/>
              </a:ext>
            </a:extLst>
          </p:cNvPr>
          <p:cNvSpPr/>
          <p:nvPr/>
        </p:nvSpPr>
        <p:spPr>
          <a:xfrm>
            <a:off x="1157037" y="2444344"/>
            <a:ext cx="2629540" cy="1492716"/>
          </a:xfrm>
          <a:prstGeom prst="rect">
            <a:avLst/>
          </a:prstGeom>
        </p:spPr>
        <p:txBody>
          <a:bodyPr wrap="square">
            <a:spAutoFit/>
          </a:bodyPr>
          <a:lstStyle/>
          <a:p>
            <a:pPr marL="285745" marR="0" lvl="0" indent="-285745" algn="l" defTabSz="9143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UI/UX</a:t>
            </a:r>
          </a:p>
          <a:p>
            <a:pPr marL="285745" marR="0" lvl="0" indent="-285745" algn="l" defTabSz="9143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Application Development</a:t>
            </a:r>
            <a:br>
              <a:rPr kumimoji="0" lang="en-US" sz="13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3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&amp;  Modernization</a:t>
            </a:r>
          </a:p>
          <a:p>
            <a:pPr marL="285745" marR="0" lvl="0" indent="-285745" algn="l" defTabSz="9143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Cloud Engineering</a:t>
            </a:r>
          </a:p>
          <a:p>
            <a:pPr marL="285745" marR="0" lvl="0" indent="-285745" algn="l" defTabSz="9143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Mobile Development</a:t>
            </a:r>
          </a:p>
          <a:p>
            <a:pPr marL="285745" marR="0" lvl="0" indent="-285745" algn="l" defTabSz="9143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Test Automation</a:t>
            </a:r>
          </a:p>
          <a:p>
            <a:pPr marL="285745" marR="0" lvl="0" indent="-285745" algn="l" defTabSz="9143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DevOps</a:t>
            </a:r>
          </a:p>
        </p:txBody>
      </p:sp>
      <p:sp>
        <p:nvSpPr>
          <p:cNvPr id="13" name="Rectangle 12">
            <a:extLst>
              <a:ext uri="{FF2B5EF4-FFF2-40B4-BE49-F238E27FC236}">
                <a16:creationId xmlns:a16="http://schemas.microsoft.com/office/drawing/2014/main" id="{18F2F576-56EA-64DB-842D-B39FE10A26BD}"/>
              </a:ext>
            </a:extLst>
          </p:cNvPr>
          <p:cNvSpPr/>
          <p:nvPr/>
        </p:nvSpPr>
        <p:spPr>
          <a:xfrm>
            <a:off x="6500499" y="1556118"/>
            <a:ext cx="2693904" cy="25701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6B56CF87-32AE-B35A-64B7-FC81E399CF12}"/>
              </a:ext>
            </a:extLst>
          </p:cNvPr>
          <p:cNvSpPr/>
          <p:nvPr/>
        </p:nvSpPr>
        <p:spPr>
          <a:xfrm>
            <a:off x="7337650" y="1730485"/>
            <a:ext cx="1386395" cy="692497"/>
          </a:xfrm>
          <a:prstGeom prst="rect">
            <a:avLst/>
          </a:prstGeom>
        </p:spPr>
        <p:txBody>
          <a:bodyPr wrap="square">
            <a:spAutoFit/>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lumMod val="85000"/>
                    <a:lumOff val="15000"/>
                  </a:srgbClr>
                </a:solidFill>
                <a:effectLst/>
                <a:uLnTx/>
                <a:uFillTx/>
                <a:latin typeface="Open Sans" panose="020B0606030504020204" pitchFamily="34" charset="0"/>
                <a:ea typeface="Open Sans" panose="020B0606030504020204" pitchFamily="34" charset="0"/>
                <a:cs typeface="Open Sans" panose="020B0606030504020204" pitchFamily="34" charset="0"/>
              </a:rPr>
              <a:t>Data Analytics &amp; AI</a:t>
            </a:r>
          </a:p>
          <a:p>
            <a:pPr marL="0" marR="0" lvl="0" indent="0" algn="l" defTabSz="914384"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a:ln>
                <a:noFill/>
              </a:ln>
              <a:solidFill>
                <a:srgbClr val="000000">
                  <a:lumMod val="85000"/>
                  <a:lumOff val="1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DD7EF332-4910-8F80-9DDE-AD6008F48EC6}"/>
              </a:ext>
            </a:extLst>
          </p:cNvPr>
          <p:cNvSpPr/>
          <p:nvPr/>
        </p:nvSpPr>
        <p:spPr>
          <a:xfrm>
            <a:off x="6647140" y="2444344"/>
            <a:ext cx="1960921" cy="1092607"/>
          </a:xfrm>
          <a:prstGeom prst="rect">
            <a:avLst/>
          </a:prstGeom>
        </p:spPr>
        <p:txBody>
          <a:bodyPr wrap="square">
            <a:spAutoFit/>
          </a:bodyPr>
          <a:lstStyle/>
          <a:p>
            <a:pPr marL="285745" marR="0" lvl="0" indent="-285745" algn="l" defTabSz="9143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Data Engineering</a:t>
            </a:r>
          </a:p>
          <a:p>
            <a:pPr marL="285745" marR="0" lvl="0" indent="-285745" algn="l" defTabSz="9143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Big Data &amp; EDW</a:t>
            </a:r>
          </a:p>
          <a:p>
            <a:pPr marL="285745" marR="0" lvl="0" indent="-285745" algn="l" defTabSz="9143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Business Intelligence</a:t>
            </a:r>
          </a:p>
          <a:p>
            <a:pPr marL="285745" marR="0" lvl="0" indent="-285745" algn="l" defTabSz="9143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AI &amp; ML</a:t>
            </a:r>
          </a:p>
        </p:txBody>
      </p:sp>
      <p:sp>
        <p:nvSpPr>
          <p:cNvPr id="16" name="Rectangle 15">
            <a:extLst>
              <a:ext uri="{FF2B5EF4-FFF2-40B4-BE49-F238E27FC236}">
                <a16:creationId xmlns:a16="http://schemas.microsoft.com/office/drawing/2014/main" id="{256A892B-4128-2958-E751-390247083F76}"/>
              </a:ext>
            </a:extLst>
          </p:cNvPr>
          <p:cNvSpPr/>
          <p:nvPr/>
        </p:nvSpPr>
        <p:spPr>
          <a:xfrm>
            <a:off x="3881875" y="1556118"/>
            <a:ext cx="2499139" cy="25701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D7FF13A7-EB89-6027-BFE6-D3EE320C3B20}"/>
              </a:ext>
            </a:extLst>
          </p:cNvPr>
          <p:cNvSpPr/>
          <p:nvPr/>
        </p:nvSpPr>
        <p:spPr>
          <a:xfrm>
            <a:off x="4746164" y="1781863"/>
            <a:ext cx="2633364" cy="492443"/>
          </a:xfrm>
          <a:prstGeom prst="rect">
            <a:avLst/>
          </a:prstGeom>
        </p:spPr>
        <p:txBody>
          <a:bodyPr wrap="square">
            <a:spAutoFit/>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lumMod val="85000"/>
                    <a:lumOff val="15000"/>
                  </a:srgbClr>
                </a:solidFill>
                <a:effectLst/>
                <a:uLnTx/>
                <a:uFillTx/>
                <a:latin typeface="Open Sans" panose="020B0606030504020204" pitchFamily="34" charset="0"/>
                <a:ea typeface="Open Sans" panose="020B0606030504020204" pitchFamily="34" charset="0"/>
                <a:cs typeface="Open Sans" panose="020B0606030504020204" pitchFamily="34" charset="0"/>
              </a:rPr>
              <a:t>ServiceNow</a:t>
            </a:r>
          </a:p>
          <a:p>
            <a:pPr marL="0" marR="0" lvl="0" indent="0" algn="l" defTabSz="914384"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lumMod val="85000"/>
                    <a:lumOff val="15000"/>
                  </a:srgbClr>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sp>
        <p:nvSpPr>
          <p:cNvPr id="18" name="Rectangle 17">
            <a:extLst>
              <a:ext uri="{FF2B5EF4-FFF2-40B4-BE49-F238E27FC236}">
                <a16:creationId xmlns:a16="http://schemas.microsoft.com/office/drawing/2014/main" id="{7DC97989-5D6F-06B6-A4BB-46A1E82E173E}"/>
              </a:ext>
            </a:extLst>
          </p:cNvPr>
          <p:cNvSpPr/>
          <p:nvPr/>
        </p:nvSpPr>
        <p:spPr>
          <a:xfrm>
            <a:off x="3976218" y="2444344"/>
            <a:ext cx="2402697" cy="1092607"/>
          </a:xfrm>
          <a:prstGeom prst="rect">
            <a:avLst/>
          </a:prstGeom>
        </p:spPr>
        <p:txBody>
          <a:bodyPr wrap="square">
            <a:spAutoFit/>
          </a:bodyPr>
          <a:lstStyle/>
          <a:p>
            <a:pPr marL="285745" marR="0" lvl="0" indent="-285745" algn="l" defTabSz="9143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Advisory</a:t>
            </a:r>
          </a:p>
          <a:p>
            <a:pPr marL="285745" marR="0" lvl="0" indent="-285745" algn="l" defTabSz="9143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Implementation</a:t>
            </a:r>
          </a:p>
          <a:p>
            <a:pPr marL="285745" marR="0" lvl="0" indent="-285745" algn="l" defTabSz="9143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Upgrade</a:t>
            </a:r>
          </a:p>
          <a:p>
            <a:pPr marL="285745" marR="0" lvl="0" indent="-285745" algn="l" defTabSz="9143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Integrations</a:t>
            </a:r>
          </a:p>
          <a:p>
            <a:pPr marL="285745" marR="0" lvl="0" indent="-285745" algn="l" defTabSz="9143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Support &amp; Maintenance</a:t>
            </a:r>
          </a:p>
        </p:txBody>
      </p:sp>
      <p:sp>
        <p:nvSpPr>
          <p:cNvPr id="22" name="Oval 21">
            <a:extLst>
              <a:ext uri="{FF2B5EF4-FFF2-40B4-BE49-F238E27FC236}">
                <a16:creationId xmlns:a16="http://schemas.microsoft.com/office/drawing/2014/main" id="{390F3008-841A-C44F-D6CC-A5E1FE1E9F6A}"/>
              </a:ext>
            </a:extLst>
          </p:cNvPr>
          <p:cNvSpPr/>
          <p:nvPr/>
        </p:nvSpPr>
        <p:spPr>
          <a:xfrm>
            <a:off x="4094364" y="1657578"/>
            <a:ext cx="631734" cy="631734"/>
          </a:xfrm>
          <a:prstGeom prst="ellipse">
            <a:avLst/>
          </a:prstGeom>
          <a:solidFill>
            <a:schemeClr val="tx1"/>
          </a:solidFill>
          <a:ln w="12700" cap="flat" cmpd="sng" algn="ctr">
            <a:noFill/>
            <a:prstDash val="solid"/>
            <a:miter lim="800000"/>
          </a:ln>
          <a:effectLst/>
        </p:spPr>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3" name="Oval 22">
            <a:extLst>
              <a:ext uri="{FF2B5EF4-FFF2-40B4-BE49-F238E27FC236}">
                <a16:creationId xmlns:a16="http://schemas.microsoft.com/office/drawing/2014/main" id="{E4C0053E-463B-4AB8-4F0C-D87C3736177C}"/>
              </a:ext>
            </a:extLst>
          </p:cNvPr>
          <p:cNvSpPr/>
          <p:nvPr/>
        </p:nvSpPr>
        <p:spPr>
          <a:xfrm>
            <a:off x="6587682" y="1631436"/>
            <a:ext cx="631734" cy="631734"/>
          </a:xfrm>
          <a:prstGeom prst="ellipse">
            <a:avLst/>
          </a:prstGeom>
          <a:solidFill>
            <a:schemeClr val="tx1"/>
          </a:solidFill>
          <a:ln w="12700" cap="flat" cmpd="sng" algn="ctr">
            <a:noFill/>
            <a:prstDash val="solid"/>
            <a:miter lim="800000"/>
          </a:ln>
          <a:effectLst/>
        </p:spPr>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4" name="Graphic 23">
            <a:extLst>
              <a:ext uri="{FF2B5EF4-FFF2-40B4-BE49-F238E27FC236}">
                <a16:creationId xmlns:a16="http://schemas.microsoft.com/office/drawing/2014/main" id="{5339AEE3-388B-1D6F-2094-2AF9AE5D3219}"/>
              </a:ext>
            </a:extLst>
          </p:cNvPr>
          <p:cNvPicPr>
            <a:picLocks noChangeAspect="1"/>
          </p:cNvPicPr>
          <p:nvPr/>
        </p:nvPicPr>
        <p:blipFill>
          <a:blip r:embed="rId2" cstate="email">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03735" y="1772578"/>
            <a:ext cx="349450" cy="349450"/>
          </a:xfrm>
          <a:prstGeom prst="rect">
            <a:avLst/>
          </a:prstGeom>
        </p:spPr>
      </p:pic>
      <p:sp>
        <p:nvSpPr>
          <p:cNvPr id="25" name="Oval 24">
            <a:extLst>
              <a:ext uri="{FF2B5EF4-FFF2-40B4-BE49-F238E27FC236}">
                <a16:creationId xmlns:a16="http://schemas.microsoft.com/office/drawing/2014/main" id="{52EA9720-0E18-2B67-AC4D-93E25A3039F4}"/>
              </a:ext>
            </a:extLst>
          </p:cNvPr>
          <p:cNvSpPr/>
          <p:nvPr/>
        </p:nvSpPr>
        <p:spPr>
          <a:xfrm>
            <a:off x="1150551" y="1671673"/>
            <a:ext cx="631734" cy="631734"/>
          </a:xfrm>
          <a:prstGeom prst="ellipse">
            <a:avLst/>
          </a:prstGeom>
          <a:solidFill>
            <a:schemeClr val="tx1"/>
          </a:solidFill>
          <a:ln w="12700" cap="flat" cmpd="sng" algn="ctr">
            <a:noFill/>
            <a:prstDash val="solid"/>
            <a:miter lim="800000"/>
          </a:ln>
          <a:effectLst/>
        </p:spPr>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6" name="Graphic 25">
            <a:extLst>
              <a:ext uri="{FF2B5EF4-FFF2-40B4-BE49-F238E27FC236}">
                <a16:creationId xmlns:a16="http://schemas.microsoft.com/office/drawing/2014/main" id="{474A0DE2-1580-0E24-CA04-C48B2FEE31BD}"/>
              </a:ext>
            </a:extLst>
          </p:cNvPr>
          <p:cNvPicPr>
            <a:picLocks noChangeAspect="1"/>
          </p:cNvPicPr>
          <p:nvPr/>
        </p:nvPicPr>
        <p:blipFill>
          <a:blip r:embed="rId4" cstate="email">
            <a:lum bright="100000"/>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05636" y="1819336"/>
            <a:ext cx="336409" cy="336409"/>
          </a:xfrm>
          <a:prstGeom prst="rect">
            <a:avLst/>
          </a:prstGeom>
        </p:spPr>
      </p:pic>
      <p:sp>
        <p:nvSpPr>
          <p:cNvPr id="30" name="Rectangle 29">
            <a:extLst>
              <a:ext uri="{FF2B5EF4-FFF2-40B4-BE49-F238E27FC236}">
                <a16:creationId xmlns:a16="http://schemas.microsoft.com/office/drawing/2014/main" id="{3728814A-4D45-55C5-4B57-CFB5FA1DDC9E}"/>
              </a:ext>
            </a:extLst>
          </p:cNvPr>
          <p:cNvSpPr/>
          <p:nvPr/>
        </p:nvSpPr>
        <p:spPr bwMode="auto">
          <a:xfrm>
            <a:off x="9312637" y="1571773"/>
            <a:ext cx="2041163" cy="3552846"/>
          </a:xfrm>
          <a:prstGeom prst="rect">
            <a:avLst/>
          </a:prstGeom>
          <a:solidFill>
            <a:schemeClr val="bg1">
              <a:lumMod val="9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1" name="Rectangle 30">
            <a:extLst>
              <a:ext uri="{FF2B5EF4-FFF2-40B4-BE49-F238E27FC236}">
                <a16:creationId xmlns:a16="http://schemas.microsoft.com/office/drawing/2014/main" id="{F5362713-481A-5EA9-2596-261ABB4ABDC2}"/>
              </a:ext>
            </a:extLst>
          </p:cNvPr>
          <p:cNvSpPr/>
          <p:nvPr/>
        </p:nvSpPr>
        <p:spPr>
          <a:xfrm>
            <a:off x="10119536" y="3143960"/>
            <a:ext cx="2530471" cy="218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lumMod val="85000"/>
                    <a:lumOff val="15000"/>
                  </a:srgbClr>
                </a:solidFill>
                <a:effectLst/>
                <a:uLnTx/>
                <a:uFillTx/>
                <a:latin typeface="Open Sans" panose="020B0606030504020204" pitchFamily="34" charset="0"/>
                <a:ea typeface="Open Sans" panose="020B0606030504020204" pitchFamily="34" charset="0"/>
                <a:cs typeface="Open Sans" panose="020B0606030504020204" pitchFamily="34" charset="0"/>
              </a:rPr>
              <a:t>Energy &amp;</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lumMod val="85000"/>
                    <a:lumOff val="15000"/>
                  </a:srgbClr>
                </a:solidFill>
                <a:effectLst/>
                <a:uLnTx/>
                <a:uFillTx/>
                <a:latin typeface="Open Sans" panose="020B0606030504020204" pitchFamily="34" charset="0"/>
                <a:ea typeface="Open Sans" panose="020B0606030504020204" pitchFamily="34" charset="0"/>
                <a:cs typeface="Open Sans" panose="020B0606030504020204" pitchFamily="34" charset="0"/>
              </a:rPr>
              <a:t>Utilities</a:t>
            </a:r>
          </a:p>
        </p:txBody>
      </p:sp>
      <p:sp>
        <p:nvSpPr>
          <p:cNvPr id="32" name="Rectangle 31">
            <a:extLst>
              <a:ext uri="{FF2B5EF4-FFF2-40B4-BE49-F238E27FC236}">
                <a16:creationId xmlns:a16="http://schemas.microsoft.com/office/drawing/2014/main" id="{B17A4061-B231-4C37-D5FE-488021C5B1E5}"/>
              </a:ext>
            </a:extLst>
          </p:cNvPr>
          <p:cNvSpPr/>
          <p:nvPr/>
        </p:nvSpPr>
        <p:spPr>
          <a:xfrm>
            <a:off x="10119536" y="2463596"/>
            <a:ext cx="2164280" cy="40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lumMod val="85000"/>
                    <a:lumOff val="15000"/>
                  </a:srgbClr>
                </a:solidFill>
                <a:effectLst/>
                <a:uLnTx/>
                <a:uFillTx/>
                <a:latin typeface="Open Sans" panose="020B0606030504020204" pitchFamily="34" charset="0"/>
                <a:ea typeface="Open Sans" panose="020B0606030504020204" pitchFamily="34" charset="0"/>
                <a:cs typeface="Open Sans" panose="020B0606030504020204" pitchFamily="34" charset="0"/>
              </a:rPr>
              <a:t>BFSI</a:t>
            </a:r>
          </a:p>
        </p:txBody>
      </p:sp>
      <p:sp>
        <p:nvSpPr>
          <p:cNvPr id="33" name="Rectangle 32">
            <a:extLst>
              <a:ext uri="{FF2B5EF4-FFF2-40B4-BE49-F238E27FC236}">
                <a16:creationId xmlns:a16="http://schemas.microsoft.com/office/drawing/2014/main" id="{6FDDAC8F-6175-32C2-D289-3464F67149F3}"/>
              </a:ext>
            </a:extLst>
          </p:cNvPr>
          <p:cNvSpPr/>
          <p:nvPr/>
        </p:nvSpPr>
        <p:spPr>
          <a:xfrm>
            <a:off x="10119536" y="3752696"/>
            <a:ext cx="1677180" cy="293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lumMod val="85000"/>
                    <a:lumOff val="15000"/>
                  </a:srgbClr>
                </a:solidFill>
                <a:effectLst/>
                <a:uLnTx/>
                <a:uFillTx/>
                <a:latin typeface="Open Sans" panose="020B0606030504020204" pitchFamily="34" charset="0"/>
                <a:ea typeface="Open Sans" panose="020B0606030504020204" pitchFamily="34" charset="0"/>
                <a:cs typeface="Open Sans" panose="020B0606030504020204" pitchFamily="34" charset="0"/>
              </a:rPr>
              <a:t>Government </a:t>
            </a:r>
          </a:p>
        </p:txBody>
      </p:sp>
      <p:sp>
        <p:nvSpPr>
          <p:cNvPr id="34" name="Rectangle 33">
            <a:extLst>
              <a:ext uri="{FF2B5EF4-FFF2-40B4-BE49-F238E27FC236}">
                <a16:creationId xmlns:a16="http://schemas.microsoft.com/office/drawing/2014/main" id="{428AF77B-3752-1CA0-BA68-B67F6D38F5EE}"/>
              </a:ext>
            </a:extLst>
          </p:cNvPr>
          <p:cNvSpPr/>
          <p:nvPr/>
        </p:nvSpPr>
        <p:spPr>
          <a:xfrm>
            <a:off x="10119536" y="4412423"/>
            <a:ext cx="2997499" cy="312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lumMod val="85000"/>
                    <a:lumOff val="15000"/>
                  </a:srgbClr>
                </a:solidFill>
                <a:effectLst/>
                <a:uLnTx/>
                <a:uFillTx/>
                <a:latin typeface="Open Sans" panose="020B0606030504020204" pitchFamily="34" charset="0"/>
                <a:ea typeface="Open Sans" panose="020B0606030504020204" pitchFamily="34" charset="0"/>
                <a:cs typeface="Open Sans" panose="020B0606030504020204" pitchFamily="34" charset="0"/>
              </a:rPr>
              <a:t>Tech Media</a:t>
            </a:r>
            <a:br>
              <a:rPr kumimoji="0" lang="en-US" sz="1300" b="1" i="0" u="none" strike="noStrike" kern="1200" cap="none" spc="0" normalizeH="0" baseline="0" noProof="0">
                <a:ln>
                  <a:noFill/>
                </a:ln>
                <a:solidFill>
                  <a:srgbClr val="000000">
                    <a:lumMod val="85000"/>
                    <a:lumOff val="15000"/>
                  </a:srgbClr>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300" b="1" i="0" u="none" strike="noStrike" kern="1200" cap="none" spc="0" normalizeH="0" baseline="0" noProof="0">
                <a:ln>
                  <a:noFill/>
                </a:ln>
                <a:solidFill>
                  <a:srgbClr val="000000">
                    <a:lumMod val="85000"/>
                    <a:lumOff val="15000"/>
                  </a:srgbClr>
                </a:solidFill>
                <a:effectLst/>
                <a:uLnTx/>
                <a:uFillTx/>
                <a:latin typeface="Open Sans" panose="020B0606030504020204" pitchFamily="34" charset="0"/>
                <a:ea typeface="Open Sans" panose="020B0606030504020204" pitchFamily="34" charset="0"/>
                <a:cs typeface="Open Sans" panose="020B0606030504020204" pitchFamily="34" charset="0"/>
              </a:rPr>
              <a:t>&amp;</a:t>
            </a:r>
            <a:r>
              <a:rPr lang="en-US" sz="1300" b="1" kern="1200">
                <a:solidFill>
                  <a:srgbClr val="000000">
                    <a:lumMod val="85000"/>
                    <a:lumOff val="15000"/>
                  </a:srgbClr>
                </a:solidFill>
                <a:latin typeface="Open Sans" panose="020B0606030504020204" pitchFamily="34" charset="0"/>
                <a:ea typeface="Open Sans" panose="020B0606030504020204" pitchFamily="34" charset="0"/>
                <a:cs typeface="Open Sans" panose="020B0606030504020204" pitchFamily="34" charset="0"/>
              </a:rPr>
              <a:t> </a:t>
            </a:r>
            <a:r>
              <a:rPr kumimoji="0" lang="en-US" sz="1300" b="1" i="0" u="none" strike="noStrike" kern="1200" cap="none" spc="0" normalizeH="0" baseline="0" noProof="0">
                <a:ln>
                  <a:noFill/>
                </a:ln>
                <a:solidFill>
                  <a:srgbClr val="000000">
                    <a:lumMod val="85000"/>
                    <a:lumOff val="15000"/>
                  </a:srgbClr>
                </a:solidFill>
                <a:effectLst/>
                <a:uLnTx/>
                <a:uFillTx/>
                <a:latin typeface="Open Sans" panose="020B0606030504020204" pitchFamily="34" charset="0"/>
                <a:ea typeface="Open Sans" panose="020B0606030504020204" pitchFamily="34" charset="0"/>
                <a:cs typeface="Open Sans" panose="020B0606030504020204" pitchFamily="34" charset="0"/>
              </a:rPr>
              <a:t>Comm.</a:t>
            </a:r>
          </a:p>
        </p:txBody>
      </p:sp>
      <p:sp>
        <p:nvSpPr>
          <p:cNvPr id="36" name="Oval 35">
            <a:extLst>
              <a:ext uri="{FF2B5EF4-FFF2-40B4-BE49-F238E27FC236}">
                <a16:creationId xmlns:a16="http://schemas.microsoft.com/office/drawing/2014/main" id="{F0A70E46-D906-8B61-8D42-D0BA3C19F14D}"/>
              </a:ext>
            </a:extLst>
          </p:cNvPr>
          <p:cNvSpPr/>
          <p:nvPr/>
        </p:nvSpPr>
        <p:spPr>
          <a:xfrm>
            <a:off x="9517718" y="2410985"/>
            <a:ext cx="496895" cy="496895"/>
          </a:xfrm>
          <a:prstGeom prst="ellipse">
            <a:avLst/>
          </a:prstGeom>
          <a:solidFill>
            <a:srgbClr val="76D6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7" name="Graphic 36">
            <a:extLst>
              <a:ext uri="{FF2B5EF4-FFF2-40B4-BE49-F238E27FC236}">
                <a16:creationId xmlns:a16="http://schemas.microsoft.com/office/drawing/2014/main" id="{8F6EC4CF-BC80-EC85-53FE-8FE09BC1E16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642876" y="2550314"/>
            <a:ext cx="231958" cy="231958"/>
          </a:xfrm>
          <a:prstGeom prst="rect">
            <a:avLst/>
          </a:prstGeom>
        </p:spPr>
      </p:pic>
      <p:sp>
        <p:nvSpPr>
          <p:cNvPr id="39" name="Oval 38">
            <a:extLst>
              <a:ext uri="{FF2B5EF4-FFF2-40B4-BE49-F238E27FC236}">
                <a16:creationId xmlns:a16="http://schemas.microsoft.com/office/drawing/2014/main" id="{C613CC79-B5DF-4256-3898-5FC390A594E4}"/>
              </a:ext>
            </a:extLst>
          </p:cNvPr>
          <p:cNvSpPr/>
          <p:nvPr/>
        </p:nvSpPr>
        <p:spPr>
          <a:xfrm>
            <a:off x="9544995" y="3651340"/>
            <a:ext cx="496895" cy="496895"/>
          </a:xfrm>
          <a:prstGeom prst="ellipse">
            <a:avLst/>
          </a:prstGeom>
          <a:solidFill>
            <a:srgbClr val="76D6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0" name="Graphic 39">
            <a:extLst>
              <a:ext uri="{FF2B5EF4-FFF2-40B4-BE49-F238E27FC236}">
                <a16:creationId xmlns:a16="http://schemas.microsoft.com/office/drawing/2014/main" id="{6D2E4AB4-15FC-D5C2-E689-E896ABC115C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686169" y="3791403"/>
            <a:ext cx="212910" cy="212910"/>
          </a:xfrm>
          <a:prstGeom prst="rect">
            <a:avLst/>
          </a:prstGeom>
        </p:spPr>
      </p:pic>
      <p:sp>
        <p:nvSpPr>
          <p:cNvPr id="42" name="Oval 41">
            <a:extLst>
              <a:ext uri="{FF2B5EF4-FFF2-40B4-BE49-F238E27FC236}">
                <a16:creationId xmlns:a16="http://schemas.microsoft.com/office/drawing/2014/main" id="{B5C7BDCC-3FC2-7253-EB52-B61D10F8F7D2}"/>
              </a:ext>
            </a:extLst>
          </p:cNvPr>
          <p:cNvSpPr/>
          <p:nvPr/>
        </p:nvSpPr>
        <p:spPr>
          <a:xfrm>
            <a:off x="9537057" y="3021533"/>
            <a:ext cx="512775" cy="512775"/>
          </a:xfrm>
          <a:prstGeom prst="ellipse">
            <a:avLst/>
          </a:prstGeom>
          <a:solidFill>
            <a:srgbClr val="76D6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3" name="Graphic 42">
            <a:extLst>
              <a:ext uri="{FF2B5EF4-FFF2-40B4-BE49-F238E27FC236}">
                <a16:creationId xmlns:a16="http://schemas.microsoft.com/office/drawing/2014/main" id="{A9BEA9C9-CDE0-5B53-A5EB-9558FDCF4C92}"/>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657607" y="3142083"/>
            <a:ext cx="271673" cy="271673"/>
          </a:xfrm>
          <a:prstGeom prst="rect">
            <a:avLst/>
          </a:prstGeom>
        </p:spPr>
      </p:pic>
      <p:sp>
        <p:nvSpPr>
          <p:cNvPr id="45" name="Oval 44">
            <a:extLst>
              <a:ext uri="{FF2B5EF4-FFF2-40B4-BE49-F238E27FC236}">
                <a16:creationId xmlns:a16="http://schemas.microsoft.com/office/drawing/2014/main" id="{A916C6A7-9319-E4DA-03A8-9553D3A355D3}"/>
              </a:ext>
            </a:extLst>
          </p:cNvPr>
          <p:cNvSpPr/>
          <p:nvPr/>
        </p:nvSpPr>
        <p:spPr>
          <a:xfrm>
            <a:off x="9569870" y="4270269"/>
            <a:ext cx="496895" cy="496895"/>
          </a:xfrm>
          <a:prstGeom prst="ellipse">
            <a:avLst/>
          </a:prstGeom>
          <a:solidFill>
            <a:srgbClr val="76D6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6" name="Graphic 45">
            <a:extLst>
              <a:ext uri="{FF2B5EF4-FFF2-40B4-BE49-F238E27FC236}">
                <a16:creationId xmlns:a16="http://schemas.microsoft.com/office/drawing/2014/main" id="{C49C17F4-DB76-4C53-E017-6CE8551D0849}"/>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679661" y="4398131"/>
            <a:ext cx="282298" cy="282298"/>
          </a:xfrm>
          <a:prstGeom prst="rect">
            <a:avLst/>
          </a:prstGeom>
        </p:spPr>
      </p:pic>
      <p:sp>
        <p:nvSpPr>
          <p:cNvPr id="47" name="Oval 46">
            <a:extLst>
              <a:ext uri="{FF2B5EF4-FFF2-40B4-BE49-F238E27FC236}">
                <a16:creationId xmlns:a16="http://schemas.microsoft.com/office/drawing/2014/main" id="{6561F582-F9E1-7BC1-EBFF-ED65628D73FA}"/>
              </a:ext>
            </a:extLst>
          </p:cNvPr>
          <p:cNvSpPr/>
          <p:nvPr/>
        </p:nvSpPr>
        <p:spPr>
          <a:xfrm>
            <a:off x="9508959" y="1776203"/>
            <a:ext cx="512775" cy="512775"/>
          </a:xfrm>
          <a:prstGeom prst="ellipse">
            <a:avLst/>
          </a:prstGeom>
          <a:solidFill>
            <a:srgbClr val="76D6FF"/>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8" name="Rectangle 47">
            <a:extLst>
              <a:ext uri="{FF2B5EF4-FFF2-40B4-BE49-F238E27FC236}">
                <a16:creationId xmlns:a16="http://schemas.microsoft.com/office/drawing/2014/main" id="{166E3AD1-7F8C-9392-122E-FFF63A514FA2}"/>
              </a:ext>
            </a:extLst>
          </p:cNvPr>
          <p:cNvSpPr/>
          <p:nvPr/>
        </p:nvSpPr>
        <p:spPr>
          <a:xfrm>
            <a:off x="10119536" y="1856412"/>
            <a:ext cx="1163973" cy="292388"/>
          </a:xfrm>
          <a:prstGeom prst="rect">
            <a:avLst/>
          </a:prstGeom>
        </p:spPr>
        <p:txBody>
          <a:bodyPr wrap="non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lumMod val="85000"/>
                    <a:lumOff val="15000"/>
                  </a:srgbClr>
                </a:solidFill>
                <a:effectLst/>
                <a:uLnTx/>
                <a:uFillTx/>
                <a:latin typeface="Open Sans" panose="020B0606030504020204" pitchFamily="34" charset="0"/>
                <a:ea typeface="Open Sans" panose="020B0606030504020204" pitchFamily="34" charset="0"/>
                <a:cs typeface="Open Sans" panose="020B0606030504020204" pitchFamily="34" charset="0"/>
              </a:rPr>
              <a:t>Health Care</a:t>
            </a:r>
          </a:p>
        </p:txBody>
      </p:sp>
      <p:sp>
        <p:nvSpPr>
          <p:cNvPr id="50" name="TextBox 49">
            <a:extLst>
              <a:ext uri="{FF2B5EF4-FFF2-40B4-BE49-F238E27FC236}">
                <a16:creationId xmlns:a16="http://schemas.microsoft.com/office/drawing/2014/main" id="{930963BB-69E3-B9E4-794B-A544E1DA4F53}"/>
              </a:ext>
            </a:extLst>
          </p:cNvPr>
          <p:cNvSpPr txBox="1"/>
          <p:nvPr/>
        </p:nvSpPr>
        <p:spPr>
          <a:xfrm rot="16200000">
            <a:off x="-452175" y="2695205"/>
            <a:ext cx="2537568" cy="292388"/>
          </a:xfrm>
          <a:prstGeom prst="rect">
            <a:avLst/>
          </a:prstGeom>
          <a:solidFill>
            <a:srgbClr val="C6E86C"/>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lumMod val="85000"/>
                    <a:lumOff val="15000"/>
                  </a:srgbClr>
                </a:solidFill>
                <a:effectLst/>
                <a:uLnTx/>
                <a:uFillTx/>
                <a:latin typeface="Open Sans" panose="020B0606030504020204" pitchFamily="34" charset="0"/>
                <a:ea typeface="Open Sans" panose="020B0606030504020204" pitchFamily="34" charset="0"/>
                <a:cs typeface="Open Sans" panose="020B0606030504020204" pitchFamily="34" charset="0"/>
              </a:rPr>
              <a:t>Services</a:t>
            </a:r>
            <a:endParaRPr kumimoji="0" lang="en-IN" sz="1300" b="1" i="0" u="none" strike="noStrike" kern="1200" cap="none" spc="0" normalizeH="0" baseline="0" noProof="0">
              <a:ln>
                <a:noFill/>
              </a:ln>
              <a:solidFill>
                <a:srgbClr val="000000">
                  <a:lumMod val="85000"/>
                  <a:lumOff val="1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51" name="Picture 8" descr="Clarity PPM Integrations | Integrations for Your Entire Digital Ecosystem">
            <a:extLst>
              <a:ext uri="{FF2B5EF4-FFF2-40B4-BE49-F238E27FC236}">
                <a16:creationId xmlns:a16="http://schemas.microsoft.com/office/drawing/2014/main" id="{DF1B8D4B-BC0B-8F4E-6E45-DC40E0A89E7D}"/>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183790" y="1753828"/>
            <a:ext cx="451173" cy="451173"/>
          </a:xfrm>
          <a:prstGeom prst="rect">
            <a:avLst/>
          </a:prstGeom>
          <a:noFill/>
          <a:extLst>
            <a:ext uri="{909E8E84-426E-40DD-AFC4-6F175D3DCCD1}">
              <a14:hiddenFill xmlns:a14="http://schemas.microsoft.com/office/drawing/2010/main">
                <a:solidFill>
                  <a:srgbClr val="FFFFFF"/>
                </a:solidFill>
              </a14:hiddenFill>
            </a:ext>
          </a:extLst>
        </p:spPr>
      </p:pic>
      <p:pic>
        <p:nvPicPr>
          <p:cNvPr id="54" name="Graphic 53">
            <a:extLst>
              <a:ext uri="{FF2B5EF4-FFF2-40B4-BE49-F238E27FC236}">
                <a16:creationId xmlns:a16="http://schemas.microsoft.com/office/drawing/2014/main" id="{0BB55ECA-F15C-22FA-54DA-C85BDD5D9658}"/>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606761" y="1886393"/>
            <a:ext cx="327197" cy="327197"/>
          </a:xfrm>
          <a:prstGeom prst="rect">
            <a:avLst/>
          </a:prstGeom>
        </p:spPr>
      </p:pic>
      <p:sp>
        <p:nvSpPr>
          <p:cNvPr id="74" name="Title 73">
            <a:extLst>
              <a:ext uri="{FF2B5EF4-FFF2-40B4-BE49-F238E27FC236}">
                <a16:creationId xmlns:a16="http://schemas.microsoft.com/office/drawing/2014/main" id="{61BDA82A-159B-DDD3-B658-E43DC1C1DC66}"/>
              </a:ext>
            </a:extLst>
          </p:cNvPr>
          <p:cNvSpPr>
            <a:spLocks noGrp="1"/>
          </p:cNvSpPr>
          <p:nvPr>
            <p:ph type="title"/>
          </p:nvPr>
        </p:nvSpPr>
        <p:spPr>
          <a:xfrm>
            <a:off x="842880" y="-150596"/>
            <a:ext cx="10515600" cy="1325563"/>
          </a:xfrm>
        </p:spPr>
        <p:txBody>
          <a:bodyPr/>
          <a:lstStyle/>
          <a:p>
            <a:r>
              <a:rPr lang="en-US">
                <a:solidFill>
                  <a:schemeClr val="tx1"/>
                </a:solidFill>
              </a:rPr>
              <a:t>Service Offerings &amp; Solutions.</a:t>
            </a:r>
            <a:endParaRPr lang="en-US"/>
          </a:p>
        </p:txBody>
      </p:sp>
      <p:pic>
        <p:nvPicPr>
          <p:cNvPr id="6" name="Picture 8" descr="Connection, framework, model, network, sharing, structure icon - Download  on Iconfinder">
            <a:extLst>
              <a:ext uri="{FF2B5EF4-FFF2-40B4-BE49-F238E27FC236}">
                <a16:creationId xmlns:a16="http://schemas.microsoft.com/office/drawing/2014/main" id="{14697FA5-645D-C4E6-D5EA-D6315E4BC63C}"/>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4503421" y="4518877"/>
            <a:ext cx="366486" cy="36648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descr="Field Ey">
            <a:extLst>
              <a:ext uri="{FF2B5EF4-FFF2-40B4-BE49-F238E27FC236}">
                <a16:creationId xmlns:a16="http://schemas.microsoft.com/office/drawing/2014/main" id="{F6D857E5-7B44-7560-CEE4-89A9DC142A4E}"/>
              </a:ext>
            </a:extLst>
          </p:cNvPr>
          <p:cNvSpPr/>
          <p:nvPr/>
        </p:nvSpPr>
        <p:spPr>
          <a:xfrm>
            <a:off x="1066057" y="4252934"/>
            <a:ext cx="3058678" cy="8830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7" descr="Field Ey">
            <a:extLst>
              <a:ext uri="{FF2B5EF4-FFF2-40B4-BE49-F238E27FC236}">
                <a16:creationId xmlns:a16="http://schemas.microsoft.com/office/drawing/2014/main" id="{1263B37F-D19F-21AB-C21D-C10346672482}"/>
              </a:ext>
            </a:extLst>
          </p:cNvPr>
          <p:cNvSpPr/>
          <p:nvPr/>
        </p:nvSpPr>
        <p:spPr>
          <a:xfrm>
            <a:off x="4288708" y="4268215"/>
            <a:ext cx="2735241" cy="8678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8" descr="Field Ey">
            <a:extLst>
              <a:ext uri="{FF2B5EF4-FFF2-40B4-BE49-F238E27FC236}">
                <a16:creationId xmlns:a16="http://schemas.microsoft.com/office/drawing/2014/main" id="{C6C7ACE2-5283-A296-FA21-2F7AE0E21C66}"/>
              </a:ext>
            </a:extLst>
          </p:cNvPr>
          <p:cNvSpPr/>
          <p:nvPr/>
        </p:nvSpPr>
        <p:spPr>
          <a:xfrm>
            <a:off x="7175855" y="4264343"/>
            <a:ext cx="1993971" cy="8602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06A26A1D-E8B5-7F93-92BD-EA9137AE4DFD}"/>
              </a:ext>
            </a:extLst>
          </p:cNvPr>
          <p:cNvSpPr/>
          <p:nvPr/>
        </p:nvSpPr>
        <p:spPr>
          <a:xfrm>
            <a:off x="5019794" y="4555926"/>
            <a:ext cx="1697901" cy="292388"/>
          </a:xfrm>
          <a:prstGeom prst="rect">
            <a:avLst/>
          </a:prstGeom>
        </p:spPr>
        <p:txBody>
          <a:bodyPr wrap="none">
            <a:spAutoFit/>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Risk &amp; Compliance</a:t>
            </a:r>
          </a:p>
        </p:txBody>
      </p:sp>
      <p:sp>
        <p:nvSpPr>
          <p:cNvPr id="20" name="Oval 19">
            <a:extLst>
              <a:ext uri="{FF2B5EF4-FFF2-40B4-BE49-F238E27FC236}">
                <a16:creationId xmlns:a16="http://schemas.microsoft.com/office/drawing/2014/main" id="{F01B3FDB-6014-515F-C3FD-2471628146FE}"/>
              </a:ext>
            </a:extLst>
          </p:cNvPr>
          <p:cNvSpPr/>
          <p:nvPr/>
        </p:nvSpPr>
        <p:spPr>
          <a:xfrm>
            <a:off x="7302717" y="4378614"/>
            <a:ext cx="631734" cy="631734"/>
          </a:xfrm>
          <a:prstGeom prst="ellipse">
            <a:avLst/>
          </a:prstGeom>
          <a:solidFill>
            <a:schemeClr val="tx1"/>
          </a:solidFill>
          <a:ln w="12700" cap="flat" cmpd="sng" algn="ctr">
            <a:noFill/>
            <a:prstDash val="solid"/>
            <a:miter lim="800000"/>
          </a:ln>
          <a:effectLst/>
        </p:spPr>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21" name="Oval 20">
            <a:extLst>
              <a:ext uri="{FF2B5EF4-FFF2-40B4-BE49-F238E27FC236}">
                <a16:creationId xmlns:a16="http://schemas.microsoft.com/office/drawing/2014/main" id="{1A439E7A-3A24-ADBF-8973-64219E1D9EB1}"/>
              </a:ext>
            </a:extLst>
          </p:cNvPr>
          <p:cNvSpPr/>
          <p:nvPr/>
        </p:nvSpPr>
        <p:spPr>
          <a:xfrm>
            <a:off x="4385753" y="4386253"/>
            <a:ext cx="631734" cy="631734"/>
          </a:xfrm>
          <a:prstGeom prst="ellipse">
            <a:avLst/>
          </a:prstGeom>
          <a:solidFill>
            <a:schemeClr val="tx1"/>
          </a:solidFill>
          <a:ln w="12700" cap="flat" cmpd="sng" algn="ctr">
            <a:noFill/>
            <a:prstDash val="solid"/>
            <a:miter lim="800000"/>
          </a:ln>
          <a:effectLst/>
        </p:spPr>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27" name="Oval 26">
            <a:extLst>
              <a:ext uri="{FF2B5EF4-FFF2-40B4-BE49-F238E27FC236}">
                <a16:creationId xmlns:a16="http://schemas.microsoft.com/office/drawing/2014/main" id="{0B081B2E-97FA-99EF-034C-B3C951BF89F9}"/>
              </a:ext>
            </a:extLst>
          </p:cNvPr>
          <p:cNvSpPr/>
          <p:nvPr/>
        </p:nvSpPr>
        <p:spPr>
          <a:xfrm>
            <a:off x="1196631" y="4378613"/>
            <a:ext cx="631734" cy="631734"/>
          </a:xfrm>
          <a:prstGeom prst="ellipse">
            <a:avLst/>
          </a:prstGeom>
          <a:solidFill>
            <a:schemeClr val="tx1"/>
          </a:solidFill>
          <a:ln w="12700" cap="flat" cmpd="sng" algn="ctr">
            <a:noFill/>
            <a:prstDash val="solid"/>
            <a:miter lim="800000"/>
          </a:ln>
          <a:effectLst/>
        </p:spPr>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28" name="TextBox 27">
            <a:extLst>
              <a:ext uri="{FF2B5EF4-FFF2-40B4-BE49-F238E27FC236}">
                <a16:creationId xmlns:a16="http://schemas.microsoft.com/office/drawing/2014/main" id="{243BF26A-2494-C3BB-F122-2E379B152B3C}"/>
              </a:ext>
            </a:extLst>
          </p:cNvPr>
          <p:cNvSpPr txBox="1"/>
          <p:nvPr/>
        </p:nvSpPr>
        <p:spPr>
          <a:xfrm rot="16200000">
            <a:off x="352611" y="4555981"/>
            <a:ext cx="930310" cy="276999"/>
          </a:xfrm>
          <a:prstGeom prst="rect">
            <a:avLst/>
          </a:prstGeom>
          <a:solidFill>
            <a:srgbClr val="D6EE99"/>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Solutions</a:t>
            </a:r>
            <a:endParaRPr kumimoji="0" lang="en-IN" sz="1200" b="1" i="0" u="none" strike="noStrike" kern="1200" cap="none" spc="0" normalizeH="0" baseline="0" noProof="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p:txBody>
      </p:sp>
      <p:pic>
        <p:nvPicPr>
          <p:cNvPr id="29" name="Picture 14" descr="Risk Management Icons - Download Free Vector Icons | Noun Project">
            <a:extLst>
              <a:ext uri="{FF2B5EF4-FFF2-40B4-BE49-F238E27FC236}">
                <a16:creationId xmlns:a16="http://schemas.microsoft.com/office/drawing/2014/main" id="{D46034D7-D829-B220-D166-7ED18C9AF422}"/>
              </a:ext>
            </a:extLst>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541116" y="4512311"/>
            <a:ext cx="379619" cy="379619"/>
          </a:xfrm>
          <a:prstGeom prst="rect">
            <a:avLst/>
          </a:prstGeom>
          <a:noFill/>
          <a:extLst>
            <a:ext uri="{909E8E84-426E-40DD-AFC4-6F175D3DCCD1}">
              <a14:hiddenFill xmlns:a14="http://schemas.microsoft.com/office/drawing/2010/main">
                <a:solidFill>
                  <a:srgbClr val="FFFFFF"/>
                </a:solidFill>
              </a14:hiddenFill>
            </a:ext>
          </a:extLst>
        </p:spPr>
      </p:pic>
      <p:pic>
        <p:nvPicPr>
          <p:cNvPr id="52" name="Graphic 51">
            <a:extLst>
              <a:ext uri="{FF2B5EF4-FFF2-40B4-BE49-F238E27FC236}">
                <a16:creationId xmlns:a16="http://schemas.microsoft.com/office/drawing/2014/main" id="{0CCC6A28-3BFC-BCBA-CEC4-08F5AEA46C74}"/>
              </a:ext>
            </a:extLst>
          </p:cNvPr>
          <p:cNvPicPr>
            <a:picLocks noChangeAspect="1"/>
          </p:cNvPicPr>
          <p:nvPr/>
        </p:nvPicPr>
        <p:blipFill>
          <a:blip r:embed="rId21" cstate="email">
            <a:lum bright="100000"/>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7423285" y="4488374"/>
            <a:ext cx="411564" cy="411564"/>
          </a:xfrm>
          <a:prstGeom prst="rect">
            <a:avLst/>
          </a:prstGeom>
        </p:spPr>
      </p:pic>
      <p:sp>
        <p:nvSpPr>
          <p:cNvPr id="53" name="Rectangle 52">
            <a:extLst>
              <a:ext uri="{FF2B5EF4-FFF2-40B4-BE49-F238E27FC236}">
                <a16:creationId xmlns:a16="http://schemas.microsoft.com/office/drawing/2014/main" id="{8542BF4D-8D04-CC6F-72FF-78D41D6E4EF5}"/>
              </a:ext>
            </a:extLst>
          </p:cNvPr>
          <p:cNvSpPr/>
          <p:nvPr/>
        </p:nvSpPr>
        <p:spPr>
          <a:xfrm>
            <a:off x="1993681" y="4563363"/>
            <a:ext cx="2442629" cy="307777"/>
          </a:xfrm>
          <a:prstGeom prst="rect">
            <a:avLst/>
          </a:prstGeom>
        </p:spPr>
        <p:txBody>
          <a:bodyPr wrap="square">
            <a:spAutoFit/>
          </a:bodyPr>
          <a:lstStyle/>
          <a:p>
            <a:pPr defTabSz="914384">
              <a:defRPr/>
            </a:pPr>
            <a:r>
              <a:rPr lang="en-US" sz="1400" b="1">
                <a:solidFill>
                  <a:srgbClr val="000000">
                    <a:lumMod val="75000"/>
                    <a:lumOff val="25000"/>
                  </a:srgbClr>
                </a:solidFill>
                <a:latin typeface="Arial" panose="020B0604020202020204" pitchFamily="34" charset="0"/>
                <a:cs typeface="Arial" panose="020B0604020202020204" pitchFamily="34" charset="0"/>
              </a:rPr>
              <a:t>Cognitive Lending</a:t>
            </a:r>
          </a:p>
        </p:txBody>
      </p:sp>
      <p:pic>
        <p:nvPicPr>
          <p:cNvPr id="55" name="Picture 4" descr="Brain, dollar, head, human, mind, money, thinking icon - Download on  Iconfinder">
            <a:extLst>
              <a:ext uri="{FF2B5EF4-FFF2-40B4-BE49-F238E27FC236}">
                <a16:creationId xmlns:a16="http://schemas.microsoft.com/office/drawing/2014/main" id="{3D828274-E634-46E5-EA82-B031597B7BA4}"/>
              </a:ext>
            </a:extLst>
          </p:cNvPr>
          <p:cNvPicPr>
            <a:picLocks noChangeAspect="1" noChangeArrowheads="1"/>
          </p:cNvPicPr>
          <p:nvPr/>
        </p:nvPicPr>
        <p:blipFill>
          <a:blip r:embed="rId23">
            <a:extLst>
              <a:ext uri="{BEBA8EAE-BF5A-486C-A8C5-ECC9F3942E4B}">
                <a14:imgProps xmlns:a14="http://schemas.microsoft.com/office/drawing/2010/main">
                  <a14:imgLayer r:embed="rId2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277608" y="4472092"/>
            <a:ext cx="460395" cy="460395"/>
          </a:xfrm>
          <a:prstGeom prst="rect">
            <a:avLst/>
          </a:prstGeom>
          <a:noFill/>
          <a:extLst>
            <a:ext uri="{909E8E84-426E-40DD-AFC4-6F175D3DCCD1}">
              <a14:hiddenFill xmlns:a14="http://schemas.microsoft.com/office/drawing/2010/main">
                <a:solidFill>
                  <a:srgbClr val="FFFFFF"/>
                </a:solidFill>
              </a14:hiddenFill>
            </a:ext>
          </a:extLst>
        </p:spPr>
      </p:pic>
      <p:sp>
        <p:nvSpPr>
          <p:cNvPr id="69" name="Rectangle 68">
            <a:extLst>
              <a:ext uri="{FF2B5EF4-FFF2-40B4-BE49-F238E27FC236}">
                <a16:creationId xmlns:a16="http://schemas.microsoft.com/office/drawing/2014/main" id="{51A42788-1CDF-1435-D7D7-560D7B0996DB}"/>
              </a:ext>
            </a:extLst>
          </p:cNvPr>
          <p:cNvSpPr/>
          <p:nvPr/>
        </p:nvSpPr>
        <p:spPr>
          <a:xfrm>
            <a:off x="8052129" y="4537246"/>
            <a:ext cx="2138770" cy="292388"/>
          </a:xfrm>
          <a:prstGeom prst="rect">
            <a:avLst/>
          </a:prstGeom>
        </p:spPr>
        <p:txBody>
          <a:bodyPr wrap="square">
            <a:spAutoFit/>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Conv AI</a:t>
            </a:r>
          </a:p>
        </p:txBody>
      </p:sp>
      <p:sp>
        <p:nvSpPr>
          <p:cNvPr id="2" name="Oval 1">
            <a:extLst>
              <a:ext uri="{FF2B5EF4-FFF2-40B4-BE49-F238E27FC236}">
                <a16:creationId xmlns:a16="http://schemas.microsoft.com/office/drawing/2014/main" id="{966FE52D-6A7A-9CD1-CCC8-3FF26620940B}"/>
              </a:ext>
            </a:extLst>
          </p:cNvPr>
          <p:cNvSpPr/>
          <p:nvPr/>
        </p:nvSpPr>
        <p:spPr>
          <a:xfrm>
            <a:off x="11330291" y="127685"/>
            <a:ext cx="561372" cy="5613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ction Button: Back or Previous 2">
            <a:hlinkClick r:id="" action="ppaction://hlinkshowjump?jump=previousslide" highlightClick="1"/>
            <a:extLst>
              <a:ext uri="{FF2B5EF4-FFF2-40B4-BE49-F238E27FC236}">
                <a16:creationId xmlns:a16="http://schemas.microsoft.com/office/drawing/2014/main" id="{E124231E-EB1E-4235-D2F3-658690F92BF3}"/>
              </a:ext>
            </a:extLst>
          </p:cNvPr>
          <p:cNvSpPr/>
          <p:nvPr/>
        </p:nvSpPr>
        <p:spPr>
          <a:xfrm>
            <a:off x="11431843" y="279210"/>
            <a:ext cx="303950" cy="273615"/>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17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25;p21" descr="Shape, rectangle&#10;&#10;Description automatically generated">
            <a:extLst>
              <a:ext uri="{FF2B5EF4-FFF2-40B4-BE49-F238E27FC236}">
                <a16:creationId xmlns:a16="http://schemas.microsoft.com/office/drawing/2014/main" id="{E43920BB-C841-3B65-B168-BFC23F621584}"/>
              </a:ext>
            </a:extLst>
          </p:cNvPr>
          <p:cNvPicPr preferRelativeResize="0"/>
          <p:nvPr/>
        </p:nvPicPr>
        <p:blipFill rotWithShape="1">
          <a:blip r:embed="rId2">
            <a:alphaModFix/>
          </a:blip>
          <a:srcRect/>
          <a:stretch/>
        </p:blipFill>
        <p:spPr>
          <a:xfrm>
            <a:off x="746980" y="3168416"/>
            <a:ext cx="4708755" cy="593303"/>
          </a:xfrm>
          <a:prstGeom prst="rect">
            <a:avLst/>
          </a:prstGeom>
          <a:noFill/>
          <a:ln>
            <a:noFill/>
          </a:ln>
        </p:spPr>
      </p:pic>
      <p:sp>
        <p:nvSpPr>
          <p:cNvPr id="21" name="TextBox 20">
            <a:extLst>
              <a:ext uri="{FF2B5EF4-FFF2-40B4-BE49-F238E27FC236}">
                <a16:creationId xmlns:a16="http://schemas.microsoft.com/office/drawing/2014/main" id="{38B1099E-E64E-56AF-155C-04CE07BE93F7}"/>
              </a:ext>
            </a:extLst>
          </p:cNvPr>
          <p:cNvSpPr txBox="1"/>
          <p:nvPr/>
        </p:nvSpPr>
        <p:spPr>
          <a:xfrm>
            <a:off x="6476172" y="3730379"/>
            <a:ext cx="6097656" cy="276999"/>
          </a:xfrm>
          <a:prstGeom prst="rect">
            <a:avLst/>
          </a:prstGeom>
          <a:noFill/>
        </p:spPr>
        <p:txBody>
          <a:bodyPr wrap="square">
            <a:spAutoFit/>
          </a:bodyPr>
          <a:lstStyle/>
          <a:p>
            <a:r>
              <a:rPr lang="en-US" sz="12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25" name="Title 1">
            <a:extLst>
              <a:ext uri="{FF2B5EF4-FFF2-40B4-BE49-F238E27FC236}">
                <a16:creationId xmlns:a16="http://schemas.microsoft.com/office/drawing/2014/main" id="{477932A2-5BD9-66E4-9716-AE4E6329CFDA}"/>
              </a:ext>
            </a:extLst>
          </p:cNvPr>
          <p:cNvSpPr txBox="1">
            <a:spLocks/>
          </p:cNvSpPr>
          <p:nvPr/>
        </p:nvSpPr>
        <p:spPr>
          <a:xfrm>
            <a:off x="828262" y="3689584"/>
            <a:ext cx="8633791" cy="65722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62626"/>
              </a:buClr>
              <a:buSzPts val="2800"/>
              <a:buFont typeface="Poppins"/>
              <a:buNone/>
              <a:defRPr sz="2400" b="1" i="0" u="none" strike="noStrike" cap="none">
                <a:solidFill>
                  <a:srgbClr val="262626"/>
                </a:solidFill>
                <a:latin typeface="Century Gothic" panose="020B0502020202020204" pitchFamily="34" charset="0"/>
                <a:ea typeface="Century Gothic" panose="020B0502020202020204" pitchFamily="34" charset="0"/>
                <a:cs typeface="Poppins"/>
                <a:sym typeface="Poppins"/>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US" sz="1400" b="0" dirty="0"/>
              <a:t>Patient Engagement Journey | </a:t>
            </a:r>
            <a:r>
              <a:rPr lang="en-US" sz="1400" b="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Persona Walk-Through</a:t>
            </a:r>
          </a:p>
          <a:p>
            <a:endParaRPr lang="en-US" sz="1400" b="0" dirty="0"/>
          </a:p>
        </p:txBody>
      </p:sp>
      <p:sp>
        <p:nvSpPr>
          <p:cNvPr id="5" name="Title 1">
            <a:extLst>
              <a:ext uri="{FF2B5EF4-FFF2-40B4-BE49-F238E27FC236}">
                <a16:creationId xmlns:a16="http://schemas.microsoft.com/office/drawing/2014/main" id="{17C8BD8B-663B-B42A-4485-FB520A0295E4}"/>
              </a:ext>
            </a:extLst>
          </p:cNvPr>
          <p:cNvSpPr txBox="1">
            <a:spLocks/>
          </p:cNvSpPr>
          <p:nvPr/>
        </p:nvSpPr>
        <p:spPr>
          <a:xfrm>
            <a:off x="848138" y="2701775"/>
            <a:ext cx="8633791" cy="65722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62626"/>
              </a:buClr>
              <a:buSzPts val="2800"/>
              <a:buFont typeface="Poppins"/>
              <a:buNone/>
              <a:defRPr sz="2400" b="1" i="0" u="none" strike="noStrike" cap="none">
                <a:solidFill>
                  <a:srgbClr val="262626"/>
                </a:solidFill>
                <a:latin typeface="Century Gothic" panose="020B0502020202020204" pitchFamily="34" charset="0"/>
                <a:ea typeface="Century Gothic" panose="020B0502020202020204" pitchFamily="34" charset="0"/>
                <a:cs typeface="Poppins"/>
                <a:sym typeface="Poppins"/>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US" sz="3200" b="0" dirty="0"/>
              <a:t>Appendix</a:t>
            </a:r>
          </a:p>
        </p:txBody>
      </p:sp>
    </p:spTree>
    <p:extLst>
      <p:ext uri="{BB962C8B-B14F-4D97-AF65-F5344CB8AC3E}">
        <p14:creationId xmlns:p14="http://schemas.microsoft.com/office/powerpoint/2010/main" val="95820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Oval 85">
            <a:extLst>
              <a:ext uri="{FF2B5EF4-FFF2-40B4-BE49-F238E27FC236}">
                <a16:creationId xmlns:a16="http://schemas.microsoft.com/office/drawing/2014/main" id="{8BED9D6E-FD03-DB49-6496-CD5FA373DF7F}"/>
              </a:ext>
            </a:extLst>
          </p:cNvPr>
          <p:cNvSpPr/>
          <p:nvPr/>
        </p:nvSpPr>
        <p:spPr>
          <a:xfrm>
            <a:off x="3749234" y="1680246"/>
            <a:ext cx="3827941" cy="3707649"/>
          </a:xfrm>
          <a:prstGeom prst="ellipse">
            <a:avLst/>
          </a:prstGeom>
          <a:noFill/>
          <a:ln w="12700">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E00125F0-E86C-CCD9-321D-26ACAEE317F8}"/>
              </a:ext>
            </a:extLst>
          </p:cNvPr>
          <p:cNvGrpSpPr/>
          <p:nvPr/>
        </p:nvGrpSpPr>
        <p:grpSpPr>
          <a:xfrm>
            <a:off x="6760426" y="3917498"/>
            <a:ext cx="1830726" cy="851838"/>
            <a:chOff x="4347899" y="4096411"/>
            <a:chExt cx="1830726" cy="851838"/>
          </a:xfrm>
        </p:grpSpPr>
        <p:sp>
          <p:nvSpPr>
            <p:cNvPr id="92" name="Rounded Rectangle 91">
              <a:extLst>
                <a:ext uri="{FF2B5EF4-FFF2-40B4-BE49-F238E27FC236}">
                  <a16:creationId xmlns:a16="http://schemas.microsoft.com/office/drawing/2014/main" id="{689F9454-4277-2ED5-7B64-47C650CF64A0}"/>
                </a:ext>
              </a:extLst>
            </p:cNvPr>
            <p:cNvSpPr/>
            <p:nvPr/>
          </p:nvSpPr>
          <p:spPr>
            <a:xfrm>
              <a:off x="4347899" y="4096411"/>
              <a:ext cx="1830726" cy="851838"/>
            </a:xfrm>
            <a:prstGeom prst="roundRect">
              <a:avLst/>
            </a:prstGeom>
            <a:solidFill>
              <a:srgbClr val="D6F3CA"/>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61" name="Rounded Rectangle 10">
              <a:extLst>
                <a:ext uri="{FF2B5EF4-FFF2-40B4-BE49-F238E27FC236}">
                  <a16:creationId xmlns:a16="http://schemas.microsoft.com/office/drawing/2014/main" id="{FD53AE07-B50C-2FB1-98E7-5DFAEC52C307}"/>
                </a:ext>
              </a:extLst>
            </p:cNvPr>
            <p:cNvSpPr txBox="1"/>
            <p:nvPr/>
          </p:nvSpPr>
          <p:spPr>
            <a:xfrm>
              <a:off x="4369505" y="4137994"/>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900" kern="1200">
                <a:latin typeface="Arial"/>
                <a:ea typeface="+mn-ea"/>
                <a:cs typeface="+mn-cs"/>
              </a:endParaRPr>
            </a:p>
          </p:txBody>
        </p:sp>
        <p:sp>
          <p:nvSpPr>
            <p:cNvPr id="88" name="TextBox 87">
              <a:extLst>
                <a:ext uri="{FF2B5EF4-FFF2-40B4-BE49-F238E27FC236}">
                  <a16:creationId xmlns:a16="http://schemas.microsoft.com/office/drawing/2014/main" id="{E915ABD1-5658-A6A7-1DC4-134051225225}"/>
                </a:ext>
              </a:extLst>
            </p:cNvPr>
            <p:cNvSpPr txBox="1"/>
            <p:nvPr/>
          </p:nvSpPr>
          <p:spPr>
            <a:xfrm>
              <a:off x="4372110" y="4142678"/>
              <a:ext cx="1620856" cy="203133"/>
            </a:xfrm>
            <a:prstGeom prst="rect">
              <a:avLst/>
            </a:prstGeom>
            <a:noFill/>
          </p:spPr>
          <p:txBody>
            <a:bodyPr wrap="square">
              <a:spAutoFit/>
            </a:bodyPr>
            <a:lstStyle/>
            <a:p>
              <a:pPr lvl="0" defTabSz="266700">
                <a:lnSpc>
                  <a:spcPct val="90000"/>
                </a:lnSpc>
                <a:spcBef>
                  <a:spcPct val="0"/>
                </a:spcBef>
                <a:spcAft>
                  <a:spcPct val="35000"/>
                </a:spcAft>
              </a:pPr>
              <a:r>
                <a:rPr lang="en-US" sz="800" b="1" kern="1200">
                  <a:latin typeface="Open Sans" panose="020B0606030504020204" pitchFamily="34" charset="0"/>
                  <a:ea typeface="Open Sans" panose="020B0606030504020204" pitchFamily="34" charset="0"/>
                  <a:cs typeface="Open Sans" panose="020B0606030504020204" pitchFamily="34" charset="0"/>
                </a:rPr>
                <a:t>Patient Responsibility</a:t>
              </a:r>
            </a:p>
          </p:txBody>
        </p:sp>
        <p:sp>
          <p:nvSpPr>
            <p:cNvPr id="91" name="Google Shape;1329;p26">
              <a:extLst>
                <a:ext uri="{FF2B5EF4-FFF2-40B4-BE49-F238E27FC236}">
                  <a16:creationId xmlns:a16="http://schemas.microsoft.com/office/drawing/2014/main" id="{F502D7C5-69CB-F0B9-BCF9-DF01B14A032B}"/>
                </a:ext>
              </a:extLst>
            </p:cNvPr>
            <p:cNvSpPr txBox="1"/>
            <p:nvPr/>
          </p:nvSpPr>
          <p:spPr>
            <a:xfrm>
              <a:off x="4370275" y="4257676"/>
              <a:ext cx="1808350" cy="658769"/>
            </a:xfrm>
            <a:prstGeom prst="rect">
              <a:avLst/>
            </a:prstGeom>
            <a:noFill/>
            <a:ln>
              <a:noFill/>
            </a:ln>
          </p:spPr>
          <p:txBody>
            <a:bodyPr spcFirstLastPara="1" wrap="square" lIns="91425" tIns="91425" rIns="91425" bIns="91425" anchor="t" anchorCtr="0">
              <a:noAutofit/>
            </a:bodyPr>
            <a:lstStyle/>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Copay, Deductible,</a:t>
              </a:r>
              <a:br>
                <a:rPr lang="en-US" sz="800">
                  <a:latin typeface="Open Sans" panose="020B0606030504020204" pitchFamily="34" charset="0"/>
                  <a:ea typeface="Open Sans" panose="020B0606030504020204" pitchFamily="34" charset="0"/>
                  <a:cs typeface="Open Sans" panose="020B0606030504020204" pitchFamily="34" charset="0"/>
                </a:rPr>
              </a:br>
              <a:r>
                <a:rPr lang="en-US" sz="800">
                  <a:latin typeface="Open Sans" panose="020B0606030504020204" pitchFamily="34" charset="0"/>
                  <a:ea typeface="Open Sans" panose="020B0606030504020204" pitchFamily="34" charset="0"/>
                  <a:cs typeface="Open Sans" panose="020B0606030504020204" pitchFamily="34" charset="0"/>
                </a:rPr>
                <a:t>Co-Insurance pre-calculated </a:t>
              </a:r>
            </a:p>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Payment options to pre-pay them</a:t>
              </a:r>
            </a:p>
          </p:txBody>
        </p:sp>
      </p:grpSp>
      <p:grpSp>
        <p:nvGrpSpPr>
          <p:cNvPr id="94" name="Group 93">
            <a:extLst>
              <a:ext uri="{FF2B5EF4-FFF2-40B4-BE49-F238E27FC236}">
                <a16:creationId xmlns:a16="http://schemas.microsoft.com/office/drawing/2014/main" id="{CEBE3555-97DB-CB6F-78CF-E3B066DC6DD3}"/>
              </a:ext>
            </a:extLst>
          </p:cNvPr>
          <p:cNvGrpSpPr/>
          <p:nvPr/>
        </p:nvGrpSpPr>
        <p:grpSpPr>
          <a:xfrm>
            <a:off x="2801860" y="2850777"/>
            <a:ext cx="1656254" cy="851838"/>
            <a:chOff x="4469010" y="4439226"/>
            <a:chExt cx="1656254" cy="851838"/>
          </a:xfrm>
        </p:grpSpPr>
        <p:sp>
          <p:nvSpPr>
            <p:cNvPr id="95" name="Rounded Rectangle 94">
              <a:extLst>
                <a:ext uri="{FF2B5EF4-FFF2-40B4-BE49-F238E27FC236}">
                  <a16:creationId xmlns:a16="http://schemas.microsoft.com/office/drawing/2014/main" id="{B1868F83-91E2-CDDC-1596-C074A147FDF2}"/>
                </a:ext>
              </a:extLst>
            </p:cNvPr>
            <p:cNvSpPr/>
            <p:nvPr/>
          </p:nvSpPr>
          <p:spPr>
            <a:xfrm>
              <a:off x="4469010" y="4439226"/>
              <a:ext cx="1633879" cy="851838"/>
            </a:xfrm>
            <a:prstGeom prst="roundRect">
              <a:avLst/>
            </a:prstGeom>
            <a:solidFill>
              <a:schemeClr val="accent5">
                <a:lumMod val="20000"/>
                <a:lumOff val="8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6" name="Rounded Rectangle 10">
              <a:extLst>
                <a:ext uri="{FF2B5EF4-FFF2-40B4-BE49-F238E27FC236}">
                  <a16:creationId xmlns:a16="http://schemas.microsoft.com/office/drawing/2014/main" id="{56A09CE6-1B9F-39DD-4914-0E7F215AEEF3}"/>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900" kern="1200">
                <a:latin typeface="Arial"/>
                <a:ea typeface="+mn-ea"/>
                <a:cs typeface="+mn-cs"/>
              </a:endParaRPr>
            </a:p>
          </p:txBody>
        </p:sp>
        <p:sp>
          <p:nvSpPr>
            <p:cNvPr id="97" name="TextBox 96">
              <a:extLst>
                <a:ext uri="{FF2B5EF4-FFF2-40B4-BE49-F238E27FC236}">
                  <a16:creationId xmlns:a16="http://schemas.microsoft.com/office/drawing/2014/main" id="{75A68600-23C9-55C8-1963-01ECE4137A35}"/>
                </a:ext>
              </a:extLst>
            </p:cNvPr>
            <p:cNvSpPr txBox="1"/>
            <p:nvPr/>
          </p:nvSpPr>
          <p:spPr>
            <a:xfrm>
              <a:off x="4493221" y="4517297"/>
              <a:ext cx="1620856" cy="203133"/>
            </a:xfrm>
            <a:prstGeom prst="rect">
              <a:avLst/>
            </a:prstGeom>
            <a:noFill/>
          </p:spPr>
          <p:txBody>
            <a:bodyPr wrap="square">
              <a:spAutoFit/>
            </a:bodyPr>
            <a:lstStyle/>
            <a:p>
              <a:pPr lvl="0" defTabSz="266700">
                <a:lnSpc>
                  <a:spcPct val="90000"/>
                </a:lnSpc>
                <a:spcBef>
                  <a:spcPct val="0"/>
                </a:spcBef>
                <a:spcAft>
                  <a:spcPct val="35000"/>
                </a:spcAft>
              </a:pPr>
              <a:r>
                <a:rPr lang="en-US" sz="800" b="1" kern="1200">
                  <a:latin typeface="Open Sans" panose="020B0606030504020204" pitchFamily="34" charset="0"/>
                  <a:ea typeface="Open Sans" panose="020B0606030504020204" pitchFamily="34" charset="0"/>
                  <a:cs typeface="Open Sans" panose="020B0606030504020204" pitchFamily="34" charset="0"/>
                </a:rPr>
                <a:t>Utilization Review</a:t>
              </a:r>
            </a:p>
          </p:txBody>
        </p:sp>
        <p:sp>
          <p:nvSpPr>
            <p:cNvPr id="98" name="Google Shape;1329;p26">
              <a:extLst>
                <a:ext uri="{FF2B5EF4-FFF2-40B4-BE49-F238E27FC236}">
                  <a16:creationId xmlns:a16="http://schemas.microsoft.com/office/drawing/2014/main" id="{ACBC58EA-7B35-7ABE-050C-B2A5853C50C8}"/>
                </a:ext>
              </a:extLst>
            </p:cNvPr>
            <p:cNvSpPr txBox="1"/>
            <p:nvPr/>
          </p:nvSpPr>
          <p:spPr>
            <a:xfrm>
              <a:off x="4491386" y="4632295"/>
              <a:ext cx="1633878" cy="658769"/>
            </a:xfrm>
            <a:prstGeom prst="rect">
              <a:avLst/>
            </a:prstGeom>
            <a:noFill/>
            <a:ln>
              <a:noFill/>
            </a:ln>
          </p:spPr>
          <p:txBody>
            <a:bodyPr spcFirstLastPara="1" wrap="square" lIns="91425" tIns="91425" rIns="91425" bIns="91425" anchor="t" anchorCtr="0">
              <a:noAutofit/>
            </a:bodyPr>
            <a:lstStyle/>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Medical Necessity</a:t>
              </a:r>
            </a:p>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Audit</a:t>
              </a:r>
            </a:p>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Compliance</a:t>
              </a:r>
            </a:p>
          </p:txBody>
        </p:sp>
      </p:grpSp>
      <p:grpSp>
        <p:nvGrpSpPr>
          <p:cNvPr id="59" name="Group 58">
            <a:extLst>
              <a:ext uri="{FF2B5EF4-FFF2-40B4-BE49-F238E27FC236}">
                <a16:creationId xmlns:a16="http://schemas.microsoft.com/office/drawing/2014/main" id="{5C5B44D4-B400-3F99-215C-7162674C5E0F}"/>
              </a:ext>
            </a:extLst>
          </p:cNvPr>
          <p:cNvGrpSpPr/>
          <p:nvPr/>
        </p:nvGrpSpPr>
        <p:grpSpPr>
          <a:xfrm>
            <a:off x="3051636" y="3931015"/>
            <a:ext cx="1677007" cy="932366"/>
            <a:chOff x="727884" y="3675610"/>
            <a:chExt cx="1677007" cy="932366"/>
          </a:xfrm>
        </p:grpSpPr>
        <p:sp>
          <p:nvSpPr>
            <p:cNvPr id="100" name="Rounded Rectangle 99">
              <a:extLst>
                <a:ext uri="{FF2B5EF4-FFF2-40B4-BE49-F238E27FC236}">
                  <a16:creationId xmlns:a16="http://schemas.microsoft.com/office/drawing/2014/main" id="{E2BC4ACE-B3B8-0B5B-7C75-B2913626F34D}"/>
                </a:ext>
              </a:extLst>
            </p:cNvPr>
            <p:cNvSpPr/>
            <p:nvPr/>
          </p:nvSpPr>
          <p:spPr>
            <a:xfrm>
              <a:off x="727884" y="3675610"/>
              <a:ext cx="1620239" cy="851838"/>
            </a:xfrm>
            <a:prstGeom prst="roundRect">
              <a:avLst/>
            </a:prstGeom>
            <a:solidFill>
              <a:srgbClr val="E2F4FB"/>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01" name="Rounded Rectangle 10">
              <a:extLst>
                <a:ext uri="{FF2B5EF4-FFF2-40B4-BE49-F238E27FC236}">
                  <a16:creationId xmlns:a16="http://schemas.microsoft.com/office/drawing/2014/main" id="{AF18C237-1E4B-1862-63B1-3890E7288084}"/>
                </a:ext>
              </a:extLst>
            </p:cNvPr>
            <p:cNvSpPr txBox="1"/>
            <p:nvPr/>
          </p:nvSpPr>
          <p:spPr>
            <a:xfrm>
              <a:off x="801192" y="3766052"/>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900" kern="1200">
                <a:latin typeface="Arial"/>
                <a:ea typeface="+mn-ea"/>
                <a:cs typeface="+mn-cs"/>
              </a:endParaRPr>
            </a:p>
          </p:txBody>
        </p:sp>
        <p:sp>
          <p:nvSpPr>
            <p:cNvPr id="102" name="TextBox 101">
              <a:extLst>
                <a:ext uri="{FF2B5EF4-FFF2-40B4-BE49-F238E27FC236}">
                  <a16:creationId xmlns:a16="http://schemas.microsoft.com/office/drawing/2014/main" id="{195C02A5-48E7-E364-F9C2-87E7BEB61E30}"/>
                </a:ext>
              </a:extLst>
            </p:cNvPr>
            <p:cNvSpPr txBox="1"/>
            <p:nvPr/>
          </p:nvSpPr>
          <p:spPr>
            <a:xfrm>
              <a:off x="784035" y="3834209"/>
              <a:ext cx="1620856" cy="203133"/>
            </a:xfrm>
            <a:prstGeom prst="rect">
              <a:avLst/>
            </a:prstGeom>
            <a:noFill/>
          </p:spPr>
          <p:txBody>
            <a:bodyPr wrap="square">
              <a:spAutoFit/>
            </a:bodyPr>
            <a:lstStyle/>
            <a:p>
              <a:pPr lvl="0" defTabSz="266700">
                <a:lnSpc>
                  <a:spcPct val="90000"/>
                </a:lnSpc>
                <a:spcBef>
                  <a:spcPct val="0"/>
                </a:spcBef>
                <a:spcAft>
                  <a:spcPct val="35000"/>
                </a:spcAft>
              </a:pPr>
              <a:r>
                <a:rPr lang="en-US" sz="800" b="1" kern="1200">
                  <a:latin typeface="Open Sans" panose="020B0606030504020204" pitchFamily="34" charset="0"/>
                  <a:ea typeface="Open Sans" panose="020B0606030504020204" pitchFamily="34" charset="0"/>
                  <a:cs typeface="Open Sans" panose="020B0606030504020204" pitchFamily="34" charset="0"/>
                </a:rPr>
                <a:t>Third Party Coverage</a:t>
              </a:r>
            </a:p>
          </p:txBody>
        </p:sp>
        <p:sp>
          <p:nvSpPr>
            <p:cNvPr id="103" name="Google Shape;1329;p26">
              <a:extLst>
                <a:ext uri="{FF2B5EF4-FFF2-40B4-BE49-F238E27FC236}">
                  <a16:creationId xmlns:a16="http://schemas.microsoft.com/office/drawing/2014/main" id="{DFA6CF4E-87BA-E118-FBD7-A46574E77651}"/>
                </a:ext>
              </a:extLst>
            </p:cNvPr>
            <p:cNvSpPr txBox="1"/>
            <p:nvPr/>
          </p:nvSpPr>
          <p:spPr>
            <a:xfrm>
              <a:off x="782200" y="3949207"/>
              <a:ext cx="1269238" cy="658769"/>
            </a:xfrm>
            <a:prstGeom prst="rect">
              <a:avLst/>
            </a:prstGeom>
            <a:noFill/>
            <a:ln>
              <a:noFill/>
            </a:ln>
          </p:spPr>
          <p:txBody>
            <a:bodyPr spcFirstLastPara="1" wrap="square" lIns="91425" tIns="91425" rIns="91425" bIns="91425" anchor="t" anchorCtr="0">
              <a:noAutofit/>
            </a:bodyPr>
            <a:lstStyle/>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Medicaid Coverage</a:t>
              </a:r>
            </a:p>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COB</a:t>
              </a:r>
            </a:p>
          </p:txBody>
        </p:sp>
      </p:grpSp>
      <p:grpSp>
        <p:nvGrpSpPr>
          <p:cNvPr id="104" name="Group 103">
            <a:extLst>
              <a:ext uri="{FF2B5EF4-FFF2-40B4-BE49-F238E27FC236}">
                <a16:creationId xmlns:a16="http://schemas.microsoft.com/office/drawing/2014/main" id="{C595603F-BC72-714F-37DA-5CD30D27E7F5}"/>
              </a:ext>
            </a:extLst>
          </p:cNvPr>
          <p:cNvGrpSpPr/>
          <p:nvPr/>
        </p:nvGrpSpPr>
        <p:grpSpPr>
          <a:xfrm>
            <a:off x="5831331" y="4961976"/>
            <a:ext cx="1656254" cy="851838"/>
            <a:chOff x="4469010" y="4439226"/>
            <a:chExt cx="1656254" cy="851838"/>
          </a:xfrm>
        </p:grpSpPr>
        <p:sp>
          <p:nvSpPr>
            <p:cNvPr id="105" name="Rounded Rectangle 104">
              <a:extLst>
                <a:ext uri="{FF2B5EF4-FFF2-40B4-BE49-F238E27FC236}">
                  <a16:creationId xmlns:a16="http://schemas.microsoft.com/office/drawing/2014/main" id="{9F16016A-6DA4-1F59-3410-7D3631038959}"/>
                </a:ext>
              </a:extLst>
            </p:cNvPr>
            <p:cNvSpPr/>
            <p:nvPr/>
          </p:nvSpPr>
          <p:spPr>
            <a:xfrm>
              <a:off x="4469010" y="4439226"/>
              <a:ext cx="1633879" cy="851838"/>
            </a:xfrm>
            <a:prstGeom prst="roundRect">
              <a:avLst/>
            </a:prstGeom>
            <a:solidFill>
              <a:schemeClr val="accent5">
                <a:lumMod val="20000"/>
                <a:lumOff val="8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06" name="Rounded Rectangle 10">
              <a:extLst>
                <a:ext uri="{FF2B5EF4-FFF2-40B4-BE49-F238E27FC236}">
                  <a16:creationId xmlns:a16="http://schemas.microsoft.com/office/drawing/2014/main" id="{934009AF-86D7-4489-BF8E-95E6EEB585C5}"/>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900" kern="1200">
                <a:latin typeface="Arial"/>
                <a:ea typeface="+mn-ea"/>
                <a:cs typeface="+mn-cs"/>
              </a:endParaRPr>
            </a:p>
          </p:txBody>
        </p:sp>
        <p:sp>
          <p:nvSpPr>
            <p:cNvPr id="107" name="TextBox 106">
              <a:extLst>
                <a:ext uri="{FF2B5EF4-FFF2-40B4-BE49-F238E27FC236}">
                  <a16:creationId xmlns:a16="http://schemas.microsoft.com/office/drawing/2014/main" id="{E9CA1B5B-3426-1465-44FD-E8D580345322}"/>
                </a:ext>
              </a:extLst>
            </p:cNvPr>
            <p:cNvSpPr txBox="1"/>
            <p:nvPr/>
          </p:nvSpPr>
          <p:spPr>
            <a:xfrm>
              <a:off x="4493221" y="4493444"/>
              <a:ext cx="1620856" cy="203133"/>
            </a:xfrm>
            <a:prstGeom prst="rect">
              <a:avLst/>
            </a:prstGeom>
            <a:noFill/>
          </p:spPr>
          <p:txBody>
            <a:bodyPr wrap="square">
              <a:spAutoFit/>
            </a:bodyPr>
            <a:lstStyle/>
            <a:p>
              <a:pPr lvl="0" defTabSz="266700">
                <a:lnSpc>
                  <a:spcPct val="90000"/>
                </a:lnSpc>
                <a:spcBef>
                  <a:spcPct val="0"/>
                </a:spcBef>
                <a:spcAft>
                  <a:spcPct val="35000"/>
                </a:spcAft>
              </a:pPr>
              <a:r>
                <a:rPr lang="en-US" sz="800" b="1" kern="1200">
                  <a:latin typeface="Open Sans" panose="020B0606030504020204" pitchFamily="34" charset="0"/>
                  <a:ea typeface="Open Sans" panose="020B0606030504020204" pitchFamily="34" charset="0"/>
                  <a:cs typeface="Open Sans" panose="020B0606030504020204" pitchFamily="34" charset="0"/>
                </a:rPr>
                <a:t>Pre-Registration: </a:t>
              </a:r>
            </a:p>
          </p:txBody>
        </p:sp>
        <p:sp>
          <p:nvSpPr>
            <p:cNvPr id="108" name="Google Shape;1329;p26">
              <a:extLst>
                <a:ext uri="{FF2B5EF4-FFF2-40B4-BE49-F238E27FC236}">
                  <a16:creationId xmlns:a16="http://schemas.microsoft.com/office/drawing/2014/main" id="{8712E0D0-80A3-395C-703A-5587F05C2E76}"/>
                </a:ext>
              </a:extLst>
            </p:cNvPr>
            <p:cNvSpPr txBox="1"/>
            <p:nvPr/>
          </p:nvSpPr>
          <p:spPr>
            <a:xfrm>
              <a:off x="4491386" y="4600491"/>
              <a:ext cx="1633878" cy="658769"/>
            </a:xfrm>
            <a:prstGeom prst="rect">
              <a:avLst/>
            </a:prstGeom>
            <a:noFill/>
            <a:ln>
              <a:noFill/>
            </a:ln>
          </p:spPr>
          <p:txBody>
            <a:bodyPr spcFirstLastPara="1" wrap="square" lIns="91425" tIns="91425" rIns="91425" bIns="91425" anchor="t" anchorCtr="0">
              <a:noAutofit/>
            </a:bodyPr>
            <a:lstStyle/>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Questionnaires, Insurance Details, Consent Mgt</a:t>
              </a:r>
            </a:p>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Registration: Medical History, Payment details</a:t>
              </a:r>
            </a:p>
          </p:txBody>
        </p:sp>
      </p:grpSp>
      <p:grpSp>
        <p:nvGrpSpPr>
          <p:cNvPr id="109" name="Group 108">
            <a:extLst>
              <a:ext uri="{FF2B5EF4-FFF2-40B4-BE49-F238E27FC236}">
                <a16:creationId xmlns:a16="http://schemas.microsoft.com/office/drawing/2014/main" id="{8A7E73F7-B61D-1567-FD78-89B008C7D863}"/>
              </a:ext>
            </a:extLst>
          </p:cNvPr>
          <p:cNvGrpSpPr/>
          <p:nvPr/>
        </p:nvGrpSpPr>
        <p:grpSpPr>
          <a:xfrm>
            <a:off x="3277156" y="1848451"/>
            <a:ext cx="1710295" cy="851838"/>
            <a:chOff x="4414969" y="4425487"/>
            <a:chExt cx="1710295" cy="851838"/>
          </a:xfrm>
        </p:grpSpPr>
        <p:sp>
          <p:nvSpPr>
            <p:cNvPr id="110" name="Rounded Rectangle 109">
              <a:extLst>
                <a:ext uri="{FF2B5EF4-FFF2-40B4-BE49-F238E27FC236}">
                  <a16:creationId xmlns:a16="http://schemas.microsoft.com/office/drawing/2014/main" id="{D5099F65-5DE2-41D8-5825-8BDCD081E19C}"/>
                </a:ext>
              </a:extLst>
            </p:cNvPr>
            <p:cNvSpPr/>
            <p:nvPr/>
          </p:nvSpPr>
          <p:spPr>
            <a:xfrm>
              <a:off x="4414969" y="4425487"/>
              <a:ext cx="1633879" cy="851838"/>
            </a:xfrm>
            <a:prstGeom prst="roundRect">
              <a:avLst/>
            </a:prstGeom>
            <a:solidFill>
              <a:schemeClr val="accent5">
                <a:lumMod val="20000"/>
                <a:lumOff val="8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1" name="Rounded Rectangle 10">
              <a:extLst>
                <a:ext uri="{FF2B5EF4-FFF2-40B4-BE49-F238E27FC236}">
                  <a16:creationId xmlns:a16="http://schemas.microsoft.com/office/drawing/2014/main" id="{2B75F590-3580-2944-F87D-7A197D058274}"/>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900" kern="1200">
                <a:latin typeface="Arial"/>
                <a:ea typeface="+mn-ea"/>
                <a:cs typeface="+mn-cs"/>
              </a:endParaRPr>
            </a:p>
          </p:txBody>
        </p:sp>
        <p:sp>
          <p:nvSpPr>
            <p:cNvPr id="112" name="TextBox 111">
              <a:extLst>
                <a:ext uri="{FF2B5EF4-FFF2-40B4-BE49-F238E27FC236}">
                  <a16:creationId xmlns:a16="http://schemas.microsoft.com/office/drawing/2014/main" id="{71B0203A-177A-969B-F1C5-CAAAFE6CDE7E}"/>
                </a:ext>
              </a:extLst>
            </p:cNvPr>
            <p:cNvSpPr txBox="1"/>
            <p:nvPr/>
          </p:nvSpPr>
          <p:spPr>
            <a:xfrm>
              <a:off x="4493221" y="4460735"/>
              <a:ext cx="1620856" cy="203133"/>
            </a:xfrm>
            <a:prstGeom prst="rect">
              <a:avLst/>
            </a:prstGeom>
            <a:noFill/>
          </p:spPr>
          <p:txBody>
            <a:bodyPr wrap="square">
              <a:spAutoFit/>
            </a:bodyPr>
            <a:lstStyle/>
            <a:p>
              <a:pPr lvl="0" defTabSz="266700">
                <a:lnSpc>
                  <a:spcPct val="90000"/>
                </a:lnSpc>
                <a:spcBef>
                  <a:spcPct val="0"/>
                </a:spcBef>
                <a:spcAft>
                  <a:spcPct val="35000"/>
                </a:spcAft>
              </a:pPr>
              <a:r>
                <a:rPr lang="en-US" sz="800" b="1" kern="1200">
                  <a:latin typeface="Open Sans" panose="020B0606030504020204" pitchFamily="34" charset="0"/>
                  <a:ea typeface="Open Sans" panose="020B0606030504020204" pitchFamily="34" charset="0"/>
                  <a:cs typeface="Open Sans" panose="020B0606030504020204" pitchFamily="34" charset="0"/>
                </a:rPr>
                <a:t>Others</a:t>
              </a:r>
            </a:p>
          </p:txBody>
        </p:sp>
        <p:sp>
          <p:nvSpPr>
            <p:cNvPr id="113" name="Google Shape;1329;p26">
              <a:extLst>
                <a:ext uri="{FF2B5EF4-FFF2-40B4-BE49-F238E27FC236}">
                  <a16:creationId xmlns:a16="http://schemas.microsoft.com/office/drawing/2014/main" id="{90D80E8D-31E9-92C7-9AB7-ADC5561AFE3C}"/>
                </a:ext>
              </a:extLst>
            </p:cNvPr>
            <p:cNvSpPr txBox="1"/>
            <p:nvPr/>
          </p:nvSpPr>
          <p:spPr>
            <a:xfrm>
              <a:off x="4491386" y="4575733"/>
              <a:ext cx="1633878" cy="658769"/>
            </a:xfrm>
            <a:prstGeom prst="rect">
              <a:avLst/>
            </a:prstGeom>
            <a:noFill/>
            <a:ln>
              <a:noFill/>
            </a:ln>
          </p:spPr>
          <p:txBody>
            <a:bodyPr spcFirstLastPara="1" wrap="square" lIns="91425" tIns="91425" rIns="91425" bIns="91425" anchor="t" anchorCtr="0">
              <a:noAutofit/>
            </a:bodyPr>
            <a:lstStyle/>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Hospital Outreach Labs</a:t>
              </a:r>
            </a:p>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Transfer DRG Services</a:t>
              </a:r>
            </a:p>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Business Office Outsourcing</a:t>
              </a:r>
            </a:p>
          </p:txBody>
        </p:sp>
      </p:grpSp>
      <p:grpSp>
        <p:nvGrpSpPr>
          <p:cNvPr id="114" name="Group 113">
            <a:extLst>
              <a:ext uri="{FF2B5EF4-FFF2-40B4-BE49-F238E27FC236}">
                <a16:creationId xmlns:a16="http://schemas.microsoft.com/office/drawing/2014/main" id="{769417B6-1CE3-BFF8-8DF4-3526B085A3F4}"/>
              </a:ext>
            </a:extLst>
          </p:cNvPr>
          <p:cNvGrpSpPr/>
          <p:nvPr/>
        </p:nvGrpSpPr>
        <p:grpSpPr>
          <a:xfrm>
            <a:off x="5096565" y="1279419"/>
            <a:ext cx="1535953" cy="851838"/>
            <a:chOff x="4469010" y="4439226"/>
            <a:chExt cx="1535953" cy="851838"/>
          </a:xfrm>
        </p:grpSpPr>
        <p:sp>
          <p:nvSpPr>
            <p:cNvPr id="115" name="Rounded Rectangle 114">
              <a:extLst>
                <a:ext uri="{FF2B5EF4-FFF2-40B4-BE49-F238E27FC236}">
                  <a16:creationId xmlns:a16="http://schemas.microsoft.com/office/drawing/2014/main" id="{CA253EB0-1555-6CB5-BD24-09753B49FF0B}"/>
                </a:ext>
              </a:extLst>
            </p:cNvPr>
            <p:cNvSpPr/>
            <p:nvPr/>
          </p:nvSpPr>
          <p:spPr>
            <a:xfrm>
              <a:off x="4469010" y="4439226"/>
              <a:ext cx="1295847" cy="851838"/>
            </a:xfrm>
            <a:prstGeom prst="roundRect">
              <a:avLst/>
            </a:prstGeom>
            <a:solidFill>
              <a:schemeClr val="accent5">
                <a:lumMod val="20000"/>
                <a:lumOff val="8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6" name="Rounded Rectangle 10">
              <a:extLst>
                <a:ext uri="{FF2B5EF4-FFF2-40B4-BE49-F238E27FC236}">
                  <a16:creationId xmlns:a16="http://schemas.microsoft.com/office/drawing/2014/main" id="{A9D53F9A-E3B1-5B65-740F-001FFFBF9843}"/>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900" kern="1200">
                <a:latin typeface="Arial"/>
                <a:ea typeface="+mn-ea"/>
                <a:cs typeface="+mn-cs"/>
              </a:endParaRPr>
            </a:p>
          </p:txBody>
        </p:sp>
        <p:sp>
          <p:nvSpPr>
            <p:cNvPr id="117" name="TextBox 116">
              <a:extLst>
                <a:ext uri="{FF2B5EF4-FFF2-40B4-BE49-F238E27FC236}">
                  <a16:creationId xmlns:a16="http://schemas.microsoft.com/office/drawing/2014/main" id="{94FE145A-DE2A-4E72-18A1-68E4D48483C6}"/>
                </a:ext>
              </a:extLst>
            </p:cNvPr>
            <p:cNvSpPr txBox="1"/>
            <p:nvPr/>
          </p:nvSpPr>
          <p:spPr>
            <a:xfrm>
              <a:off x="4493221" y="4460735"/>
              <a:ext cx="1076514" cy="203133"/>
            </a:xfrm>
            <a:prstGeom prst="rect">
              <a:avLst/>
            </a:prstGeom>
            <a:noFill/>
          </p:spPr>
          <p:txBody>
            <a:bodyPr wrap="square">
              <a:spAutoFit/>
            </a:bodyPr>
            <a:lstStyle/>
            <a:p>
              <a:pPr lvl="0" defTabSz="266700">
                <a:lnSpc>
                  <a:spcPct val="90000"/>
                </a:lnSpc>
                <a:spcBef>
                  <a:spcPct val="0"/>
                </a:spcBef>
                <a:spcAft>
                  <a:spcPct val="35000"/>
                </a:spcAft>
              </a:pPr>
              <a:r>
                <a:rPr lang="en-US" sz="800" b="1" kern="1200">
                  <a:latin typeface="Open Sans" panose="020B0606030504020204" pitchFamily="34" charset="0"/>
                  <a:ea typeface="Open Sans" panose="020B0606030504020204" pitchFamily="34" charset="0"/>
                  <a:cs typeface="Open Sans" panose="020B0606030504020204" pitchFamily="34" charset="0"/>
                </a:rPr>
                <a:t>Charge Capture</a:t>
              </a:r>
            </a:p>
          </p:txBody>
        </p:sp>
        <p:sp>
          <p:nvSpPr>
            <p:cNvPr id="118" name="Google Shape;1329;p26">
              <a:extLst>
                <a:ext uri="{FF2B5EF4-FFF2-40B4-BE49-F238E27FC236}">
                  <a16:creationId xmlns:a16="http://schemas.microsoft.com/office/drawing/2014/main" id="{7FDD3D0D-FA76-61D9-FB4B-CDC966D6E314}"/>
                </a:ext>
              </a:extLst>
            </p:cNvPr>
            <p:cNvSpPr txBox="1"/>
            <p:nvPr/>
          </p:nvSpPr>
          <p:spPr>
            <a:xfrm>
              <a:off x="4491386" y="4575733"/>
              <a:ext cx="1219714" cy="658769"/>
            </a:xfrm>
            <a:prstGeom prst="rect">
              <a:avLst/>
            </a:prstGeom>
            <a:noFill/>
            <a:ln>
              <a:noFill/>
            </a:ln>
          </p:spPr>
          <p:txBody>
            <a:bodyPr spcFirstLastPara="1" wrap="square" lIns="91425" tIns="91425" rIns="91425" bIns="91425" anchor="t" anchorCtr="0">
              <a:noAutofit/>
            </a:bodyPr>
            <a:lstStyle/>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Medical service</a:t>
              </a:r>
              <a:br>
                <a:rPr lang="en-US" sz="800">
                  <a:latin typeface="Open Sans" panose="020B0606030504020204" pitchFamily="34" charset="0"/>
                  <a:ea typeface="Open Sans" panose="020B0606030504020204" pitchFamily="34" charset="0"/>
                  <a:cs typeface="Open Sans" panose="020B0606030504020204" pitchFamily="34" charset="0"/>
                </a:rPr>
              </a:br>
              <a:r>
                <a:rPr lang="en-US" sz="800">
                  <a:latin typeface="Open Sans" panose="020B0606030504020204" pitchFamily="34" charset="0"/>
                  <a:ea typeface="Open Sans" panose="020B0606030504020204" pitchFamily="34" charset="0"/>
                  <a:cs typeface="Open Sans" panose="020B0606030504020204" pitchFamily="34" charset="0"/>
                </a:rPr>
                <a:t>to billable charge</a:t>
              </a:r>
            </a:p>
          </p:txBody>
        </p:sp>
      </p:grpSp>
      <p:grpSp>
        <p:nvGrpSpPr>
          <p:cNvPr id="119" name="Group 118">
            <a:extLst>
              <a:ext uri="{FF2B5EF4-FFF2-40B4-BE49-F238E27FC236}">
                <a16:creationId xmlns:a16="http://schemas.microsoft.com/office/drawing/2014/main" id="{344B854F-BF92-5020-BD4C-7DBD7BA9B8CE}"/>
              </a:ext>
            </a:extLst>
          </p:cNvPr>
          <p:cNvGrpSpPr/>
          <p:nvPr/>
        </p:nvGrpSpPr>
        <p:grpSpPr>
          <a:xfrm>
            <a:off x="6627471" y="1848336"/>
            <a:ext cx="1709242" cy="851838"/>
            <a:chOff x="4469010" y="4439226"/>
            <a:chExt cx="1709242" cy="851838"/>
          </a:xfrm>
        </p:grpSpPr>
        <p:sp>
          <p:nvSpPr>
            <p:cNvPr id="120" name="Rounded Rectangle 119">
              <a:extLst>
                <a:ext uri="{FF2B5EF4-FFF2-40B4-BE49-F238E27FC236}">
                  <a16:creationId xmlns:a16="http://schemas.microsoft.com/office/drawing/2014/main" id="{E8823CBA-4614-73D4-BD09-88F5B26C87EC}"/>
                </a:ext>
              </a:extLst>
            </p:cNvPr>
            <p:cNvSpPr/>
            <p:nvPr/>
          </p:nvSpPr>
          <p:spPr>
            <a:xfrm>
              <a:off x="4469010" y="4439226"/>
              <a:ext cx="1709242" cy="851838"/>
            </a:xfrm>
            <a:prstGeom prst="roundRect">
              <a:avLst/>
            </a:prstGeom>
            <a:solidFill>
              <a:srgbClr val="E2F4FB"/>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21" name="Rounded Rectangle 10">
              <a:extLst>
                <a:ext uri="{FF2B5EF4-FFF2-40B4-BE49-F238E27FC236}">
                  <a16:creationId xmlns:a16="http://schemas.microsoft.com/office/drawing/2014/main" id="{D6A2126A-4FCC-FFCC-C748-AF1A49CF3A81}"/>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900" kern="1200">
                <a:latin typeface="Arial"/>
                <a:ea typeface="+mn-ea"/>
                <a:cs typeface="+mn-cs"/>
              </a:endParaRPr>
            </a:p>
          </p:txBody>
        </p:sp>
        <p:sp>
          <p:nvSpPr>
            <p:cNvPr id="122" name="TextBox 121">
              <a:extLst>
                <a:ext uri="{FF2B5EF4-FFF2-40B4-BE49-F238E27FC236}">
                  <a16:creationId xmlns:a16="http://schemas.microsoft.com/office/drawing/2014/main" id="{A3E519C7-F5A9-3AAA-72B9-6F54ED857253}"/>
                </a:ext>
              </a:extLst>
            </p:cNvPr>
            <p:cNvSpPr txBox="1"/>
            <p:nvPr/>
          </p:nvSpPr>
          <p:spPr>
            <a:xfrm>
              <a:off x="4493221" y="4517297"/>
              <a:ext cx="1620856" cy="203133"/>
            </a:xfrm>
            <a:prstGeom prst="rect">
              <a:avLst/>
            </a:prstGeom>
            <a:noFill/>
          </p:spPr>
          <p:txBody>
            <a:bodyPr wrap="square">
              <a:spAutoFit/>
            </a:bodyPr>
            <a:lstStyle/>
            <a:p>
              <a:pPr lvl="0" defTabSz="266700">
                <a:lnSpc>
                  <a:spcPct val="90000"/>
                </a:lnSpc>
                <a:spcBef>
                  <a:spcPct val="0"/>
                </a:spcBef>
                <a:spcAft>
                  <a:spcPct val="35000"/>
                </a:spcAft>
              </a:pPr>
              <a:r>
                <a:rPr lang="en-US" sz="800" b="1" kern="1200">
                  <a:latin typeface="Open Sans" panose="020B0606030504020204" pitchFamily="34" charset="0"/>
                  <a:ea typeface="Open Sans" panose="020B0606030504020204" pitchFamily="34" charset="0"/>
                  <a:cs typeface="Open Sans" panose="020B0606030504020204" pitchFamily="34" charset="0"/>
                </a:rPr>
                <a:t>Medical Coding</a:t>
              </a:r>
            </a:p>
          </p:txBody>
        </p:sp>
        <p:sp>
          <p:nvSpPr>
            <p:cNvPr id="123" name="Google Shape;1329;p26">
              <a:extLst>
                <a:ext uri="{FF2B5EF4-FFF2-40B4-BE49-F238E27FC236}">
                  <a16:creationId xmlns:a16="http://schemas.microsoft.com/office/drawing/2014/main" id="{0B1656CB-B0F7-6783-F73A-4826DF5179D0}"/>
                </a:ext>
              </a:extLst>
            </p:cNvPr>
            <p:cNvSpPr txBox="1"/>
            <p:nvPr/>
          </p:nvSpPr>
          <p:spPr>
            <a:xfrm>
              <a:off x="4491385" y="4632295"/>
              <a:ext cx="1658499" cy="658769"/>
            </a:xfrm>
            <a:prstGeom prst="rect">
              <a:avLst/>
            </a:prstGeom>
            <a:noFill/>
            <a:ln>
              <a:noFill/>
            </a:ln>
          </p:spPr>
          <p:txBody>
            <a:bodyPr spcFirstLastPara="1" wrap="square" lIns="91425" tIns="91425" rIns="91425" bIns="91425" anchor="t" anchorCtr="0">
              <a:noAutofit/>
            </a:bodyPr>
            <a:lstStyle/>
            <a:p>
              <a:pPr marL="171450" lvl="0" indent="-171450">
                <a:lnSpc>
                  <a:spcPct val="115000"/>
                </a:lnSpc>
                <a:buFont typeface="Arial" panose="020B0604020202020204" pitchFamily="34" charset="0"/>
                <a:buChar char="•"/>
                <a:defRPr/>
              </a:pPr>
              <a:r>
                <a:rPr lang="en-US" sz="800" dirty="0">
                  <a:latin typeface="Open Sans" panose="020B0606030504020204" pitchFamily="34" charset="0"/>
                  <a:ea typeface="Open Sans" panose="020B0606030504020204" pitchFamily="34" charset="0"/>
                  <a:cs typeface="Open Sans" panose="020B0606030504020204" pitchFamily="34" charset="0"/>
                </a:rPr>
                <a:t>Diagnosis and Procedure Code accuracy</a:t>
              </a:r>
            </a:p>
          </p:txBody>
        </p:sp>
      </p:grpSp>
      <p:grpSp>
        <p:nvGrpSpPr>
          <p:cNvPr id="124" name="Group 123">
            <a:extLst>
              <a:ext uri="{FF2B5EF4-FFF2-40B4-BE49-F238E27FC236}">
                <a16:creationId xmlns:a16="http://schemas.microsoft.com/office/drawing/2014/main" id="{CE0F327A-0720-80AE-4C8F-6F1F851398A1}"/>
              </a:ext>
            </a:extLst>
          </p:cNvPr>
          <p:cNvGrpSpPr/>
          <p:nvPr/>
        </p:nvGrpSpPr>
        <p:grpSpPr>
          <a:xfrm>
            <a:off x="7229543" y="2860907"/>
            <a:ext cx="1709242" cy="851838"/>
            <a:chOff x="4469010" y="4439226"/>
            <a:chExt cx="1709242" cy="851838"/>
          </a:xfrm>
        </p:grpSpPr>
        <p:sp>
          <p:nvSpPr>
            <p:cNvPr id="125" name="Rounded Rectangle 124">
              <a:extLst>
                <a:ext uri="{FF2B5EF4-FFF2-40B4-BE49-F238E27FC236}">
                  <a16:creationId xmlns:a16="http://schemas.microsoft.com/office/drawing/2014/main" id="{3E4FFA03-4DB4-18B2-18AA-65BE87735519}"/>
                </a:ext>
              </a:extLst>
            </p:cNvPr>
            <p:cNvSpPr/>
            <p:nvPr/>
          </p:nvSpPr>
          <p:spPr>
            <a:xfrm>
              <a:off x="4469010" y="4439226"/>
              <a:ext cx="1709242" cy="851838"/>
            </a:xfrm>
            <a:prstGeom prst="roundRect">
              <a:avLst/>
            </a:prstGeom>
            <a:solidFill>
              <a:srgbClr val="D6F3CA"/>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26" name="Rounded Rectangle 10">
              <a:extLst>
                <a:ext uri="{FF2B5EF4-FFF2-40B4-BE49-F238E27FC236}">
                  <a16:creationId xmlns:a16="http://schemas.microsoft.com/office/drawing/2014/main" id="{C491EF16-7F5B-5573-F604-5E6065308F9B}"/>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900" kern="1200">
                <a:latin typeface="Arial"/>
                <a:ea typeface="+mn-ea"/>
                <a:cs typeface="+mn-cs"/>
              </a:endParaRPr>
            </a:p>
          </p:txBody>
        </p:sp>
        <p:sp>
          <p:nvSpPr>
            <p:cNvPr id="127" name="TextBox 126">
              <a:extLst>
                <a:ext uri="{FF2B5EF4-FFF2-40B4-BE49-F238E27FC236}">
                  <a16:creationId xmlns:a16="http://schemas.microsoft.com/office/drawing/2014/main" id="{2DD625F0-FFF8-5492-C6AB-F8317BCF5207}"/>
                </a:ext>
              </a:extLst>
            </p:cNvPr>
            <p:cNvSpPr txBox="1"/>
            <p:nvPr/>
          </p:nvSpPr>
          <p:spPr>
            <a:xfrm>
              <a:off x="4493221" y="4517297"/>
              <a:ext cx="1620856" cy="203133"/>
            </a:xfrm>
            <a:prstGeom prst="rect">
              <a:avLst/>
            </a:prstGeom>
            <a:noFill/>
          </p:spPr>
          <p:txBody>
            <a:bodyPr wrap="square">
              <a:spAutoFit/>
            </a:bodyPr>
            <a:lstStyle/>
            <a:p>
              <a:pPr lvl="0" defTabSz="266700">
                <a:lnSpc>
                  <a:spcPct val="90000"/>
                </a:lnSpc>
                <a:spcBef>
                  <a:spcPct val="0"/>
                </a:spcBef>
                <a:spcAft>
                  <a:spcPct val="35000"/>
                </a:spcAft>
              </a:pPr>
              <a:r>
                <a:rPr lang="en-US" sz="800" b="1" kern="1200">
                  <a:latin typeface="Open Sans" panose="020B0606030504020204" pitchFamily="34" charset="0"/>
                  <a:ea typeface="Open Sans" panose="020B0606030504020204" pitchFamily="34" charset="0"/>
                  <a:cs typeface="Open Sans" panose="020B0606030504020204" pitchFamily="34" charset="0"/>
                </a:rPr>
                <a:t>Claim Submission</a:t>
              </a:r>
            </a:p>
          </p:txBody>
        </p:sp>
        <p:sp>
          <p:nvSpPr>
            <p:cNvPr id="128" name="Google Shape;1329;p26">
              <a:extLst>
                <a:ext uri="{FF2B5EF4-FFF2-40B4-BE49-F238E27FC236}">
                  <a16:creationId xmlns:a16="http://schemas.microsoft.com/office/drawing/2014/main" id="{3B697E0A-7FFD-B20E-38B5-FFE381ECA093}"/>
                </a:ext>
              </a:extLst>
            </p:cNvPr>
            <p:cNvSpPr txBox="1"/>
            <p:nvPr/>
          </p:nvSpPr>
          <p:spPr>
            <a:xfrm>
              <a:off x="4491386" y="4632295"/>
              <a:ext cx="1481112" cy="658769"/>
            </a:xfrm>
            <a:prstGeom prst="rect">
              <a:avLst/>
            </a:prstGeom>
            <a:noFill/>
            <a:ln>
              <a:noFill/>
            </a:ln>
          </p:spPr>
          <p:txBody>
            <a:bodyPr spcFirstLastPara="1" wrap="square" lIns="91425" tIns="91425" rIns="91425" bIns="91425" anchor="t" anchorCtr="0">
              <a:noAutofit/>
            </a:bodyPr>
            <a:lstStyle/>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Submit Claim to Payer/Clearing House</a:t>
              </a:r>
            </a:p>
          </p:txBody>
        </p:sp>
      </p:grpSp>
      <p:grpSp>
        <p:nvGrpSpPr>
          <p:cNvPr id="42" name="Group 41">
            <a:extLst>
              <a:ext uri="{FF2B5EF4-FFF2-40B4-BE49-F238E27FC236}">
                <a16:creationId xmlns:a16="http://schemas.microsoft.com/office/drawing/2014/main" id="{3C03A152-B886-ED3A-B04D-617C2BCA4F15}"/>
              </a:ext>
            </a:extLst>
          </p:cNvPr>
          <p:cNvGrpSpPr/>
          <p:nvPr/>
        </p:nvGrpSpPr>
        <p:grpSpPr>
          <a:xfrm>
            <a:off x="4027619" y="4970692"/>
            <a:ext cx="1972136" cy="851838"/>
            <a:chOff x="4469010" y="4439226"/>
            <a:chExt cx="1972136" cy="851838"/>
          </a:xfrm>
        </p:grpSpPr>
        <p:sp>
          <p:nvSpPr>
            <p:cNvPr id="43" name="Rounded Rectangle 42">
              <a:extLst>
                <a:ext uri="{FF2B5EF4-FFF2-40B4-BE49-F238E27FC236}">
                  <a16:creationId xmlns:a16="http://schemas.microsoft.com/office/drawing/2014/main" id="{27C5AFCC-1E22-7C94-D32B-5D2862553CEC}"/>
                </a:ext>
              </a:extLst>
            </p:cNvPr>
            <p:cNvSpPr/>
            <p:nvPr/>
          </p:nvSpPr>
          <p:spPr>
            <a:xfrm>
              <a:off x="4469010" y="4439226"/>
              <a:ext cx="1620239" cy="851838"/>
            </a:xfrm>
            <a:prstGeom prst="roundRect">
              <a:avLst/>
            </a:prstGeom>
            <a:solidFill>
              <a:srgbClr val="D6F3CA"/>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44" name="Rounded Rectangle 10">
              <a:extLst>
                <a:ext uri="{FF2B5EF4-FFF2-40B4-BE49-F238E27FC236}">
                  <a16:creationId xmlns:a16="http://schemas.microsoft.com/office/drawing/2014/main" id="{98ABD3AB-0AC8-55BB-ED86-343EF3BA918C}"/>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900" kern="1200">
                <a:latin typeface="Arial"/>
                <a:ea typeface="+mn-ea"/>
                <a:cs typeface="+mn-cs"/>
              </a:endParaRPr>
            </a:p>
          </p:txBody>
        </p:sp>
        <p:sp>
          <p:nvSpPr>
            <p:cNvPr id="45" name="TextBox 44">
              <a:extLst>
                <a:ext uri="{FF2B5EF4-FFF2-40B4-BE49-F238E27FC236}">
                  <a16:creationId xmlns:a16="http://schemas.microsoft.com/office/drawing/2014/main" id="{0D4346E4-CC8E-83E2-CF93-147F22A07C54}"/>
                </a:ext>
              </a:extLst>
            </p:cNvPr>
            <p:cNvSpPr txBox="1"/>
            <p:nvPr/>
          </p:nvSpPr>
          <p:spPr>
            <a:xfrm>
              <a:off x="4493221" y="4517297"/>
              <a:ext cx="1620856" cy="203133"/>
            </a:xfrm>
            <a:prstGeom prst="rect">
              <a:avLst/>
            </a:prstGeom>
            <a:noFill/>
          </p:spPr>
          <p:txBody>
            <a:bodyPr wrap="square">
              <a:spAutoFit/>
            </a:bodyPr>
            <a:lstStyle/>
            <a:p>
              <a:pPr lvl="0" defTabSz="266700">
                <a:lnSpc>
                  <a:spcPct val="90000"/>
                </a:lnSpc>
                <a:spcBef>
                  <a:spcPct val="0"/>
                </a:spcBef>
                <a:spcAft>
                  <a:spcPct val="35000"/>
                </a:spcAft>
              </a:pPr>
              <a:r>
                <a:rPr lang="en-US" sz="800" b="1" kern="1200">
                  <a:latin typeface="Open Sans" panose="020B0606030504020204" pitchFamily="34" charset="0"/>
                  <a:ea typeface="Open Sans" panose="020B0606030504020204" pitchFamily="34" charset="0"/>
                  <a:cs typeface="Open Sans" panose="020B0606030504020204" pitchFamily="34" charset="0"/>
                </a:rPr>
                <a:t>Remittance Processing</a:t>
              </a:r>
            </a:p>
          </p:txBody>
        </p:sp>
        <p:sp>
          <p:nvSpPr>
            <p:cNvPr id="46" name="Google Shape;1329;p26">
              <a:extLst>
                <a:ext uri="{FF2B5EF4-FFF2-40B4-BE49-F238E27FC236}">
                  <a16:creationId xmlns:a16="http://schemas.microsoft.com/office/drawing/2014/main" id="{D5160787-936E-E604-0A18-3E1C848B806D}"/>
                </a:ext>
              </a:extLst>
            </p:cNvPr>
            <p:cNvSpPr txBox="1"/>
            <p:nvPr/>
          </p:nvSpPr>
          <p:spPr>
            <a:xfrm>
              <a:off x="4491385" y="4632295"/>
              <a:ext cx="1949761" cy="658769"/>
            </a:xfrm>
            <a:prstGeom prst="rect">
              <a:avLst/>
            </a:prstGeom>
            <a:noFill/>
            <a:ln>
              <a:noFill/>
            </a:ln>
          </p:spPr>
          <p:txBody>
            <a:bodyPr spcFirstLastPara="1" wrap="square" lIns="91425" tIns="91425" rIns="91425" bIns="91425" anchor="t" anchorCtr="0">
              <a:noAutofit/>
            </a:bodyPr>
            <a:lstStyle/>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A/R Mgt</a:t>
              </a:r>
            </a:p>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Denials and Appeals Mgt</a:t>
              </a:r>
            </a:p>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Value-Based Payment</a:t>
              </a:r>
            </a:p>
          </p:txBody>
        </p:sp>
      </p:grpSp>
      <p:sp>
        <p:nvSpPr>
          <p:cNvPr id="58" name="Title 2">
            <a:extLst>
              <a:ext uri="{FF2B5EF4-FFF2-40B4-BE49-F238E27FC236}">
                <a16:creationId xmlns:a16="http://schemas.microsoft.com/office/drawing/2014/main" id="{F3DA8A2A-C51E-05AA-3FF8-6470B262F88A}"/>
              </a:ext>
            </a:extLst>
          </p:cNvPr>
          <p:cNvSpPr txBox="1">
            <a:spLocks/>
          </p:cNvSpPr>
          <p:nvPr/>
        </p:nvSpPr>
        <p:spPr>
          <a:xfrm>
            <a:off x="838200" y="256248"/>
            <a:ext cx="10515600" cy="51106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62626"/>
              </a:buClr>
              <a:buSzPts val="2800"/>
              <a:buFont typeface="Poppins"/>
              <a:buNone/>
              <a:defRPr sz="2400" b="1" i="0" u="none" strike="noStrike" cap="none">
                <a:solidFill>
                  <a:schemeClr val="tx1">
                    <a:lumMod val="85000"/>
                    <a:lumOff val="15000"/>
                  </a:schemeClr>
                </a:solidFill>
                <a:latin typeface="Century Gothic" panose="020B0502020202020204" pitchFamily="34" charset="0"/>
                <a:ea typeface="Century Gothic" panose="020B0502020202020204" pitchFamily="34" charset="0"/>
                <a:cs typeface="Poppins"/>
                <a:sym typeface="Poppins"/>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333" rtl="0" eaLnBrk="1" fontAlgn="auto" latinLnBrk="0" hangingPunct="1">
              <a:lnSpc>
                <a:spcPct val="100000"/>
              </a:lnSpc>
              <a:spcBef>
                <a:spcPts val="0"/>
              </a:spcBef>
              <a:spcAft>
                <a:spcPts val="0"/>
              </a:spcAft>
              <a:buClrTx/>
              <a:buSzTx/>
              <a:buFontTx/>
              <a:buNone/>
              <a:tabLst/>
              <a:defRPr/>
            </a:pPr>
            <a:r>
              <a:rPr lang="en-IN" sz="2400" b="1" kern="1200">
                <a:solidFill>
                  <a:schemeClr val="tx1"/>
                </a:solidFill>
                <a:latin typeface="Open Sans" panose="020B0606030504020204" pitchFamily="34" charset="0"/>
                <a:ea typeface="Open Sans" panose="020B0606030504020204" pitchFamily="34" charset="0"/>
                <a:cs typeface="Open Sans" panose="020B0606030504020204" pitchFamily="34" charset="0"/>
              </a:rPr>
              <a:t>RCM – Features Set</a:t>
            </a:r>
            <a:endParaRPr kumimoji="0" lang="en-IN" sz="24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7597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6" name="Google Shape;1279;p25">
            <a:extLst>
              <a:ext uri="{FF2B5EF4-FFF2-40B4-BE49-F238E27FC236}">
                <a16:creationId xmlns:a16="http://schemas.microsoft.com/office/drawing/2014/main" id="{08D14F16-5BFB-3271-68CB-2EC3D2819687}"/>
              </a:ext>
            </a:extLst>
          </p:cNvPr>
          <p:cNvCxnSpPr>
            <a:cxnSpLocks/>
            <a:stCxn id="88" idx="0"/>
          </p:cNvCxnSpPr>
          <p:nvPr/>
        </p:nvCxnSpPr>
        <p:spPr>
          <a:xfrm flipV="1">
            <a:off x="5897001" y="2552470"/>
            <a:ext cx="383152" cy="594563"/>
          </a:xfrm>
          <a:prstGeom prst="straightConnector1">
            <a:avLst/>
          </a:prstGeom>
          <a:noFill/>
          <a:ln w="12700" cap="flat" cmpd="sng">
            <a:solidFill>
              <a:schemeClr val="bg2">
                <a:lumMod val="50000"/>
              </a:schemeClr>
            </a:solidFill>
            <a:prstDash val="dash"/>
            <a:miter lim="800000"/>
            <a:headEnd type="oval" w="med" len="med"/>
            <a:tailEnd type="oval" w="med" len="med"/>
          </a:ln>
        </p:spPr>
      </p:cxnSp>
      <p:cxnSp>
        <p:nvCxnSpPr>
          <p:cNvPr id="131" name="Google Shape;1279;p25">
            <a:extLst>
              <a:ext uri="{FF2B5EF4-FFF2-40B4-BE49-F238E27FC236}">
                <a16:creationId xmlns:a16="http://schemas.microsoft.com/office/drawing/2014/main" id="{EED2ADAC-3D27-C1C8-A46B-B21EA1876307}"/>
              </a:ext>
            </a:extLst>
          </p:cNvPr>
          <p:cNvCxnSpPr>
            <a:cxnSpLocks/>
          </p:cNvCxnSpPr>
          <p:nvPr/>
        </p:nvCxnSpPr>
        <p:spPr>
          <a:xfrm flipH="1">
            <a:off x="6334788" y="3505027"/>
            <a:ext cx="695788" cy="0"/>
          </a:xfrm>
          <a:prstGeom prst="straightConnector1">
            <a:avLst/>
          </a:prstGeom>
          <a:noFill/>
          <a:ln w="12700" cap="flat" cmpd="sng">
            <a:solidFill>
              <a:schemeClr val="bg2">
                <a:lumMod val="50000"/>
              </a:schemeClr>
            </a:solidFill>
            <a:prstDash val="dash"/>
            <a:miter lim="800000"/>
            <a:headEnd type="oval" w="med" len="med"/>
            <a:tailEnd type="oval" w="med" len="med"/>
          </a:ln>
        </p:spPr>
      </p:cxnSp>
      <p:cxnSp>
        <p:nvCxnSpPr>
          <p:cNvPr id="129" name="Google Shape;1279;p25">
            <a:extLst>
              <a:ext uri="{FF2B5EF4-FFF2-40B4-BE49-F238E27FC236}">
                <a16:creationId xmlns:a16="http://schemas.microsoft.com/office/drawing/2014/main" id="{846DEA61-70BA-E623-B17F-808CCF6CD91D}"/>
              </a:ext>
            </a:extLst>
          </p:cNvPr>
          <p:cNvCxnSpPr>
            <a:cxnSpLocks/>
          </p:cNvCxnSpPr>
          <p:nvPr/>
        </p:nvCxnSpPr>
        <p:spPr>
          <a:xfrm flipH="1">
            <a:off x="5718194" y="3836467"/>
            <a:ext cx="5091" cy="508047"/>
          </a:xfrm>
          <a:prstGeom prst="straightConnector1">
            <a:avLst/>
          </a:prstGeom>
          <a:noFill/>
          <a:ln w="12700" cap="flat" cmpd="sng">
            <a:solidFill>
              <a:schemeClr val="bg2">
                <a:lumMod val="50000"/>
              </a:schemeClr>
            </a:solidFill>
            <a:prstDash val="dash"/>
            <a:miter lim="800000"/>
            <a:headEnd type="oval" w="med" len="med"/>
            <a:tailEnd type="oval" w="med" len="med"/>
          </a:ln>
        </p:spPr>
      </p:cxnSp>
      <p:cxnSp>
        <p:nvCxnSpPr>
          <p:cNvPr id="93" name="Google Shape;1279;p25">
            <a:extLst>
              <a:ext uri="{FF2B5EF4-FFF2-40B4-BE49-F238E27FC236}">
                <a16:creationId xmlns:a16="http://schemas.microsoft.com/office/drawing/2014/main" id="{17997548-C49A-A56C-D708-117CDF47E5A1}"/>
              </a:ext>
            </a:extLst>
          </p:cNvPr>
          <p:cNvCxnSpPr>
            <a:cxnSpLocks/>
          </p:cNvCxnSpPr>
          <p:nvPr/>
        </p:nvCxnSpPr>
        <p:spPr>
          <a:xfrm flipH="1">
            <a:off x="4327568" y="3505027"/>
            <a:ext cx="695788" cy="0"/>
          </a:xfrm>
          <a:prstGeom prst="straightConnector1">
            <a:avLst/>
          </a:prstGeom>
          <a:noFill/>
          <a:ln w="12700" cap="flat" cmpd="sng">
            <a:solidFill>
              <a:schemeClr val="bg2">
                <a:lumMod val="50000"/>
              </a:schemeClr>
            </a:solidFill>
            <a:prstDash val="dash"/>
            <a:miter lim="800000"/>
            <a:headEnd type="oval" w="med" len="med"/>
            <a:tailEnd type="oval" w="med" len="med"/>
          </a:ln>
        </p:spPr>
      </p:cxnSp>
      <p:sp>
        <p:nvSpPr>
          <p:cNvPr id="3" name="Title 2">
            <a:extLst>
              <a:ext uri="{FF2B5EF4-FFF2-40B4-BE49-F238E27FC236}">
                <a16:creationId xmlns:a16="http://schemas.microsoft.com/office/drawing/2014/main" id="{A600984A-D38D-027A-80ED-54300B9B81C3}"/>
              </a:ext>
            </a:extLst>
          </p:cNvPr>
          <p:cNvSpPr>
            <a:spLocks noGrp="1"/>
          </p:cNvSpPr>
          <p:nvPr>
            <p:ph type="title"/>
          </p:nvPr>
        </p:nvSpPr>
        <p:spPr>
          <a:xfrm>
            <a:off x="838200" y="256248"/>
            <a:ext cx="10515600" cy="511062"/>
          </a:xfrm>
        </p:spPr>
        <p:txBody>
          <a:bodyPr/>
          <a:lstStyle/>
          <a:p>
            <a:pPr marL="0" marR="0" lvl="0" indent="0" algn="l" defTabSz="914333" rtl="0" eaLnBrk="1" fontAlgn="auto" latinLnBrk="0" hangingPunct="1">
              <a:lnSpc>
                <a:spcPct val="100000"/>
              </a:lnSpc>
              <a:spcBef>
                <a:spcPts val="0"/>
              </a:spcBef>
              <a:spcAft>
                <a:spcPts val="0"/>
              </a:spcAft>
              <a:buClrTx/>
              <a:buSzTx/>
              <a:buFontTx/>
              <a:buNone/>
              <a:tabLst/>
              <a:defRPr/>
            </a:pPr>
            <a:r>
              <a:rPr lang="en-IN" sz="2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Provider Portal – Features Set</a:t>
            </a:r>
            <a:endParaRPr kumimoji="0" lang="en-IN" sz="24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54" name="Google Shape;1279;p25">
            <a:extLst>
              <a:ext uri="{FF2B5EF4-FFF2-40B4-BE49-F238E27FC236}">
                <a16:creationId xmlns:a16="http://schemas.microsoft.com/office/drawing/2014/main" id="{94F52622-B107-718C-9384-332F15C04237}"/>
              </a:ext>
            </a:extLst>
          </p:cNvPr>
          <p:cNvCxnSpPr>
            <a:cxnSpLocks/>
          </p:cNvCxnSpPr>
          <p:nvPr/>
        </p:nvCxnSpPr>
        <p:spPr>
          <a:xfrm flipH="1" flipV="1">
            <a:off x="5023356" y="2492385"/>
            <a:ext cx="490681" cy="649082"/>
          </a:xfrm>
          <a:prstGeom prst="straightConnector1">
            <a:avLst/>
          </a:prstGeom>
          <a:noFill/>
          <a:ln w="12700" cap="flat" cmpd="sng">
            <a:solidFill>
              <a:schemeClr val="bg2">
                <a:lumMod val="50000"/>
              </a:schemeClr>
            </a:solidFill>
            <a:prstDash val="dash"/>
            <a:miter lim="800000"/>
            <a:headEnd type="oval" w="med" len="med"/>
            <a:tailEnd type="oval" w="med" len="med"/>
          </a:ln>
        </p:spPr>
      </p:cxnSp>
      <p:sp>
        <p:nvSpPr>
          <p:cNvPr id="60" name="Rectangle 59">
            <a:hlinkClick r:id="" action="ppaction://hlinkshowjump?jump=lastslideviewed"/>
            <a:extLst>
              <a:ext uri="{FF2B5EF4-FFF2-40B4-BE49-F238E27FC236}">
                <a16:creationId xmlns:a16="http://schemas.microsoft.com/office/drawing/2014/main" id="{2A8BDFBD-7995-EE33-F0F2-EFE54EDA456C}"/>
              </a:ext>
            </a:extLst>
          </p:cNvPr>
          <p:cNvSpPr/>
          <p:nvPr/>
        </p:nvSpPr>
        <p:spPr>
          <a:xfrm>
            <a:off x="617820" y="5862554"/>
            <a:ext cx="1132216" cy="208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Open Sans" panose="020B0606030504020204" pitchFamily="34" charset="0"/>
                <a:ea typeface="Open Sans" panose="020B0606030504020204" pitchFamily="34" charset="0"/>
                <a:cs typeface="Open Sans" panose="020B0606030504020204" pitchFamily="34" charset="0"/>
              </a:rPr>
              <a:t>Back</a:t>
            </a:r>
          </a:p>
        </p:txBody>
      </p:sp>
      <p:grpSp>
        <p:nvGrpSpPr>
          <p:cNvPr id="119" name="Group 118">
            <a:extLst>
              <a:ext uri="{FF2B5EF4-FFF2-40B4-BE49-F238E27FC236}">
                <a16:creationId xmlns:a16="http://schemas.microsoft.com/office/drawing/2014/main" id="{344B854F-BF92-5020-BD4C-7DBD7BA9B8CE}"/>
              </a:ext>
            </a:extLst>
          </p:cNvPr>
          <p:cNvGrpSpPr/>
          <p:nvPr/>
        </p:nvGrpSpPr>
        <p:grpSpPr>
          <a:xfrm>
            <a:off x="3465426" y="1914087"/>
            <a:ext cx="1725946" cy="851838"/>
            <a:chOff x="4469010" y="4439226"/>
            <a:chExt cx="1725946" cy="851838"/>
          </a:xfrm>
        </p:grpSpPr>
        <p:sp>
          <p:nvSpPr>
            <p:cNvPr id="120" name="Rounded Rectangle 119">
              <a:extLst>
                <a:ext uri="{FF2B5EF4-FFF2-40B4-BE49-F238E27FC236}">
                  <a16:creationId xmlns:a16="http://schemas.microsoft.com/office/drawing/2014/main" id="{E8823CBA-4614-73D4-BD09-88F5B26C87EC}"/>
                </a:ext>
              </a:extLst>
            </p:cNvPr>
            <p:cNvSpPr/>
            <p:nvPr/>
          </p:nvSpPr>
          <p:spPr>
            <a:xfrm>
              <a:off x="4469010" y="4439226"/>
              <a:ext cx="1709242" cy="851838"/>
            </a:xfrm>
            <a:prstGeom prst="roundRect">
              <a:avLst/>
            </a:prstGeom>
            <a:solidFill>
              <a:srgbClr val="E2F4FB"/>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21" name="Rounded Rectangle 10">
              <a:extLst>
                <a:ext uri="{FF2B5EF4-FFF2-40B4-BE49-F238E27FC236}">
                  <a16:creationId xmlns:a16="http://schemas.microsoft.com/office/drawing/2014/main" id="{D6A2126A-4FCC-FFCC-C748-AF1A49CF3A81}"/>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900" kern="1200">
                <a:latin typeface="Arial"/>
                <a:ea typeface="+mn-ea"/>
                <a:cs typeface="+mn-cs"/>
              </a:endParaRPr>
            </a:p>
          </p:txBody>
        </p:sp>
        <p:sp>
          <p:nvSpPr>
            <p:cNvPr id="123" name="Google Shape;1329;p26">
              <a:extLst>
                <a:ext uri="{FF2B5EF4-FFF2-40B4-BE49-F238E27FC236}">
                  <a16:creationId xmlns:a16="http://schemas.microsoft.com/office/drawing/2014/main" id="{0B1656CB-B0F7-6783-F73A-4826DF5179D0}"/>
                </a:ext>
              </a:extLst>
            </p:cNvPr>
            <p:cNvSpPr txBox="1"/>
            <p:nvPr/>
          </p:nvSpPr>
          <p:spPr>
            <a:xfrm>
              <a:off x="4536457" y="4503811"/>
              <a:ext cx="1658499" cy="658769"/>
            </a:xfrm>
            <a:prstGeom prst="rect">
              <a:avLst/>
            </a:prstGeom>
            <a:noFill/>
            <a:ln>
              <a:noFill/>
            </a:ln>
          </p:spPr>
          <p:txBody>
            <a:bodyPr spcFirstLastPara="1" wrap="square" lIns="91425" tIns="91425" rIns="91425" bIns="91425" anchor="t" anchorCtr="0">
              <a:noAutofit/>
            </a:bodyPr>
            <a:lstStyle/>
            <a:p>
              <a:pPr marL="171450" lvl="0" indent="-171450">
                <a:lnSpc>
                  <a:spcPct val="115000"/>
                </a:lnSpc>
                <a:buFont typeface="Arial" panose="020B0604020202020204" pitchFamily="34" charset="0"/>
                <a:buChar char="•"/>
                <a:defRPr/>
              </a:pPr>
              <a:r>
                <a:rPr lang="en-US" sz="800" dirty="0">
                  <a:latin typeface="Open Sans" panose="020B0606030504020204" pitchFamily="34" charset="0"/>
                  <a:ea typeface="Open Sans" panose="020B0606030504020204" pitchFamily="34" charset="0"/>
                  <a:cs typeface="Open Sans" panose="020B0606030504020204" pitchFamily="34" charset="0"/>
                </a:rPr>
                <a:t>EHR</a:t>
              </a:r>
            </a:p>
            <a:p>
              <a:pPr marL="171450" lvl="0" indent="-171450">
                <a:lnSpc>
                  <a:spcPct val="115000"/>
                </a:lnSpc>
                <a:buFont typeface="Arial" panose="020B0604020202020204" pitchFamily="34" charset="0"/>
                <a:buChar char="•"/>
                <a:defRPr/>
              </a:pPr>
              <a:r>
                <a:rPr lang="en-US" sz="800" dirty="0">
                  <a:latin typeface="Open Sans" panose="020B0606030504020204" pitchFamily="34" charset="0"/>
                  <a:ea typeface="Open Sans" panose="020B0606030504020204" pitchFamily="34" charset="0"/>
                  <a:cs typeface="Open Sans" panose="020B0606030504020204" pitchFamily="34" charset="0"/>
                </a:rPr>
                <a:t>Utilization Mgt</a:t>
              </a:r>
            </a:p>
            <a:p>
              <a:pPr marL="171450" lvl="0" indent="-171450">
                <a:lnSpc>
                  <a:spcPct val="115000"/>
                </a:lnSpc>
                <a:buFont typeface="Arial" panose="020B0604020202020204" pitchFamily="34" charset="0"/>
                <a:buChar char="•"/>
                <a:defRPr/>
              </a:pPr>
              <a:r>
                <a:rPr lang="en-US" sz="800" dirty="0">
                  <a:latin typeface="Open Sans" panose="020B0606030504020204" pitchFamily="34" charset="0"/>
                  <a:ea typeface="Open Sans" panose="020B0606030504020204" pitchFamily="34" charset="0"/>
                  <a:cs typeface="Open Sans" panose="020B0606030504020204" pitchFamily="34" charset="0"/>
                </a:rPr>
                <a:t>Value Based Incentive</a:t>
              </a:r>
            </a:p>
            <a:p>
              <a:pPr marL="171450" lvl="0" indent="-171450">
                <a:lnSpc>
                  <a:spcPct val="115000"/>
                </a:lnSpc>
                <a:buFont typeface="Arial" panose="020B0604020202020204" pitchFamily="34" charset="0"/>
                <a:buChar char="•"/>
                <a:defRPr/>
              </a:pPr>
              <a:r>
                <a:rPr lang="en-US" sz="800" dirty="0">
                  <a:latin typeface="Open Sans" panose="020B0606030504020204" pitchFamily="34" charset="0"/>
                  <a:ea typeface="Open Sans" panose="020B0606030504020204" pitchFamily="34" charset="0"/>
                  <a:cs typeface="Open Sans" panose="020B0606030504020204" pitchFamily="34" charset="0"/>
                </a:rPr>
                <a:t>MIPS Reporting</a:t>
              </a:r>
            </a:p>
          </p:txBody>
        </p:sp>
      </p:grpSp>
      <p:grpSp>
        <p:nvGrpSpPr>
          <p:cNvPr id="41" name="Group 40">
            <a:extLst>
              <a:ext uri="{FF2B5EF4-FFF2-40B4-BE49-F238E27FC236}">
                <a16:creationId xmlns:a16="http://schemas.microsoft.com/office/drawing/2014/main" id="{E00125F0-E86C-CCD9-321D-26ACAEE317F8}"/>
              </a:ext>
            </a:extLst>
          </p:cNvPr>
          <p:cNvGrpSpPr/>
          <p:nvPr/>
        </p:nvGrpSpPr>
        <p:grpSpPr>
          <a:xfrm>
            <a:off x="4965168" y="3085898"/>
            <a:ext cx="1742261" cy="905670"/>
            <a:chOff x="4347899" y="4096411"/>
            <a:chExt cx="1742261" cy="905670"/>
          </a:xfrm>
        </p:grpSpPr>
        <p:sp>
          <p:nvSpPr>
            <p:cNvPr id="92" name="Rounded Rectangle 91">
              <a:extLst>
                <a:ext uri="{FF2B5EF4-FFF2-40B4-BE49-F238E27FC236}">
                  <a16:creationId xmlns:a16="http://schemas.microsoft.com/office/drawing/2014/main" id="{689F9454-4277-2ED5-7B64-47C650CF64A0}"/>
                </a:ext>
              </a:extLst>
            </p:cNvPr>
            <p:cNvSpPr/>
            <p:nvPr/>
          </p:nvSpPr>
          <p:spPr>
            <a:xfrm>
              <a:off x="4347899" y="4096411"/>
              <a:ext cx="1541704" cy="905670"/>
            </a:xfrm>
            <a:prstGeom prst="roundRect">
              <a:avLst/>
            </a:prstGeom>
            <a:solidFill>
              <a:schemeClr val="accent1">
                <a:lumMod val="20000"/>
                <a:lumOff val="8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61" name="Rounded Rectangle 10">
              <a:extLst>
                <a:ext uri="{FF2B5EF4-FFF2-40B4-BE49-F238E27FC236}">
                  <a16:creationId xmlns:a16="http://schemas.microsoft.com/office/drawing/2014/main" id="{FD53AE07-B50C-2FB1-98E7-5DFAEC52C307}"/>
                </a:ext>
              </a:extLst>
            </p:cNvPr>
            <p:cNvSpPr txBox="1"/>
            <p:nvPr/>
          </p:nvSpPr>
          <p:spPr>
            <a:xfrm>
              <a:off x="4369505" y="4137994"/>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900" kern="1200">
                <a:latin typeface="Arial"/>
                <a:ea typeface="+mn-ea"/>
                <a:cs typeface="+mn-cs"/>
              </a:endParaRPr>
            </a:p>
          </p:txBody>
        </p:sp>
        <p:sp>
          <p:nvSpPr>
            <p:cNvPr id="88" name="TextBox 87">
              <a:extLst>
                <a:ext uri="{FF2B5EF4-FFF2-40B4-BE49-F238E27FC236}">
                  <a16:creationId xmlns:a16="http://schemas.microsoft.com/office/drawing/2014/main" id="{E915ABD1-5658-A6A7-1DC4-134051225225}"/>
                </a:ext>
              </a:extLst>
            </p:cNvPr>
            <p:cNvSpPr txBox="1"/>
            <p:nvPr/>
          </p:nvSpPr>
          <p:spPr>
            <a:xfrm>
              <a:off x="4469304" y="4157546"/>
              <a:ext cx="1620856" cy="203133"/>
            </a:xfrm>
            <a:prstGeom prst="rect">
              <a:avLst/>
            </a:prstGeom>
            <a:noFill/>
          </p:spPr>
          <p:txBody>
            <a:bodyPr wrap="square">
              <a:spAutoFit/>
            </a:bodyPr>
            <a:lstStyle/>
            <a:p>
              <a:pPr lvl="0" defTabSz="266700">
                <a:lnSpc>
                  <a:spcPct val="90000"/>
                </a:lnSpc>
                <a:spcBef>
                  <a:spcPct val="0"/>
                </a:spcBef>
                <a:spcAft>
                  <a:spcPct val="35000"/>
                </a:spcAft>
              </a:pPr>
              <a:r>
                <a:rPr lang="en-US" sz="800" b="1" kern="1200">
                  <a:latin typeface="Open Sans" panose="020B0606030504020204" pitchFamily="34" charset="0"/>
                  <a:ea typeface="Open Sans" panose="020B0606030504020204" pitchFamily="34" charset="0"/>
                  <a:cs typeface="Open Sans" panose="020B0606030504020204" pitchFamily="34" charset="0"/>
                </a:rPr>
                <a:t>Provider Login</a:t>
              </a:r>
            </a:p>
          </p:txBody>
        </p:sp>
        <p:sp>
          <p:nvSpPr>
            <p:cNvPr id="91" name="Google Shape;1329;p26">
              <a:extLst>
                <a:ext uri="{FF2B5EF4-FFF2-40B4-BE49-F238E27FC236}">
                  <a16:creationId xmlns:a16="http://schemas.microsoft.com/office/drawing/2014/main" id="{F502D7C5-69CB-F0B9-BCF9-DF01B14A032B}"/>
                </a:ext>
              </a:extLst>
            </p:cNvPr>
            <p:cNvSpPr txBox="1"/>
            <p:nvPr/>
          </p:nvSpPr>
          <p:spPr>
            <a:xfrm>
              <a:off x="4471323" y="4272544"/>
              <a:ext cx="1345535" cy="658769"/>
            </a:xfrm>
            <a:prstGeom prst="rect">
              <a:avLst/>
            </a:prstGeom>
            <a:noFill/>
            <a:ln>
              <a:noFill/>
            </a:ln>
          </p:spPr>
          <p:txBody>
            <a:bodyPr spcFirstLastPara="1" wrap="square" lIns="91425" tIns="91425" rIns="91425" bIns="91425" anchor="t" anchorCtr="0">
              <a:noAutofit/>
            </a:bodyPr>
            <a:lstStyle/>
            <a:p>
              <a:pPr marL="171450" lvl="0" indent="-171450">
                <a:lnSpc>
                  <a:spcPct val="115000"/>
                </a:lnSpc>
                <a:buFont typeface="Arial" panose="020B0604020202020204" pitchFamily="34" charset="0"/>
                <a:buChar char="•"/>
                <a:defRPr/>
              </a:pPr>
              <a:r>
                <a:rPr lang="en-US" sz="800" dirty="0">
                  <a:latin typeface="Open Sans" panose="020B0606030504020204" pitchFamily="34" charset="0"/>
                  <a:ea typeface="Open Sans" panose="020B0606030504020204" pitchFamily="34" charset="0"/>
                  <a:cs typeface="Open Sans" panose="020B0606030504020204" pitchFamily="34" charset="0"/>
                </a:rPr>
                <a:t>Visit Mgt</a:t>
              </a:r>
            </a:p>
            <a:p>
              <a:pPr marL="171450" indent="-171450">
                <a:lnSpc>
                  <a:spcPct val="115000"/>
                </a:lnSpc>
                <a:buFont typeface="Arial" panose="020B0604020202020204" pitchFamily="34" charset="0"/>
                <a:buChar char="•"/>
                <a:defRPr/>
              </a:pPr>
              <a:r>
                <a:rPr lang="en-US" sz="800" dirty="0">
                  <a:latin typeface="Open Sans" panose="020B0606030504020204" pitchFamily="34" charset="0"/>
                  <a:ea typeface="Open Sans" panose="020B0606030504020204" pitchFamily="34" charset="0"/>
                  <a:cs typeface="Open Sans" panose="020B0606030504020204" pitchFamily="34" charset="0"/>
                </a:rPr>
                <a:t>EHR Integration</a:t>
              </a:r>
            </a:p>
            <a:p>
              <a:pPr marL="171450" lvl="0" indent="-171450">
                <a:lnSpc>
                  <a:spcPct val="115000"/>
                </a:lnSpc>
                <a:buFont typeface="Arial" panose="020B0604020202020204" pitchFamily="34" charset="0"/>
                <a:buChar char="•"/>
                <a:defRPr/>
              </a:pPr>
              <a:r>
                <a:rPr lang="en-US" sz="800" dirty="0">
                  <a:latin typeface="Open Sans" panose="020B0606030504020204" pitchFamily="34" charset="0"/>
                  <a:ea typeface="Open Sans" panose="020B0606030504020204" pitchFamily="34" charset="0"/>
                  <a:cs typeface="Open Sans" panose="020B0606030504020204" pitchFamily="34" charset="0"/>
                </a:rPr>
                <a:t>API Integration</a:t>
              </a:r>
            </a:p>
            <a:p>
              <a:pPr marL="171450" lvl="0" indent="-171450">
                <a:lnSpc>
                  <a:spcPct val="115000"/>
                </a:lnSpc>
                <a:buFont typeface="Arial" panose="020B0604020202020204" pitchFamily="34" charset="0"/>
                <a:buChar char="•"/>
                <a:defRPr/>
              </a:pPr>
              <a:r>
                <a:rPr lang="en-US" sz="800" dirty="0">
                  <a:latin typeface="Open Sans" panose="020B0606030504020204" pitchFamily="34" charset="0"/>
                  <a:ea typeface="Open Sans" panose="020B0606030504020204" pitchFamily="34" charset="0"/>
                  <a:cs typeface="Open Sans" panose="020B0606030504020204" pitchFamily="34" charset="0"/>
                </a:rPr>
                <a:t>Compliance</a:t>
              </a:r>
            </a:p>
          </p:txBody>
        </p:sp>
      </p:grpSp>
      <p:grpSp>
        <p:nvGrpSpPr>
          <p:cNvPr id="151" name="Group 150">
            <a:extLst>
              <a:ext uri="{FF2B5EF4-FFF2-40B4-BE49-F238E27FC236}">
                <a16:creationId xmlns:a16="http://schemas.microsoft.com/office/drawing/2014/main" id="{F6C35AD3-CCD5-552E-301F-5D9599883488}"/>
              </a:ext>
            </a:extLst>
          </p:cNvPr>
          <p:cNvGrpSpPr/>
          <p:nvPr/>
        </p:nvGrpSpPr>
        <p:grpSpPr>
          <a:xfrm>
            <a:off x="4879974" y="4201212"/>
            <a:ext cx="1870024" cy="1029679"/>
            <a:chOff x="2781260" y="3972949"/>
            <a:chExt cx="1870024" cy="1029679"/>
          </a:xfrm>
        </p:grpSpPr>
        <p:sp>
          <p:nvSpPr>
            <p:cNvPr id="70" name="Rounded Rectangle 69">
              <a:extLst>
                <a:ext uri="{FF2B5EF4-FFF2-40B4-BE49-F238E27FC236}">
                  <a16:creationId xmlns:a16="http://schemas.microsoft.com/office/drawing/2014/main" id="{CE5EFF16-E361-93B4-AEDB-776911C755AA}"/>
                </a:ext>
              </a:extLst>
            </p:cNvPr>
            <p:cNvSpPr/>
            <p:nvPr/>
          </p:nvSpPr>
          <p:spPr>
            <a:xfrm>
              <a:off x="2781260" y="3972949"/>
              <a:ext cx="1830726" cy="1029679"/>
            </a:xfrm>
            <a:prstGeom prst="roundRect">
              <a:avLst/>
            </a:prstGeom>
            <a:solidFill>
              <a:schemeClr val="accent1">
                <a:lumMod val="20000"/>
                <a:lumOff val="8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71" name="Rounded Rectangle 10">
              <a:extLst>
                <a:ext uri="{FF2B5EF4-FFF2-40B4-BE49-F238E27FC236}">
                  <a16:creationId xmlns:a16="http://schemas.microsoft.com/office/drawing/2014/main" id="{21C858AC-1F2F-9655-A7C7-42B2B9D4F786}"/>
                </a:ext>
              </a:extLst>
            </p:cNvPr>
            <p:cNvSpPr txBox="1"/>
            <p:nvPr/>
          </p:nvSpPr>
          <p:spPr>
            <a:xfrm>
              <a:off x="2802866" y="4014533"/>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900" kern="1200">
                <a:latin typeface="Arial"/>
                <a:ea typeface="+mn-ea"/>
                <a:cs typeface="+mn-cs"/>
              </a:endParaRPr>
            </a:p>
          </p:txBody>
        </p:sp>
        <p:sp>
          <p:nvSpPr>
            <p:cNvPr id="72" name="TextBox 71">
              <a:extLst>
                <a:ext uri="{FF2B5EF4-FFF2-40B4-BE49-F238E27FC236}">
                  <a16:creationId xmlns:a16="http://schemas.microsoft.com/office/drawing/2014/main" id="{460D7C06-1AAD-7EAA-7383-3A7BEC3584EC}"/>
                </a:ext>
              </a:extLst>
            </p:cNvPr>
            <p:cNvSpPr txBox="1"/>
            <p:nvPr/>
          </p:nvSpPr>
          <p:spPr>
            <a:xfrm>
              <a:off x="2902665" y="4019217"/>
              <a:ext cx="1620856" cy="203133"/>
            </a:xfrm>
            <a:prstGeom prst="rect">
              <a:avLst/>
            </a:prstGeom>
            <a:noFill/>
          </p:spPr>
          <p:txBody>
            <a:bodyPr wrap="square">
              <a:spAutoFit/>
            </a:bodyPr>
            <a:lstStyle/>
            <a:p>
              <a:pPr lvl="0" defTabSz="266700">
                <a:lnSpc>
                  <a:spcPct val="90000"/>
                </a:lnSpc>
                <a:spcBef>
                  <a:spcPct val="0"/>
                </a:spcBef>
                <a:spcAft>
                  <a:spcPct val="35000"/>
                </a:spcAft>
              </a:pPr>
              <a:r>
                <a:rPr lang="en-US" sz="800" b="1" kern="1200">
                  <a:latin typeface="Open Sans" panose="020B0606030504020204" pitchFamily="34" charset="0"/>
                  <a:ea typeface="Open Sans" panose="020B0606030504020204" pitchFamily="34" charset="0"/>
                  <a:cs typeface="Open Sans" panose="020B0606030504020204" pitchFamily="34" charset="0"/>
                </a:rPr>
                <a:t>RCM Integration</a:t>
              </a:r>
            </a:p>
          </p:txBody>
        </p:sp>
        <p:sp>
          <p:nvSpPr>
            <p:cNvPr id="73" name="Google Shape;1329;p26">
              <a:extLst>
                <a:ext uri="{FF2B5EF4-FFF2-40B4-BE49-F238E27FC236}">
                  <a16:creationId xmlns:a16="http://schemas.microsoft.com/office/drawing/2014/main" id="{1C53955F-5EC6-FB7C-D770-595FF3917B80}"/>
                </a:ext>
              </a:extLst>
            </p:cNvPr>
            <p:cNvSpPr txBox="1"/>
            <p:nvPr/>
          </p:nvSpPr>
          <p:spPr>
            <a:xfrm>
              <a:off x="2904684" y="4134215"/>
              <a:ext cx="1746600" cy="658769"/>
            </a:xfrm>
            <a:prstGeom prst="rect">
              <a:avLst/>
            </a:prstGeom>
            <a:noFill/>
            <a:ln>
              <a:noFill/>
            </a:ln>
          </p:spPr>
          <p:txBody>
            <a:bodyPr spcFirstLastPara="1" wrap="square" lIns="91425" tIns="91425" rIns="91425" bIns="91425" anchor="t" anchorCtr="0">
              <a:noAutofit/>
            </a:bodyPr>
            <a:lstStyle/>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Claims</a:t>
              </a:r>
            </a:p>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Eligibility</a:t>
              </a:r>
            </a:p>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Authorization</a:t>
              </a:r>
            </a:p>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EVV</a:t>
              </a:r>
            </a:p>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A/R Mgt</a:t>
              </a:r>
            </a:p>
          </p:txBody>
        </p:sp>
      </p:grpSp>
      <p:grpSp>
        <p:nvGrpSpPr>
          <p:cNvPr id="90" name="Group 89">
            <a:extLst>
              <a:ext uri="{FF2B5EF4-FFF2-40B4-BE49-F238E27FC236}">
                <a16:creationId xmlns:a16="http://schemas.microsoft.com/office/drawing/2014/main" id="{DB8AF74E-FE65-5024-0602-37BFFE07966D}"/>
              </a:ext>
            </a:extLst>
          </p:cNvPr>
          <p:cNvGrpSpPr/>
          <p:nvPr/>
        </p:nvGrpSpPr>
        <p:grpSpPr>
          <a:xfrm>
            <a:off x="3012503" y="3079108"/>
            <a:ext cx="1725946" cy="851838"/>
            <a:chOff x="727375" y="4071856"/>
            <a:chExt cx="1725946" cy="851838"/>
          </a:xfrm>
        </p:grpSpPr>
        <p:sp>
          <p:nvSpPr>
            <p:cNvPr id="75" name="Rounded Rectangle 74">
              <a:extLst>
                <a:ext uri="{FF2B5EF4-FFF2-40B4-BE49-F238E27FC236}">
                  <a16:creationId xmlns:a16="http://schemas.microsoft.com/office/drawing/2014/main" id="{68478206-73EE-64D4-1EDC-85214F21156D}"/>
                </a:ext>
              </a:extLst>
            </p:cNvPr>
            <p:cNvSpPr/>
            <p:nvPr/>
          </p:nvSpPr>
          <p:spPr>
            <a:xfrm>
              <a:off x="727375" y="4071856"/>
              <a:ext cx="1566045" cy="851838"/>
            </a:xfrm>
            <a:prstGeom prst="roundRect">
              <a:avLst/>
            </a:prstGeom>
            <a:solidFill>
              <a:srgbClr val="E2F4FB"/>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3" name="Rounded Rectangle 10">
              <a:extLst>
                <a:ext uri="{FF2B5EF4-FFF2-40B4-BE49-F238E27FC236}">
                  <a16:creationId xmlns:a16="http://schemas.microsoft.com/office/drawing/2014/main" id="{68FA0FA6-408D-F23F-A7C8-1E0487DCC99D}"/>
                </a:ext>
              </a:extLst>
            </p:cNvPr>
            <p:cNvSpPr txBox="1"/>
            <p:nvPr/>
          </p:nvSpPr>
          <p:spPr>
            <a:xfrm>
              <a:off x="748981" y="411343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900" kern="1200">
                <a:latin typeface="Arial"/>
                <a:ea typeface="+mn-ea"/>
                <a:cs typeface="+mn-cs"/>
              </a:endParaRPr>
            </a:p>
          </p:txBody>
        </p:sp>
        <p:sp>
          <p:nvSpPr>
            <p:cNvPr id="85" name="Google Shape;1329;p26">
              <a:extLst>
                <a:ext uri="{FF2B5EF4-FFF2-40B4-BE49-F238E27FC236}">
                  <a16:creationId xmlns:a16="http://schemas.microsoft.com/office/drawing/2014/main" id="{35E8F49B-8C54-184E-D894-F25D1632DE6C}"/>
                </a:ext>
              </a:extLst>
            </p:cNvPr>
            <p:cNvSpPr txBox="1"/>
            <p:nvPr/>
          </p:nvSpPr>
          <p:spPr>
            <a:xfrm>
              <a:off x="794822" y="4225476"/>
              <a:ext cx="1658499" cy="658769"/>
            </a:xfrm>
            <a:prstGeom prst="rect">
              <a:avLst/>
            </a:prstGeom>
            <a:noFill/>
            <a:ln>
              <a:noFill/>
            </a:ln>
          </p:spPr>
          <p:txBody>
            <a:bodyPr spcFirstLastPara="1" wrap="square" lIns="91425" tIns="91425" rIns="91425" bIns="91425" anchor="t" anchorCtr="0">
              <a:noAutofit/>
            </a:bodyPr>
            <a:lstStyle/>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Member Access</a:t>
              </a:r>
            </a:p>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Appointment Mgt</a:t>
              </a:r>
            </a:p>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Member Resource</a:t>
              </a:r>
            </a:p>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EOB</a:t>
              </a:r>
            </a:p>
          </p:txBody>
        </p:sp>
        <p:sp>
          <p:nvSpPr>
            <p:cNvPr id="89" name="TextBox 88">
              <a:extLst>
                <a:ext uri="{FF2B5EF4-FFF2-40B4-BE49-F238E27FC236}">
                  <a16:creationId xmlns:a16="http://schemas.microsoft.com/office/drawing/2014/main" id="{C00DA672-2411-A6CA-0941-78418E91E904}"/>
                </a:ext>
              </a:extLst>
            </p:cNvPr>
            <p:cNvSpPr txBox="1"/>
            <p:nvPr/>
          </p:nvSpPr>
          <p:spPr>
            <a:xfrm>
              <a:off x="794822" y="4134215"/>
              <a:ext cx="1620856" cy="203133"/>
            </a:xfrm>
            <a:prstGeom prst="rect">
              <a:avLst/>
            </a:prstGeom>
            <a:noFill/>
          </p:spPr>
          <p:txBody>
            <a:bodyPr wrap="square">
              <a:spAutoFit/>
            </a:bodyPr>
            <a:lstStyle/>
            <a:p>
              <a:pPr lvl="0" defTabSz="266700">
                <a:lnSpc>
                  <a:spcPct val="90000"/>
                </a:lnSpc>
                <a:spcBef>
                  <a:spcPct val="0"/>
                </a:spcBef>
                <a:spcAft>
                  <a:spcPct val="35000"/>
                </a:spcAft>
              </a:pPr>
              <a:r>
                <a:rPr lang="en-US" sz="800" b="1" kern="1200">
                  <a:latin typeface="Open Sans" panose="020B0606030504020204" pitchFamily="34" charset="0"/>
                  <a:ea typeface="Open Sans" panose="020B0606030504020204" pitchFamily="34" charset="0"/>
                  <a:cs typeface="Open Sans" panose="020B0606030504020204" pitchFamily="34" charset="0"/>
                </a:rPr>
                <a:t>Member Resource</a:t>
              </a:r>
            </a:p>
          </p:txBody>
        </p:sp>
      </p:grpSp>
      <p:grpSp>
        <p:nvGrpSpPr>
          <p:cNvPr id="136" name="Group 135">
            <a:extLst>
              <a:ext uri="{FF2B5EF4-FFF2-40B4-BE49-F238E27FC236}">
                <a16:creationId xmlns:a16="http://schemas.microsoft.com/office/drawing/2014/main" id="{5F6C7725-134F-7839-6B88-98E45599FFFA}"/>
              </a:ext>
            </a:extLst>
          </p:cNvPr>
          <p:cNvGrpSpPr/>
          <p:nvPr/>
        </p:nvGrpSpPr>
        <p:grpSpPr>
          <a:xfrm>
            <a:off x="6795615" y="3085898"/>
            <a:ext cx="1725946" cy="851838"/>
            <a:chOff x="727375" y="4071856"/>
            <a:chExt cx="1725946" cy="851838"/>
          </a:xfrm>
        </p:grpSpPr>
        <p:sp>
          <p:nvSpPr>
            <p:cNvPr id="137" name="Rounded Rectangle 136">
              <a:extLst>
                <a:ext uri="{FF2B5EF4-FFF2-40B4-BE49-F238E27FC236}">
                  <a16:creationId xmlns:a16="http://schemas.microsoft.com/office/drawing/2014/main" id="{3E81BE1A-CD81-7529-D230-DFF03E0D138D}"/>
                </a:ext>
              </a:extLst>
            </p:cNvPr>
            <p:cNvSpPr/>
            <p:nvPr/>
          </p:nvSpPr>
          <p:spPr>
            <a:xfrm>
              <a:off x="727375" y="4071856"/>
              <a:ext cx="1709242" cy="851838"/>
            </a:xfrm>
            <a:prstGeom prst="roundRect">
              <a:avLst/>
            </a:prstGeom>
            <a:solidFill>
              <a:srgbClr val="E2F4FB"/>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8" name="Rounded Rectangle 10">
              <a:extLst>
                <a:ext uri="{FF2B5EF4-FFF2-40B4-BE49-F238E27FC236}">
                  <a16:creationId xmlns:a16="http://schemas.microsoft.com/office/drawing/2014/main" id="{77019366-0220-D3C8-70CD-EF3D203E2AB6}"/>
                </a:ext>
              </a:extLst>
            </p:cNvPr>
            <p:cNvSpPr txBox="1"/>
            <p:nvPr/>
          </p:nvSpPr>
          <p:spPr>
            <a:xfrm>
              <a:off x="748981" y="411343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900" kern="1200">
                <a:latin typeface="Arial"/>
                <a:ea typeface="+mn-ea"/>
                <a:cs typeface="+mn-cs"/>
              </a:endParaRPr>
            </a:p>
          </p:txBody>
        </p:sp>
        <p:sp>
          <p:nvSpPr>
            <p:cNvPr id="139" name="Google Shape;1329;p26">
              <a:extLst>
                <a:ext uri="{FF2B5EF4-FFF2-40B4-BE49-F238E27FC236}">
                  <a16:creationId xmlns:a16="http://schemas.microsoft.com/office/drawing/2014/main" id="{1DDCAC1F-4B41-DD83-F83C-C78F870794FF}"/>
                </a:ext>
              </a:extLst>
            </p:cNvPr>
            <p:cNvSpPr txBox="1"/>
            <p:nvPr/>
          </p:nvSpPr>
          <p:spPr>
            <a:xfrm>
              <a:off x="794822" y="4225476"/>
              <a:ext cx="1658499" cy="658769"/>
            </a:xfrm>
            <a:prstGeom prst="rect">
              <a:avLst/>
            </a:prstGeom>
            <a:noFill/>
            <a:ln>
              <a:noFill/>
            </a:ln>
          </p:spPr>
          <p:txBody>
            <a:bodyPr spcFirstLastPara="1" wrap="square" lIns="91425" tIns="91425" rIns="91425" bIns="91425" anchor="t" anchorCtr="0">
              <a:noAutofit/>
            </a:bodyPr>
            <a:lstStyle/>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Provider Training</a:t>
              </a:r>
            </a:p>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Resource Guide</a:t>
              </a:r>
            </a:p>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Quality Improvement</a:t>
              </a:r>
            </a:p>
          </p:txBody>
        </p:sp>
        <p:sp>
          <p:nvSpPr>
            <p:cNvPr id="140" name="TextBox 139">
              <a:extLst>
                <a:ext uri="{FF2B5EF4-FFF2-40B4-BE49-F238E27FC236}">
                  <a16:creationId xmlns:a16="http://schemas.microsoft.com/office/drawing/2014/main" id="{85A8780A-DA1D-5614-8743-1AC889605446}"/>
                </a:ext>
              </a:extLst>
            </p:cNvPr>
            <p:cNvSpPr txBox="1"/>
            <p:nvPr/>
          </p:nvSpPr>
          <p:spPr>
            <a:xfrm>
              <a:off x="794822" y="4134215"/>
              <a:ext cx="1620856" cy="203133"/>
            </a:xfrm>
            <a:prstGeom prst="rect">
              <a:avLst/>
            </a:prstGeom>
            <a:noFill/>
          </p:spPr>
          <p:txBody>
            <a:bodyPr wrap="square">
              <a:spAutoFit/>
            </a:bodyPr>
            <a:lstStyle/>
            <a:p>
              <a:pPr lvl="0" defTabSz="266700">
                <a:lnSpc>
                  <a:spcPct val="90000"/>
                </a:lnSpc>
                <a:spcBef>
                  <a:spcPct val="0"/>
                </a:spcBef>
                <a:spcAft>
                  <a:spcPct val="35000"/>
                </a:spcAft>
              </a:pPr>
              <a:r>
                <a:rPr lang="en-US" sz="800" b="1" kern="1200">
                  <a:latin typeface="Open Sans" panose="020B0606030504020204" pitchFamily="34" charset="0"/>
                  <a:ea typeface="Open Sans" panose="020B0606030504020204" pitchFamily="34" charset="0"/>
                  <a:cs typeface="Open Sans" panose="020B0606030504020204" pitchFamily="34" charset="0"/>
                </a:rPr>
                <a:t>Provider Resource</a:t>
              </a:r>
            </a:p>
          </p:txBody>
        </p:sp>
      </p:grpSp>
      <p:grpSp>
        <p:nvGrpSpPr>
          <p:cNvPr id="141" name="Group 140">
            <a:extLst>
              <a:ext uri="{FF2B5EF4-FFF2-40B4-BE49-F238E27FC236}">
                <a16:creationId xmlns:a16="http://schemas.microsoft.com/office/drawing/2014/main" id="{C2F2F23B-749E-52E2-CC44-AC21A6F16827}"/>
              </a:ext>
            </a:extLst>
          </p:cNvPr>
          <p:cNvGrpSpPr/>
          <p:nvPr/>
        </p:nvGrpSpPr>
        <p:grpSpPr>
          <a:xfrm>
            <a:off x="6201192" y="1914087"/>
            <a:ext cx="1725946" cy="851838"/>
            <a:chOff x="4469010" y="4439226"/>
            <a:chExt cx="1725946" cy="851838"/>
          </a:xfrm>
        </p:grpSpPr>
        <p:sp>
          <p:nvSpPr>
            <p:cNvPr id="142" name="Rounded Rectangle 141">
              <a:extLst>
                <a:ext uri="{FF2B5EF4-FFF2-40B4-BE49-F238E27FC236}">
                  <a16:creationId xmlns:a16="http://schemas.microsoft.com/office/drawing/2014/main" id="{9C41DF76-736F-8F21-C680-5D4E90BFD9A7}"/>
                </a:ext>
              </a:extLst>
            </p:cNvPr>
            <p:cNvSpPr/>
            <p:nvPr/>
          </p:nvSpPr>
          <p:spPr>
            <a:xfrm>
              <a:off x="4469010" y="4439226"/>
              <a:ext cx="1709242" cy="851838"/>
            </a:xfrm>
            <a:prstGeom prst="roundRect">
              <a:avLst/>
            </a:prstGeom>
            <a:solidFill>
              <a:srgbClr val="E2F4FB"/>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43" name="Rounded Rectangle 10">
              <a:extLst>
                <a:ext uri="{FF2B5EF4-FFF2-40B4-BE49-F238E27FC236}">
                  <a16:creationId xmlns:a16="http://schemas.microsoft.com/office/drawing/2014/main" id="{D5A894FC-F45D-5A1C-96DA-F6AC8321AEBD}"/>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900" kern="1200">
                <a:latin typeface="Arial"/>
                <a:ea typeface="+mn-ea"/>
                <a:cs typeface="+mn-cs"/>
              </a:endParaRPr>
            </a:p>
          </p:txBody>
        </p:sp>
        <p:sp>
          <p:nvSpPr>
            <p:cNvPr id="144" name="Google Shape;1329;p26">
              <a:extLst>
                <a:ext uri="{FF2B5EF4-FFF2-40B4-BE49-F238E27FC236}">
                  <a16:creationId xmlns:a16="http://schemas.microsoft.com/office/drawing/2014/main" id="{A67F2EE6-EF00-8FA5-E5DD-0CBA4C429C74}"/>
                </a:ext>
              </a:extLst>
            </p:cNvPr>
            <p:cNvSpPr txBox="1"/>
            <p:nvPr/>
          </p:nvSpPr>
          <p:spPr>
            <a:xfrm>
              <a:off x="4536457" y="4503811"/>
              <a:ext cx="1658499" cy="658769"/>
            </a:xfrm>
            <a:prstGeom prst="rect">
              <a:avLst/>
            </a:prstGeom>
            <a:noFill/>
            <a:ln>
              <a:noFill/>
            </a:ln>
          </p:spPr>
          <p:txBody>
            <a:bodyPr spcFirstLastPara="1" wrap="square" lIns="91425" tIns="91425" rIns="91425" bIns="91425" anchor="t" anchorCtr="0">
              <a:noAutofit/>
            </a:bodyPr>
            <a:lstStyle/>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Telemedicine</a:t>
              </a:r>
            </a:p>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Pharmacy</a:t>
              </a:r>
            </a:p>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Lab Report</a:t>
              </a:r>
            </a:p>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Vendor Management</a:t>
              </a:r>
            </a:p>
          </p:txBody>
        </p:sp>
      </p:grpSp>
    </p:spTree>
    <p:extLst>
      <p:ext uri="{BB962C8B-B14F-4D97-AF65-F5344CB8AC3E}">
        <p14:creationId xmlns:p14="http://schemas.microsoft.com/office/powerpoint/2010/main" val="331792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A8A801-E61C-E692-630B-6F8B8407619F}"/>
              </a:ext>
            </a:extLst>
          </p:cNvPr>
          <p:cNvSpPr>
            <a:spLocks noGrp="1"/>
          </p:cNvSpPr>
          <p:nvPr>
            <p:ph type="title"/>
          </p:nvPr>
        </p:nvSpPr>
        <p:spPr/>
        <p:txBody>
          <a:bodyPr/>
          <a:lstStyle/>
          <a:p>
            <a:r>
              <a:rPr lang="en-IN" sz="2400" b="1" kern="1200">
                <a:solidFill>
                  <a:schemeClr val="tx1"/>
                </a:solidFill>
                <a:latin typeface="Open Sans" panose="020B0606030504020204" pitchFamily="34" charset="0"/>
                <a:ea typeface="Open Sans" panose="020B0606030504020204" pitchFamily="34" charset="0"/>
                <a:cs typeface="Open Sans" panose="020B0606030504020204" pitchFamily="34" charset="0"/>
              </a:rPr>
              <a:t>EHR – Features Set</a:t>
            </a:r>
            <a:endParaRPr lang="en-US"/>
          </a:p>
        </p:txBody>
      </p:sp>
      <p:sp>
        <p:nvSpPr>
          <p:cNvPr id="5" name="Oval 4">
            <a:extLst>
              <a:ext uri="{FF2B5EF4-FFF2-40B4-BE49-F238E27FC236}">
                <a16:creationId xmlns:a16="http://schemas.microsoft.com/office/drawing/2014/main" id="{4A1973F6-D4A0-153B-EB89-CEAA685FC265}"/>
              </a:ext>
            </a:extLst>
          </p:cNvPr>
          <p:cNvSpPr/>
          <p:nvPr/>
        </p:nvSpPr>
        <p:spPr>
          <a:xfrm>
            <a:off x="4369765" y="1587648"/>
            <a:ext cx="3827941" cy="3707649"/>
          </a:xfrm>
          <a:prstGeom prst="ellipse">
            <a:avLst/>
          </a:prstGeom>
          <a:noFill/>
          <a:ln w="12700">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52E2D6F-08A8-1AA3-5A43-AE110E33C803}"/>
              </a:ext>
            </a:extLst>
          </p:cNvPr>
          <p:cNvGrpSpPr/>
          <p:nvPr/>
        </p:nvGrpSpPr>
        <p:grpSpPr>
          <a:xfrm>
            <a:off x="7040299" y="4096411"/>
            <a:ext cx="1656254" cy="851838"/>
            <a:chOff x="4469010" y="4439226"/>
            <a:chExt cx="1656254" cy="851838"/>
          </a:xfrm>
        </p:grpSpPr>
        <p:sp>
          <p:nvSpPr>
            <p:cNvPr id="7" name="Rounded Rectangle 6">
              <a:extLst>
                <a:ext uri="{FF2B5EF4-FFF2-40B4-BE49-F238E27FC236}">
                  <a16:creationId xmlns:a16="http://schemas.microsoft.com/office/drawing/2014/main" id="{EDCF149B-5925-C7C8-4DD2-40AC9F08E497}"/>
                </a:ext>
              </a:extLst>
            </p:cNvPr>
            <p:cNvSpPr/>
            <p:nvPr/>
          </p:nvSpPr>
          <p:spPr>
            <a:xfrm>
              <a:off x="4469010" y="4439226"/>
              <a:ext cx="1633879" cy="851838"/>
            </a:xfrm>
            <a:prstGeom prst="roundRect">
              <a:avLst/>
            </a:prstGeom>
            <a:solidFill>
              <a:schemeClr val="accent1">
                <a:lumMod val="20000"/>
                <a:lumOff val="8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 name="Rounded Rectangle 10">
              <a:extLst>
                <a:ext uri="{FF2B5EF4-FFF2-40B4-BE49-F238E27FC236}">
                  <a16:creationId xmlns:a16="http://schemas.microsoft.com/office/drawing/2014/main" id="{DECB5393-0D3D-9559-BC67-E05AE228773C}"/>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900" kern="1200">
                <a:latin typeface="Arial"/>
                <a:ea typeface="+mn-ea"/>
                <a:cs typeface="+mn-cs"/>
              </a:endParaRPr>
            </a:p>
          </p:txBody>
        </p:sp>
        <p:sp>
          <p:nvSpPr>
            <p:cNvPr id="9" name="TextBox 8">
              <a:extLst>
                <a:ext uri="{FF2B5EF4-FFF2-40B4-BE49-F238E27FC236}">
                  <a16:creationId xmlns:a16="http://schemas.microsoft.com/office/drawing/2014/main" id="{272BC9E7-6DC7-7212-926A-74E117FA8B22}"/>
                </a:ext>
              </a:extLst>
            </p:cNvPr>
            <p:cNvSpPr txBox="1"/>
            <p:nvPr/>
          </p:nvSpPr>
          <p:spPr>
            <a:xfrm>
              <a:off x="4493221" y="4517297"/>
              <a:ext cx="1620856" cy="203133"/>
            </a:xfrm>
            <a:prstGeom prst="rect">
              <a:avLst/>
            </a:prstGeom>
            <a:noFill/>
          </p:spPr>
          <p:txBody>
            <a:bodyPr wrap="square">
              <a:spAutoFit/>
            </a:bodyPr>
            <a:lstStyle/>
            <a:p>
              <a:pPr marL="0" lvl="0" indent="0" algn="l" defTabSz="266700">
                <a:lnSpc>
                  <a:spcPct val="90000"/>
                </a:lnSpc>
                <a:spcBef>
                  <a:spcPct val="0"/>
                </a:spcBef>
                <a:spcAft>
                  <a:spcPct val="35000"/>
                </a:spcAft>
                <a:buNone/>
              </a:pPr>
              <a:r>
                <a:rPr lang="en-US" sz="800" b="1" kern="1200">
                  <a:latin typeface="Open Sans" panose="020B0606030504020204" pitchFamily="34" charset="0"/>
                  <a:ea typeface="Open Sans" panose="020B0606030504020204" pitchFamily="34" charset="0"/>
                  <a:cs typeface="Open Sans" panose="020B0606030504020204" pitchFamily="34" charset="0"/>
                </a:rPr>
                <a:t>Clinical Documentation</a:t>
              </a:r>
            </a:p>
          </p:txBody>
        </p:sp>
        <p:sp>
          <p:nvSpPr>
            <p:cNvPr id="10" name="Google Shape;1329;p26">
              <a:extLst>
                <a:ext uri="{FF2B5EF4-FFF2-40B4-BE49-F238E27FC236}">
                  <a16:creationId xmlns:a16="http://schemas.microsoft.com/office/drawing/2014/main" id="{77DE9B85-526A-404B-FB43-28AB978390A6}"/>
                </a:ext>
              </a:extLst>
            </p:cNvPr>
            <p:cNvSpPr txBox="1"/>
            <p:nvPr/>
          </p:nvSpPr>
          <p:spPr>
            <a:xfrm>
              <a:off x="4491386" y="4632295"/>
              <a:ext cx="1633878" cy="658769"/>
            </a:xfrm>
            <a:prstGeom prst="rect">
              <a:avLst/>
            </a:prstGeom>
            <a:noFill/>
            <a:ln>
              <a:noFill/>
            </a:ln>
          </p:spPr>
          <p:txBody>
            <a:bodyPr spcFirstLastPara="1" wrap="square" lIns="91425" tIns="91425" rIns="91425" bIns="91425" anchor="t" anchorCtr="0">
              <a:noAutofit/>
            </a:bodyPr>
            <a:lstStyle/>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Vital Signs, Tasks, D/W, AI</a:t>
              </a:r>
            </a:p>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Assessment, Care Plan, Non-MD orders</a:t>
              </a:r>
            </a:p>
          </p:txBody>
        </p:sp>
      </p:grpSp>
      <p:grpSp>
        <p:nvGrpSpPr>
          <p:cNvPr id="11" name="Group 10">
            <a:extLst>
              <a:ext uri="{FF2B5EF4-FFF2-40B4-BE49-F238E27FC236}">
                <a16:creationId xmlns:a16="http://schemas.microsoft.com/office/drawing/2014/main" id="{8551163F-239A-8562-D72D-7E88544323AC}"/>
              </a:ext>
            </a:extLst>
          </p:cNvPr>
          <p:cNvGrpSpPr/>
          <p:nvPr/>
        </p:nvGrpSpPr>
        <p:grpSpPr>
          <a:xfrm>
            <a:off x="3512229" y="3007787"/>
            <a:ext cx="1656254" cy="851838"/>
            <a:chOff x="4469010" y="4439226"/>
            <a:chExt cx="1656254" cy="851838"/>
          </a:xfrm>
        </p:grpSpPr>
        <p:sp>
          <p:nvSpPr>
            <p:cNvPr id="12" name="Rounded Rectangle 11">
              <a:extLst>
                <a:ext uri="{FF2B5EF4-FFF2-40B4-BE49-F238E27FC236}">
                  <a16:creationId xmlns:a16="http://schemas.microsoft.com/office/drawing/2014/main" id="{61C4FDEE-9249-FD11-A214-805E08C154A6}"/>
                </a:ext>
              </a:extLst>
            </p:cNvPr>
            <p:cNvSpPr/>
            <p:nvPr/>
          </p:nvSpPr>
          <p:spPr>
            <a:xfrm>
              <a:off x="4469010" y="4439226"/>
              <a:ext cx="1633879" cy="851838"/>
            </a:xfrm>
            <a:prstGeom prst="roundRect">
              <a:avLst/>
            </a:prstGeom>
            <a:solidFill>
              <a:schemeClr val="accent5">
                <a:lumMod val="20000"/>
                <a:lumOff val="8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Rounded Rectangle 10">
              <a:extLst>
                <a:ext uri="{FF2B5EF4-FFF2-40B4-BE49-F238E27FC236}">
                  <a16:creationId xmlns:a16="http://schemas.microsoft.com/office/drawing/2014/main" id="{E6706541-E053-1EF4-FFB5-257EAD6A45D6}"/>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900" kern="1200">
                <a:latin typeface="Arial"/>
                <a:ea typeface="+mn-ea"/>
                <a:cs typeface="+mn-cs"/>
              </a:endParaRPr>
            </a:p>
          </p:txBody>
        </p:sp>
        <p:sp>
          <p:nvSpPr>
            <p:cNvPr id="14" name="TextBox 13">
              <a:extLst>
                <a:ext uri="{FF2B5EF4-FFF2-40B4-BE49-F238E27FC236}">
                  <a16:creationId xmlns:a16="http://schemas.microsoft.com/office/drawing/2014/main" id="{691A80B0-E07A-6FE8-5A22-5671FD21F477}"/>
                </a:ext>
              </a:extLst>
            </p:cNvPr>
            <p:cNvSpPr txBox="1"/>
            <p:nvPr/>
          </p:nvSpPr>
          <p:spPr>
            <a:xfrm>
              <a:off x="4493221" y="4517297"/>
              <a:ext cx="1620856" cy="203133"/>
            </a:xfrm>
            <a:prstGeom prst="rect">
              <a:avLst/>
            </a:prstGeom>
            <a:noFill/>
          </p:spPr>
          <p:txBody>
            <a:bodyPr wrap="square">
              <a:spAutoFit/>
            </a:bodyPr>
            <a:lstStyle/>
            <a:p>
              <a:pPr lvl="0" defTabSz="266700">
                <a:lnSpc>
                  <a:spcPct val="90000"/>
                </a:lnSpc>
                <a:spcBef>
                  <a:spcPct val="0"/>
                </a:spcBef>
                <a:spcAft>
                  <a:spcPct val="35000"/>
                </a:spcAft>
              </a:pPr>
              <a:r>
                <a:rPr lang="en-US" sz="800" b="1" kern="1200" dirty="0">
                  <a:latin typeface="Open Sans" panose="020B0606030504020204" pitchFamily="34" charset="0"/>
                  <a:ea typeface="Open Sans" panose="020B0606030504020204" pitchFamily="34" charset="0"/>
                  <a:cs typeface="Open Sans" panose="020B0606030504020204" pitchFamily="34" charset="0"/>
                </a:rPr>
                <a:t>Health Information Mgt</a:t>
              </a:r>
            </a:p>
          </p:txBody>
        </p:sp>
        <p:sp>
          <p:nvSpPr>
            <p:cNvPr id="15" name="Google Shape;1329;p26">
              <a:extLst>
                <a:ext uri="{FF2B5EF4-FFF2-40B4-BE49-F238E27FC236}">
                  <a16:creationId xmlns:a16="http://schemas.microsoft.com/office/drawing/2014/main" id="{41FEEFA4-85C2-9CFD-FDCA-AD6B90DF2DD7}"/>
                </a:ext>
              </a:extLst>
            </p:cNvPr>
            <p:cNvSpPr txBox="1"/>
            <p:nvPr/>
          </p:nvSpPr>
          <p:spPr>
            <a:xfrm>
              <a:off x="4491386" y="4632295"/>
              <a:ext cx="1633878" cy="658769"/>
            </a:xfrm>
            <a:prstGeom prst="rect">
              <a:avLst/>
            </a:prstGeom>
            <a:noFill/>
            <a:ln>
              <a:noFill/>
            </a:ln>
          </p:spPr>
          <p:txBody>
            <a:bodyPr spcFirstLastPara="1" wrap="square" lIns="91425" tIns="91425" rIns="91425" bIns="91425" anchor="t" anchorCtr="0">
              <a:noAutofit/>
            </a:bodyPr>
            <a:lstStyle/>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HIE, Transcription, E-Sign</a:t>
              </a:r>
            </a:p>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Medical Coding, MRN Mgt</a:t>
              </a:r>
            </a:p>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Document Imaging</a:t>
              </a:r>
            </a:p>
          </p:txBody>
        </p:sp>
      </p:grpSp>
      <p:grpSp>
        <p:nvGrpSpPr>
          <p:cNvPr id="16" name="Group 15">
            <a:extLst>
              <a:ext uri="{FF2B5EF4-FFF2-40B4-BE49-F238E27FC236}">
                <a16:creationId xmlns:a16="http://schemas.microsoft.com/office/drawing/2014/main" id="{9BBC5980-89FF-F4A5-1C09-4AEBF9D42301}"/>
              </a:ext>
            </a:extLst>
          </p:cNvPr>
          <p:cNvGrpSpPr/>
          <p:nvPr/>
        </p:nvGrpSpPr>
        <p:grpSpPr>
          <a:xfrm>
            <a:off x="3548244" y="4071684"/>
            <a:ext cx="2005604" cy="851838"/>
            <a:chOff x="4469010" y="4439226"/>
            <a:chExt cx="2005604" cy="851838"/>
          </a:xfrm>
        </p:grpSpPr>
        <p:sp>
          <p:nvSpPr>
            <p:cNvPr id="17" name="Rounded Rectangle 16">
              <a:extLst>
                <a:ext uri="{FF2B5EF4-FFF2-40B4-BE49-F238E27FC236}">
                  <a16:creationId xmlns:a16="http://schemas.microsoft.com/office/drawing/2014/main" id="{DBA46023-F30F-9A85-A6F4-8B0D07E38704}"/>
                </a:ext>
              </a:extLst>
            </p:cNvPr>
            <p:cNvSpPr/>
            <p:nvPr/>
          </p:nvSpPr>
          <p:spPr>
            <a:xfrm>
              <a:off x="4469010" y="4439226"/>
              <a:ext cx="2005604" cy="851838"/>
            </a:xfrm>
            <a:prstGeom prst="roundRect">
              <a:avLst/>
            </a:prstGeom>
            <a:solidFill>
              <a:srgbClr val="E2F4FB"/>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8" name="Rounded Rectangle 10">
              <a:extLst>
                <a:ext uri="{FF2B5EF4-FFF2-40B4-BE49-F238E27FC236}">
                  <a16:creationId xmlns:a16="http://schemas.microsoft.com/office/drawing/2014/main" id="{27C5BDF9-DFB0-A1E8-74DE-8496D344A01C}"/>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900" kern="1200">
                <a:latin typeface="Arial"/>
                <a:ea typeface="+mn-ea"/>
                <a:cs typeface="+mn-cs"/>
              </a:endParaRPr>
            </a:p>
          </p:txBody>
        </p:sp>
        <p:sp>
          <p:nvSpPr>
            <p:cNvPr id="19" name="TextBox 18">
              <a:extLst>
                <a:ext uri="{FF2B5EF4-FFF2-40B4-BE49-F238E27FC236}">
                  <a16:creationId xmlns:a16="http://schemas.microsoft.com/office/drawing/2014/main" id="{0B861A25-06D3-C246-C807-6788F0691088}"/>
                </a:ext>
              </a:extLst>
            </p:cNvPr>
            <p:cNvSpPr txBox="1"/>
            <p:nvPr/>
          </p:nvSpPr>
          <p:spPr>
            <a:xfrm>
              <a:off x="4493221" y="4517297"/>
              <a:ext cx="1620856" cy="203133"/>
            </a:xfrm>
            <a:prstGeom prst="rect">
              <a:avLst/>
            </a:prstGeom>
            <a:noFill/>
          </p:spPr>
          <p:txBody>
            <a:bodyPr wrap="square">
              <a:spAutoFit/>
            </a:bodyPr>
            <a:lstStyle/>
            <a:p>
              <a:pPr lvl="0" defTabSz="266700">
                <a:lnSpc>
                  <a:spcPct val="90000"/>
                </a:lnSpc>
                <a:spcBef>
                  <a:spcPct val="0"/>
                </a:spcBef>
                <a:spcAft>
                  <a:spcPct val="35000"/>
                </a:spcAft>
              </a:pPr>
              <a:r>
                <a:rPr lang="en-US" sz="800" b="1" kern="1200">
                  <a:latin typeface="Open Sans" panose="020B0606030504020204" pitchFamily="34" charset="0"/>
                  <a:ea typeface="Open Sans" panose="020B0606030504020204" pitchFamily="34" charset="0"/>
                  <a:cs typeface="Open Sans" panose="020B0606030504020204" pitchFamily="34" charset="0"/>
                </a:rPr>
                <a:t>Support Services</a:t>
              </a:r>
            </a:p>
          </p:txBody>
        </p:sp>
        <p:sp>
          <p:nvSpPr>
            <p:cNvPr id="20" name="Google Shape;1329;p26">
              <a:extLst>
                <a:ext uri="{FF2B5EF4-FFF2-40B4-BE49-F238E27FC236}">
                  <a16:creationId xmlns:a16="http://schemas.microsoft.com/office/drawing/2014/main" id="{FBB22260-930F-A54D-C6A4-83B9E6377A0A}"/>
                </a:ext>
              </a:extLst>
            </p:cNvPr>
            <p:cNvSpPr txBox="1"/>
            <p:nvPr/>
          </p:nvSpPr>
          <p:spPr>
            <a:xfrm>
              <a:off x="4491385" y="4632295"/>
              <a:ext cx="1949761" cy="658769"/>
            </a:xfrm>
            <a:prstGeom prst="rect">
              <a:avLst/>
            </a:prstGeom>
            <a:noFill/>
            <a:ln>
              <a:noFill/>
            </a:ln>
          </p:spPr>
          <p:txBody>
            <a:bodyPr spcFirstLastPara="1" wrap="square" lIns="91425" tIns="91425" rIns="91425" bIns="91425" anchor="t" anchorCtr="0">
              <a:noAutofit/>
            </a:bodyPr>
            <a:lstStyle/>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Lab, Blood Bank, etc.</a:t>
              </a:r>
            </a:p>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Home Health, Tele-Health, etc.</a:t>
              </a:r>
            </a:p>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Integration to 3rd party supports</a:t>
              </a:r>
            </a:p>
          </p:txBody>
        </p:sp>
      </p:grpSp>
      <p:grpSp>
        <p:nvGrpSpPr>
          <p:cNvPr id="21" name="Group 20">
            <a:extLst>
              <a:ext uri="{FF2B5EF4-FFF2-40B4-BE49-F238E27FC236}">
                <a16:creationId xmlns:a16="http://schemas.microsoft.com/office/drawing/2014/main" id="{DAFE8BF8-DE9B-53A8-170A-9BEFA1AFFA18}"/>
              </a:ext>
            </a:extLst>
          </p:cNvPr>
          <p:cNvGrpSpPr/>
          <p:nvPr/>
        </p:nvGrpSpPr>
        <p:grpSpPr>
          <a:xfrm>
            <a:off x="5519619" y="5000596"/>
            <a:ext cx="1656254" cy="851838"/>
            <a:chOff x="4469010" y="4439226"/>
            <a:chExt cx="1656254" cy="851838"/>
          </a:xfrm>
        </p:grpSpPr>
        <p:sp>
          <p:nvSpPr>
            <p:cNvPr id="22" name="Rounded Rectangle 21">
              <a:extLst>
                <a:ext uri="{FF2B5EF4-FFF2-40B4-BE49-F238E27FC236}">
                  <a16:creationId xmlns:a16="http://schemas.microsoft.com/office/drawing/2014/main" id="{BE9429E9-640F-62E4-CBFF-79590F359DE5}"/>
                </a:ext>
              </a:extLst>
            </p:cNvPr>
            <p:cNvSpPr/>
            <p:nvPr/>
          </p:nvSpPr>
          <p:spPr>
            <a:xfrm>
              <a:off x="4469010" y="4439226"/>
              <a:ext cx="1633879" cy="851838"/>
            </a:xfrm>
            <a:prstGeom prst="roundRect">
              <a:avLst/>
            </a:prstGeom>
            <a:solidFill>
              <a:schemeClr val="accent5">
                <a:lumMod val="20000"/>
                <a:lumOff val="8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3" name="Rounded Rectangle 10">
              <a:extLst>
                <a:ext uri="{FF2B5EF4-FFF2-40B4-BE49-F238E27FC236}">
                  <a16:creationId xmlns:a16="http://schemas.microsoft.com/office/drawing/2014/main" id="{B6621F62-D17B-C125-1C9E-F4D862BAEFDC}"/>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900" kern="1200">
                <a:latin typeface="Arial"/>
                <a:ea typeface="+mn-ea"/>
                <a:cs typeface="+mn-cs"/>
              </a:endParaRPr>
            </a:p>
          </p:txBody>
        </p:sp>
        <p:sp>
          <p:nvSpPr>
            <p:cNvPr id="24" name="TextBox 23">
              <a:extLst>
                <a:ext uri="{FF2B5EF4-FFF2-40B4-BE49-F238E27FC236}">
                  <a16:creationId xmlns:a16="http://schemas.microsoft.com/office/drawing/2014/main" id="{7E794A3F-494A-99D8-FA61-8870AA4A8B90}"/>
                </a:ext>
              </a:extLst>
            </p:cNvPr>
            <p:cNvSpPr txBox="1"/>
            <p:nvPr/>
          </p:nvSpPr>
          <p:spPr>
            <a:xfrm>
              <a:off x="4493221" y="4517297"/>
              <a:ext cx="1620856" cy="203133"/>
            </a:xfrm>
            <a:prstGeom prst="rect">
              <a:avLst/>
            </a:prstGeom>
            <a:noFill/>
          </p:spPr>
          <p:txBody>
            <a:bodyPr wrap="square">
              <a:spAutoFit/>
            </a:bodyPr>
            <a:lstStyle/>
            <a:p>
              <a:pPr lvl="0" defTabSz="266700">
                <a:lnSpc>
                  <a:spcPct val="90000"/>
                </a:lnSpc>
                <a:spcBef>
                  <a:spcPct val="0"/>
                </a:spcBef>
                <a:spcAft>
                  <a:spcPct val="35000"/>
                </a:spcAft>
              </a:pPr>
              <a:r>
                <a:rPr lang="en-US" sz="800" b="1" kern="1200" dirty="0">
                  <a:latin typeface="Open Sans" panose="020B0606030504020204" pitchFamily="34" charset="0"/>
                  <a:ea typeface="Open Sans" panose="020B0606030504020204" pitchFamily="34" charset="0"/>
                  <a:cs typeface="Open Sans" panose="020B0606030504020204" pitchFamily="34" charset="0"/>
                </a:rPr>
                <a:t>Supply Chain Mgt</a:t>
              </a:r>
            </a:p>
          </p:txBody>
        </p:sp>
        <p:sp>
          <p:nvSpPr>
            <p:cNvPr id="25" name="Google Shape;1329;p26">
              <a:extLst>
                <a:ext uri="{FF2B5EF4-FFF2-40B4-BE49-F238E27FC236}">
                  <a16:creationId xmlns:a16="http://schemas.microsoft.com/office/drawing/2014/main" id="{F709BE53-EE97-3367-3755-0B186B5DAF30}"/>
                </a:ext>
              </a:extLst>
            </p:cNvPr>
            <p:cNvSpPr txBox="1"/>
            <p:nvPr/>
          </p:nvSpPr>
          <p:spPr>
            <a:xfrm>
              <a:off x="4491386" y="4632295"/>
              <a:ext cx="1633878" cy="658769"/>
            </a:xfrm>
            <a:prstGeom prst="rect">
              <a:avLst/>
            </a:prstGeom>
            <a:noFill/>
            <a:ln>
              <a:noFill/>
            </a:ln>
          </p:spPr>
          <p:txBody>
            <a:bodyPr spcFirstLastPara="1" wrap="square" lIns="91425" tIns="91425" rIns="91425" bIns="91425" anchor="t" anchorCtr="0">
              <a:noAutofit/>
            </a:bodyPr>
            <a:lstStyle/>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Supply Charges, </a:t>
              </a:r>
            </a:p>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Material Mgt</a:t>
              </a:r>
            </a:p>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Contract Mgt</a:t>
              </a:r>
            </a:p>
          </p:txBody>
        </p:sp>
      </p:grpSp>
      <p:grpSp>
        <p:nvGrpSpPr>
          <p:cNvPr id="26" name="Group 25">
            <a:extLst>
              <a:ext uri="{FF2B5EF4-FFF2-40B4-BE49-F238E27FC236}">
                <a16:creationId xmlns:a16="http://schemas.microsoft.com/office/drawing/2014/main" id="{A295AA38-1A41-65C2-4356-0E670D6181D6}"/>
              </a:ext>
            </a:extLst>
          </p:cNvPr>
          <p:cNvGrpSpPr/>
          <p:nvPr/>
        </p:nvGrpSpPr>
        <p:grpSpPr>
          <a:xfrm>
            <a:off x="3821725" y="1967864"/>
            <a:ext cx="1656254" cy="851838"/>
            <a:chOff x="4469010" y="4439226"/>
            <a:chExt cx="1656254" cy="851838"/>
          </a:xfrm>
        </p:grpSpPr>
        <p:sp>
          <p:nvSpPr>
            <p:cNvPr id="27" name="Rounded Rectangle 26">
              <a:extLst>
                <a:ext uri="{FF2B5EF4-FFF2-40B4-BE49-F238E27FC236}">
                  <a16:creationId xmlns:a16="http://schemas.microsoft.com/office/drawing/2014/main" id="{7C304399-00B1-F675-B84D-2896582D50ED}"/>
                </a:ext>
              </a:extLst>
            </p:cNvPr>
            <p:cNvSpPr/>
            <p:nvPr/>
          </p:nvSpPr>
          <p:spPr>
            <a:xfrm>
              <a:off x="4469010" y="4439226"/>
              <a:ext cx="1633879" cy="851838"/>
            </a:xfrm>
            <a:prstGeom prst="roundRect">
              <a:avLst/>
            </a:prstGeom>
            <a:solidFill>
              <a:schemeClr val="accent5">
                <a:lumMod val="20000"/>
                <a:lumOff val="8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8" name="Rounded Rectangle 10">
              <a:extLst>
                <a:ext uri="{FF2B5EF4-FFF2-40B4-BE49-F238E27FC236}">
                  <a16:creationId xmlns:a16="http://schemas.microsoft.com/office/drawing/2014/main" id="{50A5732D-9F8C-2470-F726-25DF8E636839}"/>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900" kern="1200">
                <a:latin typeface="Arial"/>
                <a:ea typeface="+mn-ea"/>
                <a:cs typeface="+mn-cs"/>
              </a:endParaRPr>
            </a:p>
          </p:txBody>
        </p:sp>
        <p:sp>
          <p:nvSpPr>
            <p:cNvPr id="29" name="TextBox 28">
              <a:extLst>
                <a:ext uri="{FF2B5EF4-FFF2-40B4-BE49-F238E27FC236}">
                  <a16:creationId xmlns:a16="http://schemas.microsoft.com/office/drawing/2014/main" id="{FA81173B-D035-0196-7A19-D5B1B555646C}"/>
                </a:ext>
              </a:extLst>
            </p:cNvPr>
            <p:cNvSpPr txBox="1"/>
            <p:nvPr/>
          </p:nvSpPr>
          <p:spPr>
            <a:xfrm>
              <a:off x="4493221" y="4460735"/>
              <a:ext cx="1620856" cy="203133"/>
            </a:xfrm>
            <a:prstGeom prst="rect">
              <a:avLst/>
            </a:prstGeom>
            <a:noFill/>
          </p:spPr>
          <p:txBody>
            <a:bodyPr wrap="square">
              <a:spAutoFit/>
            </a:bodyPr>
            <a:lstStyle/>
            <a:p>
              <a:pPr lvl="0" defTabSz="266700">
                <a:lnSpc>
                  <a:spcPct val="90000"/>
                </a:lnSpc>
                <a:spcBef>
                  <a:spcPct val="0"/>
                </a:spcBef>
                <a:spcAft>
                  <a:spcPct val="35000"/>
                </a:spcAft>
              </a:pPr>
              <a:r>
                <a:rPr lang="en-US" sz="800" b="1" kern="1200" dirty="0">
                  <a:latin typeface="Open Sans" panose="020B0606030504020204" pitchFamily="34" charset="0"/>
                  <a:ea typeface="Open Sans" panose="020B0606030504020204" pitchFamily="34" charset="0"/>
                  <a:cs typeface="Open Sans" panose="020B0606030504020204" pitchFamily="34" charset="0"/>
                </a:rPr>
                <a:t>Pharma/Medical Safety</a:t>
              </a:r>
            </a:p>
          </p:txBody>
        </p:sp>
        <p:sp>
          <p:nvSpPr>
            <p:cNvPr id="30" name="Google Shape;1329;p26">
              <a:extLst>
                <a:ext uri="{FF2B5EF4-FFF2-40B4-BE49-F238E27FC236}">
                  <a16:creationId xmlns:a16="http://schemas.microsoft.com/office/drawing/2014/main" id="{5F7B96E7-325F-8849-1B25-891069FC3F75}"/>
                </a:ext>
              </a:extLst>
            </p:cNvPr>
            <p:cNvSpPr txBox="1"/>
            <p:nvPr/>
          </p:nvSpPr>
          <p:spPr>
            <a:xfrm>
              <a:off x="4491386" y="4575733"/>
              <a:ext cx="1633878" cy="658769"/>
            </a:xfrm>
            <a:prstGeom prst="rect">
              <a:avLst/>
            </a:prstGeom>
            <a:noFill/>
            <a:ln>
              <a:noFill/>
            </a:ln>
          </p:spPr>
          <p:txBody>
            <a:bodyPr spcFirstLastPara="1" wrap="square" lIns="91425" tIns="91425" rIns="91425" bIns="91425" anchor="t" anchorCtr="0">
              <a:noAutofit/>
            </a:bodyPr>
            <a:lstStyle/>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Medication Mgt</a:t>
              </a:r>
            </a:p>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Drug DB</a:t>
              </a:r>
            </a:p>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Drug Interactions</a:t>
              </a:r>
            </a:p>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Patient History</a:t>
              </a:r>
            </a:p>
          </p:txBody>
        </p:sp>
      </p:grpSp>
      <p:grpSp>
        <p:nvGrpSpPr>
          <p:cNvPr id="31" name="Group 30">
            <a:extLst>
              <a:ext uri="{FF2B5EF4-FFF2-40B4-BE49-F238E27FC236}">
                <a16:creationId xmlns:a16="http://schemas.microsoft.com/office/drawing/2014/main" id="{D331684B-7FE2-67E4-E8E0-56D232F91CAC}"/>
              </a:ext>
            </a:extLst>
          </p:cNvPr>
          <p:cNvGrpSpPr/>
          <p:nvPr/>
        </p:nvGrpSpPr>
        <p:grpSpPr>
          <a:xfrm>
            <a:off x="5519619" y="1180023"/>
            <a:ext cx="1656254" cy="851838"/>
            <a:chOff x="4469010" y="4439226"/>
            <a:chExt cx="1656254" cy="851838"/>
          </a:xfrm>
        </p:grpSpPr>
        <p:sp>
          <p:nvSpPr>
            <p:cNvPr id="32" name="Rounded Rectangle 31">
              <a:extLst>
                <a:ext uri="{FF2B5EF4-FFF2-40B4-BE49-F238E27FC236}">
                  <a16:creationId xmlns:a16="http://schemas.microsoft.com/office/drawing/2014/main" id="{F06967D4-8CD2-A7CC-6C6A-92696A7DE3F0}"/>
                </a:ext>
              </a:extLst>
            </p:cNvPr>
            <p:cNvSpPr/>
            <p:nvPr/>
          </p:nvSpPr>
          <p:spPr>
            <a:xfrm>
              <a:off x="4469010" y="4439226"/>
              <a:ext cx="1633879" cy="851838"/>
            </a:xfrm>
            <a:prstGeom prst="roundRect">
              <a:avLst/>
            </a:prstGeom>
            <a:solidFill>
              <a:schemeClr val="accent5">
                <a:lumMod val="20000"/>
                <a:lumOff val="8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33" name="Rounded Rectangle 10">
              <a:extLst>
                <a:ext uri="{FF2B5EF4-FFF2-40B4-BE49-F238E27FC236}">
                  <a16:creationId xmlns:a16="http://schemas.microsoft.com/office/drawing/2014/main" id="{BE98898F-5139-8F38-B942-B350628C1E59}"/>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900" kern="1200">
                <a:latin typeface="Arial"/>
                <a:ea typeface="+mn-ea"/>
                <a:cs typeface="+mn-cs"/>
              </a:endParaRPr>
            </a:p>
          </p:txBody>
        </p:sp>
        <p:sp>
          <p:nvSpPr>
            <p:cNvPr id="34" name="TextBox 33">
              <a:extLst>
                <a:ext uri="{FF2B5EF4-FFF2-40B4-BE49-F238E27FC236}">
                  <a16:creationId xmlns:a16="http://schemas.microsoft.com/office/drawing/2014/main" id="{55FAF329-1BF7-725D-4F41-647AE9748754}"/>
                </a:ext>
              </a:extLst>
            </p:cNvPr>
            <p:cNvSpPr txBox="1"/>
            <p:nvPr/>
          </p:nvSpPr>
          <p:spPr>
            <a:xfrm>
              <a:off x="4493221" y="4460735"/>
              <a:ext cx="1620856" cy="203133"/>
            </a:xfrm>
            <a:prstGeom prst="rect">
              <a:avLst/>
            </a:prstGeom>
            <a:noFill/>
          </p:spPr>
          <p:txBody>
            <a:bodyPr wrap="square">
              <a:spAutoFit/>
            </a:bodyPr>
            <a:lstStyle/>
            <a:p>
              <a:pPr lvl="0" defTabSz="266700">
                <a:lnSpc>
                  <a:spcPct val="90000"/>
                </a:lnSpc>
                <a:spcBef>
                  <a:spcPct val="0"/>
                </a:spcBef>
                <a:spcAft>
                  <a:spcPct val="35000"/>
                </a:spcAft>
              </a:pPr>
              <a:r>
                <a:rPr lang="en-US" sz="800" b="1" kern="1200">
                  <a:latin typeface="Open Sans" panose="020B0606030504020204" pitchFamily="34" charset="0"/>
                  <a:ea typeface="Open Sans" panose="020B0606030504020204" pitchFamily="34" charset="0"/>
                  <a:cs typeface="Open Sans" panose="020B0606030504020204" pitchFamily="34" charset="0"/>
                </a:rPr>
                <a:t>Physician Practice </a:t>
              </a:r>
            </a:p>
          </p:txBody>
        </p:sp>
        <p:sp>
          <p:nvSpPr>
            <p:cNvPr id="35" name="Google Shape;1329;p26">
              <a:extLst>
                <a:ext uri="{FF2B5EF4-FFF2-40B4-BE49-F238E27FC236}">
                  <a16:creationId xmlns:a16="http://schemas.microsoft.com/office/drawing/2014/main" id="{37837719-E94E-605E-BF75-8E8037A327D4}"/>
                </a:ext>
              </a:extLst>
            </p:cNvPr>
            <p:cNvSpPr txBox="1"/>
            <p:nvPr/>
          </p:nvSpPr>
          <p:spPr>
            <a:xfrm>
              <a:off x="4491386" y="4575733"/>
              <a:ext cx="1633878" cy="658769"/>
            </a:xfrm>
            <a:prstGeom prst="rect">
              <a:avLst/>
            </a:prstGeom>
            <a:noFill/>
            <a:ln>
              <a:noFill/>
            </a:ln>
          </p:spPr>
          <p:txBody>
            <a:bodyPr spcFirstLastPara="1" wrap="square" lIns="91425" tIns="91425" rIns="91425" bIns="91425" anchor="t" anchorCtr="0">
              <a:noAutofit/>
            </a:bodyPr>
            <a:lstStyle/>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Order Entry, Patient Locator, Review, Credentialing</a:t>
              </a:r>
            </a:p>
          </p:txBody>
        </p:sp>
      </p:grpSp>
      <p:grpSp>
        <p:nvGrpSpPr>
          <p:cNvPr id="36" name="Group 35">
            <a:extLst>
              <a:ext uri="{FF2B5EF4-FFF2-40B4-BE49-F238E27FC236}">
                <a16:creationId xmlns:a16="http://schemas.microsoft.com/office/drawing/2014/main" id="{8E7C9C2A-D232-AE7F-A32E-D91C62450792}"/>
              </a:ext>
            </a:extLst>
          </p:cNvPr>
          <p:cNvGrpSpPr/>
          <p:nvPr/>
        </p:nvGrpSpPr>
        <p:grpSpPr>
          <a:xfrm>
            <a:off x="7194012" y="1976330"/>
            <a:ext cx="1709242" cy="851838"/>
            <a:chOff x="4469010" y="4439226"/>
            <a:chExt cx="1709242" cy="851838"/>
          </a:xfrm>
        </p:grpSpPr>
        <p:sp>
          <p:nvSpPr>
            <p:cNvPr id="37" name="Rounded Rectangle 36">
              <a:extLst>
                <a:ext uri="{FF2B5EF4-FFF2-40B4-BE49-F238E27FC236}">
                  <a16:creationId xmlns:a16="http://schemas.microsoft.com/office/drawing/2014/main" id="{FF097F8C-C1C3-BACB-EC8F-027AE406127F}"/>
                </a:ext>
              </a:extLst>
            </p:cNvPr>
            <p:cNvSpPr/>
            <p:nvPr/>
          </p:nvSpPr>
          <p:spPr>
            <a:xfrm>
              <a:off x="4469010" y="4439226"/>
              <a:ext cx="1709242" cy="851838"/>
            </a:xfrm>
            <a:prstGeom prst="roundRect">
              <a:avLst/>
            </a:prstGeom>
            <a:solidFill>
              <a:srgbClr val="E2F4FB"/>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8" name="Rounded Rectangle 10">
              <a:extLst>
                <a:ext uri="{FF2B5EF4-FFF2-40B4-BE49-F238E27FC236}">
                  <a16:creationId xmlns:a16="http://schemas.microsoft.com/office/drawing/2014/main" id="{B03D8149-909E-A554-AE2E-A0226A15210F}"/>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900" kern="1200">
                <a:latin typeface="Arial"/>
                <a:ea typeface="+mn-ea"/>
                <a:cs typeface="+mn-cs"/>
              </a:endParaRPr>
            </a:p>
          </p:txBody>
        </p:sp>
        <p:sp>
          <p:nvSpPr>
            <p:cNvPr id="39" name="TextBox 38">
              <a:extLst>
                <a:ext uri="{FF2B5EF4-FFF2-40B4-BE49-F238E27FC236}">
                  <a16:creationId xmlns:a16="http://schemas.microsoft.com/office/drawing/2014/main" id="{A084DED8-9FBD-D3F0-8048-0328D13C69DB}"/>
                </a:ext>
              </a:extLst>
            </p:cNvPr>
            <p:cNvSpPr txBox="1"/>
            <p:nvPr/>
          </p:nvSpPr>
          <p:spPr>
            <a:xfrm>
              <a:off x="4493221" y="4517297"/>
              <a:ext cx="1620856" cy="203133"/>
            </a:xfrm>
            <a:prstGeom prst="rect">
              <a:avLst/>
            </a:prstGeom>
            <a:noFill/>
          </p:spPr>
          <p:txBody>
            <a:bodyPr wrap="square">
              <a:spAutoFit/>
            </a:bodyPr>
            <a:lstStyle/>
            <a:p>
              <a:pPr lvl="0" defTabSz="266700">
                <a:lnSpc>
                  <a:spcPct val="90000"/>
                </a:lnSpc>
                <a:spcBef>
                  <a:spcPct val="0"/>
                </a:spcBef>
                <a:spcAft>
                  <a:spcPct val="35000"/>
                </a:spcAft>
              </a:pPr>
              <a:r>
                <a:rPr lang="en-US" sz="800" b="1" kern="1200">
                  <a:latin typeface="Open Sans" panose="020B0606030504020204" pitchFamily="34" charset="0"/>
                  <a:ea typeface="Open Sans" panose="020B0606030504020204" pitchFamily="34" charset="0"/>
                  <a:cs typeface="Open Sans" panose="020B0606030504020204" pitchFamily="34" charset="0"/>
                </a:rPr>
                <a:t>Clinical Decision Support</a:t>
              </a:r>
            </a:p>
          </p:txBody>
        </p:sp>
        <p:sp>
          <p:nvSpPr>
            <p:cNvPr id="40" name="Google Shape;1329;p26">
              <a:extLst>
                <a:ext uri="{FF2B5EF4-FFF2-40B4-BE49-F238E27FC236}">
                  <a16:creationId xmlns:a16="http://schemas.microsoft.com/office/drawing/2014/main" id="{5BF89AAC-4007-F1B4-F999-38C7C1B6B5F5}"/>
                </a:ext>
              </a:extLst>
            </p:cNvPr>
            <p:cNvSpPr txBox="1"/>
            <p:nvPr/>
          </p:nvSpPr>
          <p:spPr>
            <a:xfrm>
              <a:off x="4491386" y="4632295"/>
              <a:ext cx="1481112" cy="658769"/>
            </a:xfrm>
            <a:prstGeom prst="rect">
              <a:avLst/>
            </a:prstGeom>
            <a:noFill/>
            <a:ln>
              <a:noFill/>
            </a:ln>
          </p:spPr>
          <p:txBody>
            <a:bodyPr spcFirstLastPara="1" wrap="square" lIns="91425" tIns="91425" rIns="91425" bIns="91425" anchor="t" anchorCtr="0">
              <a:noAutofit/>
            </a:bodyPr>
            <a:lstStyle/>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Outcome Measurement, Report Writer, D/W</a:t>
              </a:r>
            </a:p>
            <a:p>
              <a:pPr lvl="0">
                <a:lnSpc>
                  <a:spcPct val="115000"/>
                </a:lnSpc>
                <a:defRPr/>
              </a:pPr>
              <a:endParaRPr lang="en-US" sz="80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1" name="Group 40">
            <a:extLst>
              <a:ext uri="{FF2B5EF4-FFF2-40B4-BE49-F238E27FC236}">
                <a16:creationId xmlns:a16="http://schemas.microsoft.com/office/drawing/2014/main" id="{FF9A7AD6-3A46-7963-4AC3-6FCA0CDA1EC2}"/>
              </a:ext>
            </a:extLst>
          </p:cNvPr>
          <p:cNvGrpSpPr/>
          <p:nvPr/>
        </p:nvGrpSpPr>
        <p:grpSpPr>
          <a:xfrm>
            <a:off x="7338934" y="2997287"/>
            <a:ext cx="1709242" cy="851838"/>
            <a:chOff x="4469010" y="4439226"/>
            <a:chExt cx="1709242" cy="851838"/>
          </a:xfrm>
        </p:grpSpPr>
        <p:sp>
          <p:nvSpPr>
            <p:cNvPr id="42" name="Rounded Rectangle 41">
              <a:extLst>
                <a:ext uri="{FF2B5EF4-FFF2-40B4-BE49-F238E27FC236}">
                  <a16:creationId xmlns:a16="http://schemas.microsoft.com/office/drawing/2014/main" id="{A505D6CB-7939-24FD-CC12-608F395AF2B3}"/>
                </a:ext>
              </a:extLst>
            </p:cNvPr>
            <p:cNvSpPr/>
            <p:nvPr/>
          </p:nvSpPr>
          <p:spPr>
            <a:xfrm>
              <a:off x="4469010" y="4439226"/>
              <a:ext cx="1709242" cy="851838"/>
            </a:xfrm>
            <a:prstGeom prst="roundRect">
              <a:avLst/>
            </a:prstGeom>
            <a:solidFill>
              <a:schemeClr val="accent1">
                <a:lumMod val="20000"/>
                <a:lumOff val="8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43" name="Rounded Rectangle 10">
              <a:extLst>
                <a:ext uri="{FF2B5EF4-FFF2-40B4-BE49-F238E27FC236}">
                  <a16:creationId xmlns:a16="http://schemas.microsoft.com/office/drawing/2014/main" id="{3233AFE4-612A-5F38-4256-26EF3C89B52A}"/>
                </a:ext>
              </a:extLst>
            </p:cNvPr>
            <p:cNvSpPr txBox="1"/>
            <p:nvPr/>
          </p:nvSpPr>
          <p:spPr>
            <a:xfrm>
              <a:off x="4490616" y="448080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900" kern="1200">
                <a:latin typeface="Arial"/>
                <a:ea typeface="+mn-ea"/>
                <a:cs typeface="+mn-cs"/>
              </a:endParaRPr>
            </a:p>
          </p:txBody>
        </p:sp>
        <p:sp>
          <p:nvSpPr>
            <p:cNvPr id="44" name="TextBox 43">
              <a:extLst>
                <a:ext uri="{FF2B5EF4-FFF2-40B4-BE49-F238E27FC236}">
                  <a16:creationId xmlns:a16="http://schemas.microsoft.com/office/drawing/2014/main" id="{D78A2B06-6E34-75A5-ED55-0FB8F67E5897}"/>
                </a:ext>
              </a:extLst>
            </p:cNvPr>
            <p:cNvSpPr txBox="1"/>
            <p:nvPr/>
          </p:nvSpPr>
          <p:spPr>
            <a:xfrm>
              <a:off x="4493221" y="4517297"/>
              <a:ext cx="1620856" cy="203133"/>
            </a:xfrm>
            <a:prstGeom prst="rect">
              <a:avLst/>
            </a:prstGeom>
            <a:noFill/>
          </p:spPr>
          <p:txBody>
            <a:bodyPr wrap="square">
              <a:spAutoFit/>
            </a:bodyPr>
            <a:lstStyle/>
            <a:p>
              <a:pPr lvl="0" defTabSz="266700">
                <a:lnSpc>
                  <a:spcPct val="90000"/>
                </a:lnSpc>
                <a:spcBef>
                  <a:spcPct val="0"/>
                </a:spcBef>
                <a:spcAft>
                  <a:spcPct val="35000"/>
                </a:spcAft>
              </a:pPr>
              <a:r>
                <a:rPr lang="en-US" sz="800" b="1" kern="1200">
                  <a:latin typeface="Open Sans" panose="020B0606030504020204" pitchFamily="34" charset="0"/>
                  <a:ea typeface="Open Sans" panose="020B0606030504020204" pitchFamily="34" charset="0"/>
                  <a:cs typeface="Open Sans" panose="020B0606030504020204" pitchFamily="34" charset="0"/>
                </a:rPr>
                <a:t>Enterprise Patient Access</a:t>
              </a:r>
            </a:p>
          </p:txBody>
        </p:sp>
        <p:sp>
          <p:nvSpPr>
            <p:cNvPr id="45" name="Google Shape;1329;p26">
              <a:extLst>
                <a:ext uri="{FF2B5EF4-FFF2-40B4-BE49-F238E27FC236}">
                  <a16:creationId xmlns:a16="http://schemas.microsoft.com/office/drawing/2014/main" id="{AF47E3DE-C6EB-33A2-5C08-7C7A14399610}"/>
                </a:ext>
              </a:extLst>
            </p:cNvPr>
            <p:cNvSpPr txBox="1"/>
            <p:nvPr/>
          </p:nvSpPr>
          <p:spPr>
            <a:xfrm>
              <a:off x="4491386" y="4632295"/>
              <a:ext cx="1481112" cy="658769"/>
            </a:xfrm>
            <a:prstGeom prst="rect">
              <a:avLst/>
            </a:prstGeom>
            <a:noFill/>
            <a:ln>
              <a:noFill/>
            </a:ln>
          </p:spPr>
          <p:txBody>
            <a:bodyPr spcFirstLastPara="1" wrap="square" lIns="91425" tIns="91425" rIns="91425" bIns="91425" anchor="t" anchorCtr="0">
              <a:noAutofit/>
            </a:bodyPr>
            <a:lstStyle/>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Registration, Scheduling, Eligibility, History, Authorization</a:t>
              </a:r>
            </a:p>
          </p:txBody>
        </p:sp>
      </p:grpSp>
      <p:grpSp>
        <p:nvGrpSpPr>
          <p:cNvPr id="46" name="Group 45">
            <a:extLst>
              <a:ext uri="{FF2B5EF4-FFF2-40B4-BE49-F238E27FC236}">
                <a16:creationId xmlns:a16="http://schemas.microsoft.com/office/drawing/2014/main" id="{947C117B-1906-7105-680C-6B7496DA9B48}"/>
              </a:ext>
            </a:extLst>
          </p:cNvPr>
          <p:cNvGrpSpPr/>
          <p:nvPr/>
        </p:nvGrpSpPr>
        <p:grpSpPr>
          <a:xfrm>
            <a:off x="5519619" y="2778119"/>
            <a:ext cx="1656254" cy="1249001"/>
            <a:chOff x="2845358" y="2683445"/>
            <a:chExt cx="1656254" cy="1249001"/>
          </a:xfrm>
        </p:grpSpPr>
        <p:sp>
          <p:nvSpPr>
            <p:cNvPr id="47" name="Rounded Rectangle 46">
              <a:extLst>
                <a:ext uri="{FF2B5EF4-FFF2-40B4-BE49-F238E27FC236}">
                  <a16:creationId xmlns:a16="http://schemas.microsoft.com/office/drawing/2014/main" id="{4A5006C6-E331-121B-FFF7-6720DAC1156B}"/>
                </a:ext>
              </a:extLst>
            </p:cNvPr>
            <p:cNvSpPr/>
            <p:nvPr/>
          </p:nvSpPr>
          <p:spPr>
            <a:xfrm>
              <a:off x="2845358" y="2683445"/>
              <a:ext cx="1633879" cy="1249001"/>
            </a:xfrm>
            <a:prstGeom prst="roundRect">
              <a:avLst/>
            </a:prstGeom>
            <a:solidFill>
              <a:schemeClr val="accent1">
                <a:lumMod val="20000"/>
                <a:lumOff val="80000"/>
              </a:schemeClr>
            </a:solidFill>
            <a:ln>
              <a:noFill/>
            </a:ln>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8" name="Rounded Rectangle 10">
              <a:extLst>
                <a:ext uri="{FF2B5EF4-FFF2-40B4-BE49-F238E27FC236}">
                  <a16:creationId xmlns:a16="http://schemas.microsoft.com/office/drawing/2014/main" id="{EEF1DAE9-EF1B-3851-AC76-1D5ADAD19405}"/>
                </a:ext>
              </a:extLst>
            </p:cNvPr>
            <p:cNvSpPr txBox="1"/>
            <p:nvPr/>
          </p:nvSpPr>
          <p:spPr>
            <a:xfrm>
              <a:off x="2866964" y="2725029"/>
              <a:ext cx="1514347" cy="768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endParaRPr lang="en-US" sz="900" kern="1200">
                <a:latin typeface="Arial"/>
                <a:ea typeface="+mn-ea"/>
                <a:cs typeface="+mn-cs"/>
              </a:endParaRPr>
            </a:p>
          </p:txBody>
        </p:sp>
        <p:sp>
          <p:nvSpPr>
            <p:cNvPr id="49" name="TextBox 48">
              <a:extLst>
                <a:ext uri="{FF2B5EF4-FFF2-40B4-BE49-F238E27FC236}">
                  <a16:creationId xmlns:a16="http://schemas.microsoft.com/office/drawing/2014/main" id="{DF01D1AF-D8EA-4DD3-4473-9DE16E7E69EA}"/>
                </a:ext>
              </a:extLst>
            </p:cNvPr>
            <p:cNvSpPr txBox="1"/>
            <p:nvPr/>
          </p:nvSpPr>
          <p:spPr>
            <a:xfrm>
              <a:off x="2869569" y="2761517"/>
              <a:ext cx="1620856" cy="203133"/>
            </a:xfrm>
            <a:prstGeom prst="rect">
              <a:avLst/>
            </a:prstGeom>
            <a:noFill/>
          </p:spPr>
          <p:txBody>
            <a:bodyPr wrap="square">
              <a:spAutoFit/>
            </a:bodyPr>
            <a:lstStyle/>
            <a:p>
              <a:pPr lvl="0" defTabSz="266700">
                <a:lnSpc>
                  <a:spcPct val="90000"/>
                </a:lnSpc>
                <a:spcBef>
                  <a:spcPct val="0"/>
                </a:spcBef>
                <a:spcAft>
                  <a:spcPct val="35000"/>
                </a:spcAft>
              </a:pPr>
              <a:r>
                <a:rPr lang="en-US" sz="800" b="1" kern="1200" dirty="0">
                  <a:latin typeface="Open Sans" panose="020B0606030504020204" pitchFamily="34" charset="0"/>
                  <a:ea typeface="Open Sans" panose="020B0606030504020204" pitchFamily="34" charset="0"/>
                  <a:cs typeface="Open Sans" panose="020B0606030504020204" pitchFamily="34" charset="0"/>
                </a:rPr>
                <a:t>Care Information Mgt</a:t>
              </a:r>
            </a:p>
          </p:txBody>
        </p:sp>
        <p:sp>
          <p:nvSpPr>
            <p:cNvPr id="50" name="Google Shape;1329;p26">
              <a:extLst>
                <a:ext uri="{FF2B5EF4-FFF2-40B4-BE49-F238E27FC236}">
                  <a16:creationId xmlns:a16="http://schemas.microsoft.com/office/drawing/2014/main" id="{17CA230A-E511-FB5E-04D1-62C1513F66AB}"/>
                </a:ext>
              </a:extLst>
            </p:cNvPr>
            <p:cNvSpPr txBox="1"/>
            <p:nvPr/>
          </p:nvSpPr>
          <p:spPr>
            <a:xfrm>
              <a:off x="2867734" y="2876515"/>
              <a:ext cx="1633878" cy="658769"/>
            </a:xfrm>
            <a:prstGeom prst="rect">
              <a:avLst/>
            </a:prstGeom>
            <a:noFill/>
            <a:ln>
              <a:noFill/>
            </a:ln>
          </p:spPr>
          <p:txBody>
            <a:bodyPr spcFirstLastPara="1" wrap="square" lIns="91425" tIns="91425" rIns="91425" bIns="91425" anchor="t" anchorCtr="0">
              <a:noAutofit/>
            </a:bodyPr>
            <a:lstStyle/>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Portal, Rules Engine, Clinical Data Repo</a:t>
              </a:r>
            </a:p>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Patient Accounting, HR/Payroll, CDM</a:t>
              </a:r>
            </a:p>
            <a:p>
              <a:pPr marL="171450" lvl="0" indent="-171450">
                <a:lnSpc>
                  <a:spcPct val="115000"/>
                </a:lnSpc>
                <a:buFont typeface="Arial" panose="020B0604020202020204" pitchFamily="34" charset="0"/>
                <a:buChar char="•"/>
                <a:defRPr/>
              </a:pPr>
              <a:r>
                <a:rPr lang="en-US" sz="800">
                  <a:latin typeface="Open Sans" panose="020B0606030504020204" pitchFamily="34" charset="0"/>
                  <a:ea typeface="Open Sans" panose="020B0606030504020204" pitchFamily="34" charset="0"/>
                  <a:cs typeface="Open Sans" panose="020B0606030504020204" pitchFamily="34" charset="0"/>
                </a:rPr>
                <a:t>API Integration, ICD10/CPT, HIIPAA</a:t>
              </a:r>
            </a:p>
          </p:txBody>
        </p:sp>
      </p:grpSp>
    </p:spTree>
    <p:extLst>
      <p:ext uri="{BB962C8B-B14F-4D97-AF65-F5344CB8AC3E}">
        <p14:creationId xmlns:p14="http://schemas.microsoft.com/office/powerpoint/2010/main" val="30626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6422E05D-07AE-4A82-DA74-E2DBA01E770A}"/>
              </a:ext>
            </a:extLst>
          </p:cNvPr>
          <p:cNvSpPr/>
          <p:nvPr/>
        </p:nvSpPr>
        <p:spPr>
          <a:xfrm>
            <a:off x="8654193" y="3916583"/>
            <a:ext cx="2968004" cy="62204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43" name="Rectangle 142">
            <a:extLst>
              <a:ext uri="{FF2B5EF4-FFF2-40B4-BE49-F238E27FC236}">
                <a16:creationId xmlns:a16="http://schemas.microsoft.com/office/drawing/2014/main" id="{533FDC28-110B-3598-9E33-2708321492F6}"/>
              </a:ext>
            </a:extLst>
          </p:cNvPr>
          <p:cNvSpPr/>
          <p:nvPr/>
        </p:nvSpPr>
        <p:spPr>
          <a:xfrm>
            <a:off x="8643732" y="4585768"/>
            <a:ext cx="2995439" cy="514324"/>
          </a:xfrm>
          <a:prstGeom prst="rect">
            <a:avLst/>
          </a:prstGeom>
          <a:solidFill>
            <a:srgbClr val="9BE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44" name="Rectangle 143">
            <a:extLst>
              <a:ext uri="{FF2B5EF4-FFF2-40B4-BE49-F238E27FC236}">
                <a16:creationId xmlns:a16="http://schemas.microsoft.com/office/drawing/2014/main" id="{D9413158-2387-AC8C-D763-EA0BFEAA2AFA}"/>
              </a:ext>
            </a:extLst>
          </p:cNvPr>
          <p:cNvSpPr/>
          <p:nvPr/>
        </p:nvSpPr>
        <p:spPr>
          <a:xfrm>
            <a:off x="8654191" y="5148108"/>
            <a:ext cx="2995302" cy="838419"/>
          </a:xfrm>
          <a:prstGeom prst="rect">
            <a:avLst/>
          </a:prstGeom>
          <a:solidFill>
            <a:srgbClr val="C6E8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8" name="Rectangle: Rounded Corners 62">
            <a:extLst>
              <a:ext uri="{FF2B5EF4-FFF2-40B4-BE49-F238E27FC236}">
                <a16:creationId xmlns:a16="http://schemas.microsoft.com/office/drawing/2014/main" id="{1C05D8C8-62DF-F5C4-96E2-EC29621DB342}"/>
              </a:ext>
            </a:extLst>
          </p:cNvPr>
          <p:cNvSpPr/>
          <p:nvPr/>
        </p:nvSpPr>
        <p:spPr>
          <a:xfrm>
            <a:off x="2466896" y="1162549"/>
            <a:ext cx="5295792" cy="1343621"/>
          </a:xfrm>
          <a:prstGeom prst="roundRect">
            <a:avLst>
              <a:gd name="adj" fmla="val 6735"/>
            </a:avLst>
          </a:prstGeom>
          <a:solidFill>
            <a:sysClr val="window" lastClr="FFFFFF"/>
          </a:solidFill>
          <a:ln w="12700" cap="flat" cmpd="sng" algn="ctr">
            <a:noFill/>
            <a:prstDash val="solid"/>
            <a:miter lim="800000"/>
          </a:ln>
          <a:effectLst>
            <a:outerShdw blurRad="254000" sx="102000" sy="102000" algn="t" rotWithShape="0">
              <a:sysClr val="windowText" lastClr="000000">
                <a:alpha val="10000"/>
              </a:sysClr>
            </a:outerShdw>
          </a:effectLst>
        </p:spPr>
        <p:txBody>
          <a:bodyPr lIns="1188000" tIns="91440" rIns="274320" b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555"/>
              </a:solidFill>
              <a:effectLst/>
              <a:uLnTx/>
              <a:uFillTx/>
              <a:latin typeface="Atlas Grotesk Web"/>
              <a:ea typeface="+mn-ea"/>
              <a:cs typeface="+mn-cs"/>
            </a:endParaRPr>
          </a:p>
        </p:txBody>
      </p:sp>
      <p:sp>
        <p:nvSpPr>
          <p:cNvPr id="138" name="Round Same Side Corner Rectangle 137">
            <a:extLst>
              <a:ext uri="{FF2B5EF4-FFF2-40B4-BE49-F238E27FC236}">
                <a16:creationId xmlns:a16="http://schemas.microsoft.com/office/drawing/2014/main" id="{261FABFB-A222-B76E-6EC6-373CEF090C5C}"/>
              </a:ext>
            </a:extLst>
          </p:cNvPr>
          <p:cNvSpPr/>
          <p:nvPr/>
        </p:nvSpPr>
        <p:spPr>
          <a:xfrm>
            <a:off x="2474266" y="1165300"/>
            <a:ext cx="5295792" cy="354968"/>
          </a:xfrm>
          <a:prstGeom prst="round2SameRect">
            <a:avLst>
              <a:gd name="adj1" fmla="val 23807"/>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Picture 2">
            <a:extLst>
              <a:ext uri="{FF2B5EF4-FFF2-40B4-BE49-F238E27FC236}">
                <a16:creationId xmlns:a16="http://schemas.microsoft.com/office/drawing/2014/main" id="{1E73D501-D69C-E9BD-80FB-1DFD79F16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512" y="1247295"/>
            <a:ext cx="242305" cy="242305"/>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4">
            <a:extLst>
              <a:ext uri="{FF2B5EF4-FFF2-40B4-BE49-F238E27FC236}">
                <a16:creationId xmlns:a16="http://schemas.microsoft.com/office/drawing/2014/main" id="{82D5B0EE-794A-C9FD-49AB-AF1B4DFF49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602" y="1243223"/>
            <a:ext cx="246377" cy="24637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6">
            <a:extLst>
              <a:ext uri="{FF2B5EF4-FFF2-40B4-BE49-F238E27FC236}">
                <a16:creationId xmlns:a16="http://schemas.microsoft.com/office/drawing/2014/main" id="{1145ECB8-4A54-6F47-37F5-C62CE004A6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2338" y="1238795"/>
            <a:ext cx="228512" cy="228512"/>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Rounded Corners 62">
            <a:extLst>
              <a:ext uri="{FF2B5EF4-FFF2-40B4-BE49-F238E27FC236}">
                <a16:creationId xmlns:a16="http://schemas.microsoft.com/office/drawing/2014/main" id="{0F80098C-9BA3-7BEE-5676-9589CFFD3B73}"/>
              </a:ext>
            </a:extLst>
          </p:cNvPr>
          <p:cNvSpPr/>
          <p:nvPr/>
        </p:nvSpPr>
        <p:spPr>
          <a:xfrm>
            <a:off x="750834" y="2762852"/>
            <a:ext cx="5913457" cy="1127137"/>
          </a:xfrm>
          <a:prstGeom prst="roundRect">
            <a:avLst>
              <a:gd name="adj" fmla="val 6735"/>
            </a:avLst>
          </a:prstGeom>
          <a:solidFill>
            <a:sysClr val="window" lastClr="FFFFFF"/>
          </a:solidFill>
          <a:ln w="12700" cap="flat" cmpd="sng" algn="ctr">
            <a:noFill/>
            <a:prstDash val="solid"/>
            <a:miter lim="800000"/>
          </a:ln>
          <a:effectLst>
            <a:outerShdw blurRad="254000" sx="102000" sy="102000" algn="t" rotWithShape="0">
              <a:sysClr val="windowText" lastClr="000000">
                <a:alpha val="10000"/>
              </a:sysClr>
            </a:outerShdw>
          </a:effectLst>
        </p:spPr>
        <p:txBody>
          <a:bodyPr lIns="1188000" tIns="91440" rIns="274320" b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555"/>
              </a:solidFill>
              <a:effectLst/>
              <a:uLnTx/>
              <a:uFillTx/>
              <a:latin typeface="Atlas Grotesk Web"/>
              <a:ea typeface="+mn-ea"/>
              <a:cs typeface="+mn-cs"/>
            </a:endParaRPr>
          </a:p>
        </p:txBody>
      </p:sp>
      <p:sp>
        <p:nvSpPr>
          <p:cNvPr id="133" name="Round Same Side Corner Rectangle 132">
            <a:extLst>
              <a:ext uri="{FF2B5EF4-FFF2-40B4-BE49-F238E27FC236}">
                <a16:creationId xmlns:a16="http://schemas.microsoft.com/office/drawing/2014/main" id="{751F14EC-7BB2-9E41-051F-846CC1C9A4EF}"/>
              </a:ext>
            </a:extLst>
          </p:cNvPr>
          <p:cNvSpPr/>
          <p:nvPr/>
        </p:nvSpPr>
        <p:spPr>
          <a:xfrm>
            <a:off x="750834" y="2753878"/>
            <a:ext cx="5923552" cy="354968"/>
          </a:xfrm>
          <a:prstGeom prst="round2SameRect">
            <a:avLst>
              <a:gd name="adj1" fmla="val 23807"/>
              <a:gd name="adj2" fmla="val 0"/>
            </a:avLst>
          </a:prstGeom>
          <a:solidFill>
            <a:srgbClr val="9BE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Rounded Corners 62">
            <a:extLst>
              <a:ext uri="{FF2B5EF4-FFF2-40B4-BE49-F238E27FC236}">
                <a16:creationId xmlns:a16="http://schemas.microsoft.com/office/drawing/2014/main" id="{66CE4C66-CD07-1752-779F-FEED6B3A5E2D}"/>
              </a:ext>
            </a:extLst>
          </p:cNvPr>
          <p:cNvSpPr/>
          <p:nvPr/>
        </p:nvSpPr>
        <p:spPr>
          <a:xfrm>
            <a:off x="2356809" y="4109003"/>
            <a:ext cx="5413891" cy="2089381"/>
          </a:xfrm>
          <a:prstGeom prst="roundRect">
            <a:avLst>
              <a:gd name="adj" fmla="val 6735"/>
            </a:avLst>
          </a:prstGeom>
          <a:solidFill>
            <a:sysClr val="window" lastClr="FFFFFF"/>
          </a:solidFill>
          <a:ln w="12700" cap="flat" cmpd="sng" algn="ctr">
            <a:noFill/>
            <a:prstDash val="solid"/>
            <a:miter lim="800000"/>
          </a:ln>
          <a:effectLst>
            <a:outerShdw blurRad="254000" sx="102000" sy="102000" algn="t" rotWithShape="0">
              <a:sysClr val="windowText" lastClr="000000">
                <a:alpha val="10000"/>
              </a:sysClr>
            </a:outerShdw>
          </a:effectLst>
        </p:spPr>
        <p:txBody>
          <a:bodyPr lIns="1188000" tIns="91440" rIns="274320" b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555"/>
              </a:solidFill>
              <a:effectLst/>
              <a:uLnTx/>
              <a:uFillTx/>
              <a:latin typeface="Atlas Grotesk Web"/>
              <a:ea typeface="+mn-ea"/>
              <a:cs typeface="+mn-cs"/>
            </a:endParaRPr>
          </a:p>
        </p:txBody>
      </p:sp>
      <p:sp>
        <p:nvSpPr>
          <p:cNvPr id="51" name="Round Same Side Corner Rectangle 50">
            <a:extLst>
              <a:ext uri="{FF2B5EF4-FFF2-40B4-BE49-F238E27FC236}">
                <a16:creationId xmlns:a16="http://schemas.microsoft.com/office/drawing/2014/main" id="{4A2DE8BA-7EA3-B480-A388-F2AEC30F9B1B}"/>
              </a:ext>
            </a:extLst>
          </p:cNvPr>
          <p:cNvSpPr/>
          <p:nvPr/>
        </p:nvSpPr>
        <p:spPr>
          <a:xfrm>
            <a:off x="2358839" y="4109278"/>
            <a:ext cx="5411861" cy="387310"/>
          </a:xfrm>
          <a:prstGeom prst="round2SameRect">
            <a:avLst>
              <a:gd name="adj1" fmla="val 23807"/>
              <a:gd name="adj2" fmla="val 0"/>
            </a:avLst>
          </a:prstGeom>
          <a:solidFill>
            <a:srgbClr val="C6E86B">
              <a:alpha val="7831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5480C811-8784-C19D-DA46-3774717429B4}"/>
              </a:ext>
            </a:extLst>
          </p:cNvPr>
          <p:cNvSpPr>
            <a:spLocks noGrp="1"/>
          </p:cNvSpPr>
          <p:nvPr>
            <p:ph type="title"/>
          </p:nvPr>
        </p:nvSpPr>
        <p:spPr/>
        <p:txBody>
          <a:bodyPr/>
          <a:lstStyle/>
          <a:p>
            <a:r>
              <a:rPr lang="en-US" dirty="0"/>
              <a:t>Individual - Private Insurance</a:t>
            </a:r>
          </a:p>
        </p:txBody>
      </p:sp>
      <p:cxnSp>
        <p:nvCxnSpPr>
          <p:cNvPr id="10" name="Straight Connector 9">
            <a:extLst>
              <a:ext uri="{FF2B5EF4-FFF2-40B4-BE49-F238E27FC236}">
                <a16:creationId xmlns:a16="http://schemas.microsoft.com/office/drawing/2014/main" id="{44FB8472-9C3A-0722-4F15-29E3B2F88C79}"/>
              </a:ext>
            </a:extLst>
          </p:cNvPr>
          <p:cNvCxnSpPr>
            <a:cxnSpLocks/>
          </p:cNvCxnSpPr>
          <p:nvPr/>
        </p:nvCxnSpPr>
        <p:spPr>
          <a:xfrm>
            <a:off x="0" y="1881175"/>
            <a:ext cx="2535229" cy="0"/>
          </a:xfrm>
          <a:prstGeom prst="line">
            <a:avLst/>
          </a:prstGeom>
          <a:ln>
            <a:tailEnd type="triangle"/>
          </a:ln>
        </p:spPr>
        <p:style>
          <a:lnRef idx="1">
            <a:schemeClr val="dk1"/>
          </a:lnRef>
          <a:fillRef idx="0">
            <a:schemeClr val="dk1"/>
          </a:fillRef>
          <a:effectRef idx="0">
            <a:schemeClr val="dk1"/>
          </a:effectRef>
          <a:fontRef idx="minor">
            <a:schemeClr val="tx1"/>
          </a:fontRef>
        </p:style>
      </p:cxnSp>
      <p:sp>
        <p:nvSpPr>
          <p:cNvPr id="11" name="CuadroTexto 13">
            <a:extLst>
              <a:ext uri="{FF2B5EF4-FFF2-40B4-BE49-F238E27FC236}">
                <a16:creationId xmlns:a16="http://schemas.microsoft.com/office/drawing/2014/main" id="{D30D6406-44A9-25E7-844A-AB11B0931D47}"/>
              </a:ext>
            </a:extLst>
          </p:cNvPr>
          <p:cNvSpPr txBox="1"/>
          <p:nvPr/>
        </p:nvSpPr>
        <p:spPr>
          <a:xfrm>
            <a:off x="2674457" y="1197152"/>
            <a:ext cx="888111"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People</a:t>
            </a:r>
          </a:p>
        </p:txBody>
      </p:sp>
      <p:sp>
        <p:nvSpPr>
          <p:cNvPr id="12" name="CuadroTexto 15">
            <a:extLst>
              <a:ext uri="{FF2B5EF4-FFF2-40B4-BE49-F238E27FC236}">
                <a16:creationId xmlns:a16="http://schemas.microsoft.com/office/drawing/2014/main" id="{8ECBD78F-92CB-1438-4CE2-05261440443C}"/>
              </a:ext>
            </a:extLst>
          </p:cNvPr>
          <p:cNvSpPr txBox="1"/>
          <p:nvPr/>
        </p:nvSpPr>
        <p:spPr>
          <a:xfrm>
            <a:off x="3902244" y="1197152"/>
            <a:ext cx="1035169"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Process</a:t>
            </a:r>
          </a:p>
        </p:txBody>
      </p:sp>
      <p:sp>
        <p:nvSpPr>
          <p:cNvPr id="13" name="CuadroTexto 17">
            <a:extLst>
              <a:ext uri="{FF2B5EF4-FFF2-40B4-BE49-F238E27FC236}">
                <a16:creationId xmlns:a16="http://schemas.microsoft.com/office/drawing/2014/main" id="{F7E1CB1B-38C2-F6A4-CC0F-6B97AAE9CDB0}"/>
              </a:ext>
            </a:extLst>
          </p:cNvPr>
          <p:cNvSpPr txBox="1"/>
          <p:nvPr/>
        </p:nvSpPr>
        <p:spPr>
          <a:xfrm>
            <a:off x="5769563" y="1197152"/>
            <a:ext cx="1310687"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Technology </a:t>
            </a:r>
          </a:p>
        </p:txBody>
      </p:sp>
      <p:cxnSp>
        <p:nvCxnSpPr>
          <p:cNvPr id="22" name="Conector recto 14">
            <a:extLst>
              <a:ext uri="{FF2B5EF4-FFF2-40B4-BE49-F238E27FC236}">
                <a16:creationId xmlns:a16="http://schemas.microsoft.com/office/drawing/2014/main" id="{BB2B81BE-B7A8-E2B5-C367-678A665FB14C}"/>
              </a:ext>
            </a:extLst>
          </p:cNvPr>
          <p:cNvCxnSpPr>
            <a:cxnSpLocks/>
          </p:cNvCxnSpPr>
          <p:nvPr/>
        </p:nvCxnSpPr>
        <p:spPr>
          <a:xfrm>
            <a:off x="3788553" y="1157889"/>
            <a:ext cx="0" cy="1348281"/>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cxnSp>
        <p:nvCxnSpPr>
          <p:cNvPr id="25" name="Conector recto 14">
            <a:extLst>
              <a:ext uri="{FF2B5EF4-FFF2-40B4-BE49-F238E27FC236}">
                <a16:creationId xmlns:a16="http://schemas.microsoft.com/office/drawing/2014/main" id="{64859E52-1065-7835-CDDB-14A946525E51}"/>
              </a:ext>
            </a:extLst>
          </p:cNvPr>
          <p:cNvCxnSpPr>
            <a:cxnSpLocks/>
          </p:cNvCxnSpPr>
          <p:nvPr/>
        </p:nvCxnSpPr>
        <p:spPr>
          <a:xfrm>
            <a:off x="5650492" y="1145140"/>
            <a:ext cx="0" cy="1361030"/>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pic>
        <p:nvPicPr>
          <p:cNvPr id="48" name="Picture 2">
            <a:extLst>
              <a:ext uri="{FF2B5EF4-FFF2-40B4-BE49-F238E27FC236}">
                <a16:creationId xmlns:a16="http://schemas.microsoft.com/office/drawing/2014/main" id="{85A1F88C-FA6B-3599-A2B6-43B7BF47B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5365" y="4201208"/>
            <a:ext cx="242305" cy="24230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a:extLst>
              <a:ext uri="{FF2B5EF4-FFF2-40B4-BE49-F238E27FC236}">
                <a16:creationId xmlns:a16="http://schemas.microsoft.com/office/drawing/2014/main" id="{E290226D-2B35-493D-9792-1B5CEC32A4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6156" y="4202888"/>
            <a:ext cx="246377" cy="246377"/>
          </a:xfrm>
          <a:prstGeom prst="rect">
            <a:avLst/>
          </a:prstGeom>
          <a:noFill/>
          <a:extLst>
            <a:ext uri="{909E8E84-426E-40DD-AFC4-6F175D3DCCD1}">
              <a14:hiddenFill xmlns:a14="http://schemas.microsoft.com/office/drawing/2010/main">
                <a:solidFill>
                  <a:srgbClr val="FFFFFF"/>
                </a:solidFill>
              </a14:hiddenFill>
            </a:ext>
          </a:extLst>
        </p:spPr>
      </p:pic>
      <p:sp>
        <p:nvSpPr>
          <p:cNvPr id="52" name="CuadroTexto 13">
            <a:extLst>
              <a:ext uri="{FF2B5EF4-FFF2-40B4-BE49-F238E27FC236}">
                <a16:creationId xmlns:a16="http://schemas.microsoft.com/office/drawing/2014/main" id="{301843CC-B4B5-815A-B219-CB4C4B04D2C6}"/>
              </a:ext>
            </a:extLst>
          </p:cNvPr>
          <p:cNvSpPr txBox="1"/>
          <p:nvPr/>
        </p:nvSpPr>
        <p:spPr>
          <a:xfrm>
            <a:off x="2674457" y="4171320"/>
            <a:ext cx="888111"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People</a:t>
            </a:r>
          </a:p>
        </p:txBody>
      </p:sp>
      <p:sp>
        <p:nvSpPr>
          <p:cNvPr id="53" name="CuadroTexto 15">
            <a:extLst>
              <a:ext uri="{FF2B5EF4-FFF2-40B4-BE49-F238E27FC236}">
                <a16:creationId xmlns:a16="http://schemas.microsoft.com/office/drawing/2014/main" id="{CCED7C72-A890-A1D9-9F8C-6B08037F98A2}"/>
              </a:ext>
            </a:extLst>
          </p:cNvPr>
          <p:cNvSpPr txBox="1"/>
          <p:nvPr/>
        </p:nvSpPr>
        <p:spPr>
          <a:xfrm>
            <a:off x="4032995" y="4171320"/>
            <a:ext cx="1035169"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Process</a:t>
            </a:r>
          </a:p>
        </p:txBody>
      </p:sp>
      <p:sp>
        <p:nvSpPr>
          <p:cNvPr id="54" name="CuadroTexto 17">
            <a:extLst>
              <a:ext uri="{FF2B5EF4-FFF2-40B4-BE49-F238E27FC236}">
                <a16:creationId xmlns:a16="http://schemas.microsoft.com/office/drawing/2014/main" id="{02C0E694-BFE0-302C-CF74-6371E520BB1E}"/>
              </a:ext>
            </a:extLst>
          </p:cNvPr>
          <p:cNvSpPr txBox="1"/>
          <p:nvPr/>
        </p:nvSpPr>
        <p:spPr>
          <a:xfrm>
            <a:off x="5947378" y="4179370"/>
            <a:ext cx="1310687"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Technology </a:t>
            </a:r>
          </a:p>
        </p:txBody>
      </p:sp>
      <p:cxnSp>
        <p:nvCxnSpPr>
          <p:cNvPr id="59" name="Conector recto 14">
            <a:extLst>
              <a:ext uri="{FF2B5EF4-FFF2-40B4-BE49-F238E27FC236}">
                <a16:creationId xmlns:a16="http://schemas.microsoft.com/office/drawing/2014/main" id="{49D9EC2E-A174-7DEB-66F0-BCD8A4D5B9B5}"/>
              </a:ext>
            </a:extLst>
          </p:cNvPr>
          <p:cNvCxnSpPr>
            <a:cxnSpLocks/>
          </p:cNvCxnSpPr>
          <p:nvPr/>
        </p:nvCxnSpPr>
        <p:spPr>
          <a:xfrm>
            <a:off x="3919304" y="4112542"/>
            <a:ext cx="0" cy="2085842"/>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cxnSp>
        <p:nvCxnSpPr>
          <p:cNvPr id="60" name="Conector recto 14">
            <a:extLst>
              <a:ext uri="{FF2B5EF4-FFF2-40B4-BE49-F238E27FC236}">
                <a16:creationId xmlns:a16="http://schemas.microsoft.com/office/drawing/2014/main" id="{21BB0259-587D-5612-18E2-388BA3C6B7DA}"/>
              </a:ext>
            </a:extLst>
          </p:cNvPr>
          <p:cNvCxnSpPr>
            <a:cxnSpLocks/>
          </p:cNvCxnSpPr>
          <p:nvPr/>
        </p:nvCxnSpPr>
        <p:spPr>
          <a:xfrm>
            <a:off x="5708708" y="4122838"/>
            <a:ext cx="0" cy="2075546"/>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sp>
        <p:nvSpPr>
          <p:cNvPr id="74" name="CuadroTexto 13">
            <a:extLst>
              <a:ext uri="{FF2B5EF4-FFF2-40B4-BE49-F238E27FC236}">
                <a16:creationId xmlns:a16="http://schemas.microsoft.com/office/drawing/2014/main" id="{DC5E3BE5-59B9-1C3F-A818-D00345ECF47A}"/>
              </a:ext>
            </a:extLst>
          </p:cNvPr>
          <p:cNvSpPr txBox="1"/>
          <p:nvPr/>
        </p:nvSpPr>
        <p:spPr>
          <a:xfrm>
            <a:off x="1578785" y="2784854"/>
            <a:ext cx="888111"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People</a:t>
            </a:r>
          </a:p>
        </p:txBody>
      </p:sp>
      <p:sp>
        <p:nvSpPr>
          <p:cNvPr id="75" name="CuadroTexto 15">
            <a:extLst>
              <a:ext uri="{FF2B5EF4-FFF2-40B4-BE49-F238E27FC236}">
                <a16:creationId xmlns:a16="http://schemas.microsoft.com/office/drawing/2014/main" id="{7161E3D5-04C9-1891-0114-35C3554E8852}"/>
              </a:ext>
            </a:extLst>
          </p:cNvPr>
          <p:cNvSpPr txBox="1"/>
          <p:nvPr/>
        </p:nvSpPr>
        <p:spPr>
          <a:xfrm>
            <a:off x="2806572" y="2784854"/>
            <a:ext cx="1035169"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Process</a:t>
            </a:r>
          </a:p>
        </p:txBody>
      </p:sp>
      <p:sp>
        <p:nvSpPr>
          <p:cNvPr id="76" name="CuadroTexto 17">
            <a:extLst>
              <a:ext uri="{FF2B5EF4-FFF2-40B4-BE49-F238E27FC236}">
                <a16:creationId xmlns:a16="http://schemas.microsoft.com/office/drawing/2014/main" id="{97A7A2CF-7BFA-3216-1314-2A03113C558F}"/>
              </a:ext>
            </a:extLst>
          </p:cNvPr>
          <p:cNvSpPr txBox="1"/>
          <p:nvPr/>
        </p:nvSpPr>
        <p:spPr>
          <a:xfrm>
            <a:off x="4673891" y="2784854"/>
            <a:ext cx="1310687"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Technology </a:t>
            </a:r>
          </a:p>
        </p:txBody>
      </p:sp>
      <p:cxnSp>
        <p:nvCxnSpPr>
          <p:cNvPr id="81" name="Conector recto 14">
            <a:extLst>
              <a:ext uri="{FF2B5EF4-FFF2-40B4-BE49-F238E27FC236}">
                <a16:creationId xmlns:a16="http://schemas.microsoft.com/office/drawing/2014/main" id="{E0497704-CB3B-09F2-F5A3-EE53D647F781}"/>
              </a:ext>
            </a:extLst>
          </p:cNvPr>
          <p:cNvCxnSpPr>
            <a:cxnSpLocks/>
          </p:cNvCxnSpPr>
          <p:nvPr/>
        </p:nvCxnSpPr>
        <p:spPr>
          <a:xfrm>
            <a:off x="2692881" y="2758194"/>
            <a:ext cx="0" cy="1131795"/>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cxnSp>
        <p:nvCxnSpPr>
          <p:cNvPr id="82" name="Conector recto 14">
            <a:extLst>
              <a:ext uri="{FF2B5EF4-FFF2-40B4-BE49-F238E27FC236}">
                <a16:creationId xmlns:a16="http://schemas.microsoft.com/office/drawing/2014/main" id="{77B6AA1A-5644-A68E-4950-A20816A3DD45}"/>
              </a:ext>
            </a:extLst>
          </p:cNvPr>
          <p:cNvCxnSpPr>
            <a:cxnSpLocks/>
          </p:cNvCxnSpPr>
          <p:nvPr/>
        </p:nvCxnSpPr>
        <p:spPr>
          <a:xfrm>
            <a:off x="4534724" y="2764734"/>
            <a:ext cx="0" cy="1125255"/>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9E2694F3-DB05-E972-AEC4-DC4A9119A3DF}"/>
              </a:ext>
            </a:extLst>
          </p:cNvPr>
          <p:cNvGrpSpPr/>
          <p:nvPr/>
        </p:nvGrpSpPr>
        <p:grpSpPr>
          <a:xfrm>
            <a:off x="6664291" y="1673739"/>
            <a:ext cx="1538392" cy="1845444"/>
            <a:chOff x="6428279" y="1564819"/>
            <a:chExt cx="1538392" cy="1845444"/>
          </a:xfrm>
        </p:grpSpPr>
        <p:sp>
          <p:nvSpPr>
            <p:cNvPr id="109" name="Right Bracket 108">
              <a:extLst>
                <a:ext uri="{FF2B5EF4-FFF2-40B4-BE49-F238E27FC236}">
                  <a16:creationId xmlns:a16="http://schemas.microsoft.com/office/drawing/2014/main" id="{F8E4A547-2CF4-E8E7-90E1-50BD97B3DB7E}"/>
                </a:ext>
              </a:extLst>
            </p:cNvPr>
            <p:cNvSpPr/>
            <p:nvPr/>
          </p:nvSpPr>
          <p:spPr>
            <a:xfrm>
              <a:off x="7523952" y="1564819"/>
              <a:ext cx="442719" cy="1845443"/>
            </a:xfrm>
            <a:prstGeom prst="rightBracket">
              <a:avLst>
                <a:gd name="adj" fmla="val 9813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cxnSp>
          <p:nvCxnSpPr>
            <p:cNvPr id="110" name="Straight Connector 109">
              <a:extLst>
                <a:ext uri="{FF2B5EF4-FFF2-40B4-BE49-F238E27FC236}">
                  <a16:creationId xmlns:a16="http://schemas.microsoft.com/office/drawing/2014/main" id="{8930B866-08B5-8F7C-04B5-8125F7192D48}"/>
                </a:ext>
              </a:extLst>
            </p:cNvPr>
            <p:cNvCxnSpPr>
              <a:cxnSpLocks/>
              <a:endCxn id="109" idx="1"/>
            </p:cNvCxnSpPr>
            <p:nvPr/>
          </p:nvCxnSpPr>
          <p:spPr>
            <a:xfrm flipV="1">
              <a:off x="6428279" y="3410262"/>
              <a:ext cx="1095673" cy="1"/>
            </a:xfrm>
            <a:prstGeom prst="line">
              <a:avLst/>
            </a:prstGeom>
            <a:ln>
              <a:headEnd type="triangle"/>
            </a:ln>
          </p:spPr>
          <p:style>
            <a:lnRef idx="1">
              <a:schemeClr val="dk1"/>
            </a:lnRef>
            <a:fillRef idx="0">
              <a:schemeClr val="dk1"/>
            </a:fillRef>
            <a:effectRef idx="0">
              <a:schemeClr val="dk1"/>
            </a:effectRef>
            <a:fontRef idx="minor">
              <a:schemeClr val="tx1"/>
            </a:fontRef>
          </p:style>
        </p:cxnSp>
      </p:grpSp>
      <p:sp>
        <p:nvSpPr>
          <p:cNvPr id="115" name="Right Bracket 114">
            <a:extLst>
              <a:ext uri="{FF2B5EF4-FFF2-40B4-BE49-F238E27FC236}">
                <a16:creationId xmlns:a16="http://schemas.microsoft.com/office/drawing/2014/main" id="{6F04F1C6-F793-5BF9-A612-F5F2641A057E}"/>
              </a:ext>
            </a:extLst>
          </p:cNvPr>
          <p:cNvSpPr/>
          <p:nvPr/>
        </p:nvSpPr>
        <p:spPr>
          <a:xfrm flipH="1">
            <a:off x="371400" y="3494006"/>
            <a:ext cx="373474" cy="1730429"/>
          </a:xfrm>
          <a:prstGeom prst="rightBracket">
            <a:avLst>
              <a:gd name="adj" fmla="val 9813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30" name="Right Bracket 129">
            <a:extLst>
              <a:ext uri="{FF2B5EF4-FFF2-40B4-BE49-F238E27FC236}">
                <a16:creationId xmlns:a16="http://schemas.microsoft.com/office/drawing/2014/main" id="{CAC1573F-467C-1210-3237-E5B484EF18D6}"/>
              </a:ext>
            </a:extLst>
          </p:cNvPr>
          <p:cNvSpPr/>
          <p:nvPr/>
        </p:nvSpPr>
        <p:spPr>
          <a:xfrm>
            <a:off x="8189704" y="1308519"/>
            <a:ext cx="442719" cy="4951076"/>
          </a:xfrm>
          <a:prstGeom prst="rightBracket">
            <a:avLst>
              <a:gd name="adj" fmla="val 68200"/>
            </a:avLst>
          </a:prstGeom>
          <a:ln w="12700">
            <a:solidFill>
              <a:schemeClr val="tx1">
                <a:lumMod val="85000"/>
                <a:lumOff val="15000"/>
              </a:schemeClr>
            </a:solidFill>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pic>
        <p:nvPicPr>
          <p:cNvPr id="132" name="Picture 6">
            <a:extLst>
              <a:ext uri="{FF2B5EF4-FFF2-40B4-BE49-F238E27FC236}">
                <a16:creationId xmlns:a16="http://schemas.microsoft.com/office/drawing/2014/main" id="{74E862EE-034E-AB50-2AF1-F4C8DCD570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1936" y="4201208"/>
            <a:ext cx="228512" cy="228512"/>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2">
            <a:extLst>
              <a:ext uri="{FF2B5EF4-FFF2-40B4-BE49-F238E27FC236}">
                <a16:creationId xmlns:a16="http://schemas.microsoft.com/office/drawing/2014/main" id="{EC1663C4-B7DD-016C-EF62-999236477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8840" y="2835873"/>
            <a:ext cx="242305" cy="242305"/>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
            <a:extLst>
              <a:ext uri="{FF2B5EF4-FFF2-40B4-BE49-F238E27FC236}">
                <a16:creationId xmlns:a16="http://schemas.microsoft.com/office/drawing/2014/main" id="{11FF7242-3239-3F73-E1C2-7249494FD6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7930" y="2831801"/>
            <a:ext cx="246377" cy="246377"/>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6">
            <a:extLst>
              <a:ext uri="{FF2B5EF4-FFF2-40B4-BE49-F238E27FC236}">
                <a16:creationId xmlns:a16="http://schemas.microsoft.com/office/drawing/2014/main" id="{9C08EC1B-5311-5AB9-351C-6C28822B65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6666" y="2827373"/>
            <a:ext cx="228512" cy="22851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C5881009-1C85-F03F-E163-80A8887CDD55}"/>
              </a:ext>
            </a:extLst>
          </p:cNvPr>
          <p:cNvCxnSpPr>
            <a:cxnSpLocks/>
          </p:cNvCxnSpPr>
          <p:nvPr/>
        </p:nvCxnSpPr>
        <p:spPr>
          <a:xfrm flipH="1" flipV="1">
            <a:off x="734000" y="5221261"/>
            <a:ext cx="1605975" cy="15957"/>
          </a:xfrm>
          <a:prstGeom prst="line">
            <a:avLst/>
          </a:prstGeom>
          <a:ln>
            <a:headEnd type="triangle"/>
          </a:ln>
        </p:spPr>
        <p:style>
          <a:lnRef idx="1">
            <a:schemeClr val="dk1"/>
          </a:lnRef>
          <a:fillRef idx="0">
            <a:schemeClr val="dk1"/>
          </a:fillRef>
          <a:effectRef idx="0">
            <a:schemeClr val="dk1"/>
          </a:effectRef>
          <a:fontRef idx="minor">
            <a:schemeClr val="tx1"/>
          </a:fontRef>
        </p:style>
      </p:cxnSp>
      <p:graphicFrame>
        <p:nvGraphicFramePr>
          <p:cNvPr id="19" name="Table 19">
            <a:extLst>
              <a:ext uri="{FF2B5EF4-FFF2-40B4-BE49-F238E27FC236}">
                <a16:creationId xmlns:a16="http://schemas.microsoft.com/office/drawing/2014/main" id="{B43161F3-DAB9-A606-51B5-00632DB01E54}"/>
              </a:ext>
            </a:extLst>
          </p:cNvPr>
          <p:cNvGraphicFramePr>
            <a:graphicFrameLocks noGrp="1"/>
          </p:cNvGraphicFramePr>
          <p:nvPr>
            <p:extLst>
              <p:ext uri="{D42A27DB-BD31-4B8C-83A1-F6EECF244321}">
                <p14:modId xmlns:p14="http://schemas.microsoft.com/office/powerpoint/2010/main" val="3277031587"/>
              </p:ext>
            </p:extLst>
          </p:nvPr>
        </p:nvGraphicFramePr>
        <p:xfrm>
          <a:off x="8654191" y="1434159"/>
          <a:ext cx="2587775" cy="2500088"/>
        </p:xfrm>
        <a:graphic>
          <a:graphicData uri="http://schemas.openxmlformats.org/drawingml/2006/table">
            <a:tbl>
              <a:tblPr firstRow="1" bandRow="1">
                <a:tableStyleId>{D063CAC8-CBCA-4748-A2EA-3F989033F948}</a:tableStyleId>
              </a:tblPr>
              <a:tblGrid>
                <a:gridCol w="2587775">
                  <a:extLst>
                    <a:ext uri="{9D8B030D-6E8A-4147-A177-3AD203B41FA5}">
                      <a16:colId xmlns:a16="http://schemas.microsoft.com/office/drawing/2014/main" val="1253896797"/>
                    </a:ext>
                  </a:extLst>
                </a:gridCol>
              </a:tblGrid>
              <a:tr h="5743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Persona: </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Individual - Male/Female - Private Insurance</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alpha val="0"/>
                      </a:schemeClr>
                    </a:solidFill>
                  </a:tcPr>
                </a:tc>
                <a:extLst>
                  <a:ext uri="{0D108BD9-81ED-4DB2-BD59-A6C34878D82A}">
                    <a16:rowId xmlns:a16="http://schemas.microsoft.com/office/drawing/2014/main" val="3882145817"/>
                  </a:ext>
                </a:extLst>
              </a:tr>
              <a:tr h="41259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Type: </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Outpatient</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alpha val="0"/>
                      </a:schemeClr>
                    </a:solidFill>
                  </a:tcPr>
                </a:tc>
                <a:extLst>
                  <a:ext uri="{0D108BD9-81ED-4DB2-BD59-A6C34878D82A}">
                    <a16:rowId xmlns:a16="http://schemas.microsoft.com/office/drawing/2014/main" val="4138268393"/>
                  </a:ext>
                </a:extLst>
              </a:tr>
              <a:tr h="40144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Scenario:</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Emergency Visit</a:t>
                      </a:r>
                      <a:endPar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4703743"/>
                  </a:ext>
                </a:extLst>
              </a:tr>
              <a:tr h="37914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Location:</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Rural</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6737031"/>
                  </a:ext>
                </a:extLst>
              </a:tr>
              <a:tr h="36627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Pre-Condition: </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Normal Lifestyle</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4057516"/>
                  </a:ext>
                </a:extLst>
              </a:tr>
              <a:tr h="36627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Pain Points: </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242524361"/>
                  </a:ext>
                </a:extLst>
              </a:tr>
            </a:tbl>
          </a:graphicData>
        </a:graphic>
      </p:graphicFrame>
      <p:sp>
        <p:nvSpPr>
          <p:cNvPr id="35" name="TextBox 34">
            <a:extLst>
              <a:ext uri="{FF2B5EF4-FFF2-40B4-BE49-F238E27FC236}">
                <a16:creationId xmlns:a16="http://schemas.microsoft.com/office/drawing/2014/main" id="{C2DCD4D0-ACB2-A4E2-8585-CC0659C685EF}"/>
              </a:ext>
            </a:extLst>
          </p:cNvPr>
          <p:cNvSpPr txBox="1"/>
          <p:nvPr/>
        </p:nvSpPr>
        <p:spPr>
          <a:xfrm>
            <a:off x="2674457" y="1576316"/>
            <a:ext cx="1280584" cy="461665"/>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Receptionist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Back Office Support Team</a:t>
            </a:r>
          </a:p>
        </p:txBody>
      </p:sp>
      <p:sp>
        <p:nvSpPr>
          <p:cNvPr id="39" name="TextBox 38">
            <a:extLst>
              <a:ext uri="{FF2B5EF4-FFF2-40B4-BE49-F238E27FC236}">
                <a16:creationId xmlns:a16="http://schemas.microsoft.com/office/drawing/2014/main" id="{8E6BF99E-C98C-53C9-5A08-A936B57675CB}"/>
              </a:ext>
            </a:extLst>
          </p:cNvPr>
          <p:cNvSpPr txBox="1"/>
          <p:nvPr/>
        </p:nvSpPr>
        <p:spPr>
          <a:xfrm>
            <a:off x="3902244" y="1580976"/>
            <a:ext cx="2170537" cy="830997"/>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Plan Enrollment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Provider Search</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Pre-Check Questionnaire*</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Insurance Check*</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Patient Responsibility - if any*</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Front Desk Automation*</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TextBox 39">
            <a:extLst>
              <a:ext uri="{FF2B5EF4-FFF2-40B4-BE49-F238E27FC236}">
                <a16:creationId xmlns:a16="http://schemas.microsoft.com/office/drawing/2014/main" id="{7DE39AB1-4339-5BD7-A65A-D4F67A4F1EC7}"/>
              </a:ext>
            </a:extLst>
          </p:cNvPr>
          <p:cNvSpPr txBox="1"/>
          <p:nvPr/>
        </p:nvSpPr>
        <p:spPr>
          <a:xfrm>
            <a:off x="5769563" y="1525065"/>
            <a:ext cx="2170537" cy="954107"/>
          </a:xfrm>
          <a:prstGeom prst="rect">
            <a:avLst/>
          </a:prstGeom>
          <a:noFill/>
        </p:spPr>
        <p:txBody>
          <a:bodyPr wrap="square" rtlCol="0">
            <a:spAutoFit/>
          </a:bodyPr>
          <a:lstStyle/>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EHR*</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EMR*</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Find Doc</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Coverage Check (Eligibility)</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RCM Product*</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Consent Management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Payments</a:t>
            </a:r>
          </a:p>
        </p:txBody>
      </p:sp>
      <p:sp>
        <p:nvSpPr>
          <p:cNvPr id="41" name="TextBox 40">
            <a:extLst>
              <a:ext uri="{FF2B5EF4-FFF2-40B4-BE49-F238E27FC236}">
                <a16:creationId xmlns:a16="http://schemas.microsoft.com/office/drawing/2014/main" id="{21762B45-4CB1-88FA-5479-EBA8E462559E}"/>
              </a:ext>
            </a:extLst>
          </p:cNvPr>
          <p:cNvSpPr txBox="1"/>
          <p:nvPr/>
        </p:nvSpPr>
        <p:spPr>
          <a:xfrm>
            <a:off x="2502407" y="4533411"/>
            <a:ext cx="1388482" cy="1077218"/>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RCM analyst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Claim Analyst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UM - Analyst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CM - Team</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Pharmacist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Patient Responsibility (for any new services)</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Payer</a:t>
            </a:r>
          </a:p>
        </p:txBody>
      </p:sp>
      <p:sp>
        <p:nvSpPr>
          <p:cNvPr id="42" name="TextBox 41">
            <a:extLst>
              <a:ext uri="{FF2B5EF4-FFF2-40B4-BE49-F238E27FC236}">
                <a16:creationId xmlns:a16="http://schemas.microsoft.com/office/drawing/2014/main" id="{510F8AD5-7740-1EA9-991B-3A5E315BC6F6}"/>
              </a:ext>
            </a:extLst>
          </p:cNvPr>
          <p:cNvSpPr txBox="1"/>
          <p:nvPr/>
        </p:nvSpPr>
        <p:spPr>
          <a:xfrm>
            <a:off x="3983590" y="4533411"/>
            <a:ext cx="2170537" cy="1200329"/>
          </a:xfrm>
          <a:prstGeom prst="rect">
            <a:avLst/>
          </a:prstGeom>
          <a:noFill/>
        </p:spPr>
        <p:txBody>
          <a:bodyPr wrap="square" rtlCol="0">
            <a:spAutoFit/>
          </a:bodyPr>
          <a:lstStyle/>
          <a:p>
            <a:pPr marL="171450" indent="-171450">
              <a:buFont typeface="Arial" panose="020B0604020202020204" pitchFamily="34" charset="0"/>
              <a:buChar char="•"/>
            </a:pPr>
            <a:r>
              <a:rPr lang="en-US" sz="800" dirty="0">
                <a:solidFill>
                  <a:schemeClr val="accent5"/>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RCM</a:t>
            </a:r>
            <a:endParaRPr lang="en-US" sz="8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Visit Summary*</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Utilization Management</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Care Management*</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Remote Patient Monitoring</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Patient Billing</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SDOH*</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Regular Primary Care Visit</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0" action="ppaction://hlinksldjump">
                  <a:extLst>
                    <a:ext uri="{A12FA001-AC4F-418D-AE19-62706E023703}">
                      <ahyp:hlinkClr xmlns:ahyp="http://schemas.microsoft.com/office/drawing/2018/hyperlinkcolor" val="tx"/>
                    </a:ext>
                  </a:extLst>
                </a:hlinkClick>
              </a:rPr>
              <a:t>Data Analysis*</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TextBox 42">
            <a:extLst>
              <a:ext uri="{FF2B5EF4-FFF2-40B4-BE49-F238E27FC236}">
                <a16:creationId xmlns:a16="http://schemas.microsoft.com/office/drawing/2014/main" id="{FE0A9D95-64E5-CD3E-6C62-7C9057168F17}"/>
              </a:ext>
            </a:extLst>
          </p:cNvPr>
          <p:cNvSpPr txBox="1"/>
          <p:nvPr/>
        </p:nvSpPr>
        <p:spPr>
          <a:xfrm>
            <a:off x="5806480" y="4533411"/>
            <a:ext cx="2354808" cy="1569660"/>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E-Prescription</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Lab Report</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Claim Adjudication*</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Claim status*</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Remittance Process</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EOB Report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COB</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Billing and Payment</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Clearing House*</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FHIR Integration*</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Remote Patient Monitoring</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0" action="ppaction://hlinksldjump">
                  <a:extLst>
                    <a:ext uri="{A12FA001-AC4F-418D-AE19-62706E023703}">
                      <ahyp:hlinkClr xmlns:ahyp="http://schemas.microsoft.com/office/drawing/2018/hyperlinkcolor" val="tx"/>
                    </a:ext>
                  </a:extLst>
                </a:hlinkClick>
              </a:rPr>
              <a:t>FWA - Data Integrity*</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TextBox 43">
            <a:extLst>
              <a:ext uri="{FF2B5EF4-FFF2-40B4-BE49-F238E27FC236}">
                <a16:creationId xmlns:a16="http://schemas.microsoft.com/office/drawing/2014/main" id="{7567456F-2E39-AA63-E455-D415C31BF715}"/>
              </a:ext>
            </a:extLst>
          </p:cNvPr>
          <p:cNvSpPr txBox="1"/>
          <p:nvPr/>
        </p:nvSpPr>
        <p:spPr>
          <a:xfrm>
            <a:off x="833741" y="3137611"/>
            <a:ext cx="1747385" cy="461665"/>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Nurse Partitioner</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Emergency Lab Technician</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Emergency Care Doctor</a:t>
            </a:r>
          </a:p>
        </p:txBody>
      </p:sp>
      <p:sp>
        <p:nvSpPr>
          <p:cNvPr id="45" name="TextBox 44">
            <a:extLst>
              <a:ext uri="{FF2B5EF4-FFF2-40B4-BE49-F238E27FC236}">
                <a16:creationId xmlns:a16="http://schemas.microsoft.com/office/drawing/2014/main" id="{C2AFD26D-D918-108D-878B-06E092F84261}"/>
              </a:ext>
            </a:extLst>
          </p:cNvPr>
          <p:cNvSpPr txBox="1"/>
          <p:nvPr/>
        </p:nvSpPr>
        <p:spPr>
          <a:xfrm>
            <a:off x="2721625" y="3137611"/>
            <a:ext cx="1913304" cy="707886"/>
          </a:xfrm>
          <a:prstGeom prst="rect">
            <a:avLst/>
          </a:prstGeom>
          <a:noFill/>
        </p:spPr>
        <p:txBody>
          <a:bodyPr wrap="square" rtlCol="0">
            <a:spAutoFit/>
          </a:bodyPr>
          <a:lstStyle/>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Front Desk Automation*</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Service Provided</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Lab Visit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Reports</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E-Prescription</a:t>
            </a:r>
          </a:p>
        </p:txBody>
      </p:sp>
      <p:sp>
        <p:nvSpPr>
          <p:cNvPr id="46" name="TextBox 45">
            <a:extLst>
              <a:ext uri="{FF2B5EF4-FFF2-40B4-BE49-F238E27FC236}">
                <a16:creationId xmlns:a16="http://schemas.microsoft.com/office/drawing/2014/main" id="{4BA50AFA-3D48-1A41-E596-D0768968566C}"/>
              </a:ext>
            </a:extLst>
          </p:cNvPr>
          <p:cNvSpPr txBox="1"/>
          <p:nvPr/>
        </p:nvSpPr>
        <p:spPr>
          <a:xfrm>
            <a:off x="4623439" y="3125936"/>
            <a:ext cx="2170537" cy="707886"/>
          </a:xfrm>
          <a:prstGeom prst="rect">
            <a:avLst/>
          </a:prstGeom>
          <a:noFill/>
        </p:spPr>
        <p:txBody>
          <a:bodyPr wrap="square" rtlCol="0">
            <a:spAutoFit/>
          </a:bodyPr>
          <a:lstStyle/>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EHR*</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EMR*</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Consent Management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Telehealth</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0" action="ppaction://hlinksldjump">
                  <a:extLst>
                    <a:ext uri="{A12FA001-AC4F-418D-AE19-62706E023703}">
                      <ahyp:hlinkClr xmlns:ahyp="http://schemas.microsoft.com/office/drawing/2018/hyperlinkcolor" val="tx"/>
                    </a:ext>
                  </a:extLst>
                </a:hlinkClick>
              </a:rPr>
              <a:t>Data Analysis*</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TextBox 46">
            <a:extLst>
              <a:ext uri="{FF2B5EF4-FFF2-40B4-BE49-F238E27FC236}">
                <a16:creationId xmlns:a16="http://schemas.microsoft.com/office/drawing/2014/main" id="{8B92FDB3-5D00-789E-E2ED-B59B607E9D96}"/>
              </a:ext>
            </a:extLst>
          </p:cNvPr>
          <p:cNvSpPr txBox="1"/>
          <p:nvPr/>
        </p:nvSpPr>
        <p:spPr>
          <a:xfrm>
            <a:off x="8769365" y="3916583"/>
            <a:ext cx="2170399" cy="630942"/>
          </a:xfrm>
          <a:prstGeom prst="rect">
            <a:avLst/>
          </a:prstGeom>
          <a:noFill/>
        </p:spPr>
        <p:txBody>
          <a:bodyPr wrap="square" rtlCol="0">
            <a:spAutoFit/>
          </a:bodyPr>
          <a:lstStyle/>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Wait Time</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Provider Availability</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Cost Outlook for the episode</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Data Ownership/Sharing</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Technology Adaptation</a:t>
            </a:r>
          </a:p>
        </p:txBody>
      </p:sp>
      <p:sp>
        <p:nvSpPr>
          <p:cNvPr id="61" name="TextBox 60">
            <a:extLst>
              <a:ext uri="{FF2B5EF4-FFF2-40B4-BE49-F238E27FC236}">
                <a16:creationId xmlns:a16="http://schemas.microsoft.com/office/drawing/2014/main" id="{A8ED8207-05B1-6D35-0A17-E55084494DFC}"/>
              </a:ext>
            </a:extLst>
          </p:cNvPr>
          <p:cNvSpPr txBox="1"/>
          <p:nvPr/>
        </p:nvSpPr>
        <p:spPr>
          <a:xfrm>
            <a:off x="8747459" y="4599543"/>
            <a:ext cx="2170537" cy="523220"/>
          </a:xfrm>
          <a:prstGeom prst="rect">
            <a:avLst/>
          </a:prstGeom>
          <a:noFill/>
        </p:spPr>
        <p:txBody>
          <a:bodyPr wrap="square" rtlCol="0">
            <a:spAutoFit/>
          </a:bodyPr>
          <a:lstStyle/>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EHR/EMR Integration with other Entities</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Data Ownership by Patients</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Coverage service in One Umbral</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Provider Network accessibility</a:t>
            </a:r>
          </a:p>
        </p:txBody>
      </p:sp>
      <p:sp>
        <p:nvSpPr>
          <p:cNvPr id="62" name="TextBox 61">
            <a:extLst>
              <a:ext uri="{FF2B5EF4-FFF2-40B4-BE49-F238E27FC236}">
                <a16:creationId xmlns:a16="http://schemas.microsoft.com/office/drawing/2014/main" id="{4B7E1D5D-75DE-E114-5BD3-91989A8229F6}"/>
              </a:ext>
            </a:extLst>
          </p:cNvPr>
          <p:cNvSpPr txBox="1"/>
          <p:nvPr/>
        </p:nvSpPr>
        <p:spPr>
          <a:xfrm>
            <a:off x="8769365" y="5148156"/>
            <a:ext cx="2869806" cy="846386"/>
          </a:xfrm>
          <a:prstGeom prst="rect">
            <a:avLst/>
          </a:prstGeom>
          <a:noFill/>
        </p:spPr>
        <p:txBody>
          <a:bodyPr wrap="square" rtlCol="0">
            <a:spAutoFit/>
          </a:bodyPr>
          <a:lstStyle/>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Multi Entity Integration</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RCM Follow-up</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Billing Surprise</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Code Set</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Data Cleansing</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Visit Summary Automation</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Qualified Analyst</a:t>
            </a:r>
          </a:p>
        </p:txBody>
      </p:sp>
      <p:sp>
        <p:nvSpPr>
          <p:cNvPr id="14" name="Oval 13">
            <a:extLst>
              <a:ext uri="{FF2B5EF4-FFF2-40B4-BE49-F238E27FC236}">
                <a16:creationId xmlns:a16="http://schemas.microsoft.com/office/drawing/2014/main" id="{02B8BB23-BD4B-1F57-3A53-A7E9F0C076C2}"/>
              </a:ext>
            </a:extLst>
          </p:cNvPr>
          <p:cNvSpPr/>
          <p:nvPr/>
        </p:nvSpPr>
        <p:spPr>
          <a:xfrm>
            <a:off x="8339662" y="936540"/>
            <a:ext cx="239794" cy="2397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D799B1CC-AD28-BE6C-939F-BE381BD22D3B}"/>
              </a:ext>
            </a:extLst>
          </p:cNvPr>
          <p:cNvSpPr/>
          <p:nvPr/>
        </p:nvSpPr>
        <p:spPr>
          <a:xfrm>
            <a:off x="9488972" y="946952"/>
            <a:ext cx="239794" cy="239794"/>
          </a:xfrm>
          <a:prstGeom prst="ellipse">
            <a:avLst/>
          </a:prstGeom>
          <a:solidFill>
            <a:srgbClr val="9BE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D6A2BD5D-FCDA-4F88-C346-EFC33287B3F7}"/>
              </a:ext>
            </a:extLst>
          </p:cNvPr>
          <p:cNvSpPr/>
          <p:nvPr/>
        </p:nvSpPr>
        <p:spPr>
          <a:xfrm>
            <a:off x="10374252" y="946952"/>
            <a:ext cx="239794" cy="239794"/>
          </a:xfrm>
          <a:prstGeom prst="ellipse">
            <a:avLst/>
          </a:prstGeom>
          <a:solidFill>
            <a:srgbClr val="C6E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3E266957-8E09-0A0A-219A-A207547AEC84}"/>
              </a:ext>
            </a:extLst>
          </p:cNvPr>
          <p:cNvSpPr txBox="1"/>
          <p:nvPr/>
        </p:nvSpPr>
        <p:spPr>
          <a:xfrm>
            <a:off x="8573981" y="958717"/>
            <a:ext cx="1062410" cy="230832"/>
          </a:xfrm>
          <a:prstGeom prst="rect">
            <a:avLst/>
          </a:prstGeom>
          <a:noFill/>
        </p:spPr>
        <p:txBody>
          <a:bodyPr wrap="square">
            <a:spAutoFit/>
          </a:bodyPr>
          <a:lstStyle/>
          <a:p>
            <a:r>
              <a:rPr lang="en-US" sz="9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Pre-episode</a:t>
            </a:r>
          </a:p>
        </p:txBody>
      </p:sp>
      <p:sp>
        <p:nvSpPr>
          <p:cNvPr id="18" name="TextBox 17">
            <a:extLst>
              <a:ext uri="{FF2B5EF4-FFF2-40B4-BE49-F238E27FC236}">
                <a16:creationId xmlns:a16="http://schemas.microsoft.com/office/drawing/2014/main" id="{E3049BBA-239D-BA93-2855-62FB42588E78}"/>
              </a:ext>
            </a:extLst>
          </p:cNvPr>
          <p:cNvSpPr txBox="1"/>
          <p:nvPr/>
        </p:nvSpPr>
        <p:spPr>
          <a:xfrm>
            <a:off x="9693697" y="945344"/>
            <a:ext cx="1062410" cy="230832"/>
          </a:xfrm>
          <a:prstGeom prst="rect">
            <a:avLst/>
          </a:prstGeom>
          <a:noFill/>
        </p:spPr>
        <p:txBody>
          <a:bodyPr wrap="square">
            <a:spAutoFit/>
          </a:bodyPr>
          <a:lstStyle/>
          <a:p>
            <a:r>
              <a:rPr lang="en-US" sz="9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Episode</a:t>
            </a:r>
          </a:p>
        </p:txBody>
      </p:sp>
      <p:sp>
        <p:nvSpPr>
          <p:cNvPr id="21" name="TextBox 20">
            <a:extLst>
              <a:ext uri="{FF2B5EF4-FFF2-40B4-BE49-F238E27FC236}">
                <a16:creationId xmlns:a16="http://schemas.microsoft.com/office/drawing/2014/main" id="{6F7A29A5-A0B2-E3F5-179A-22D62782A6F0}"/>
              </a:ext>
            </a:extLst>
          </p:cNvPr>
          <p:cNvSpPr txBox="1"/>
          <p:nvPr/>
        </p:nvSpPr>
        <p:spPr>
          <a:xfrm>
            <a:off x="10615597" y="954764"/>
            <a:ext cx="1062410" cy="230832"/>
          </a:xfrm>
          <a:prstGeom prst="rect">
            <a:avLst/>
          </a:prstGeom>
          <a:noFill/>
        </p:spPr>
        <p:txBody>
          <a:bodyPr wrap="square">
            <a:spAutoFit/>
          </a:bodyPr>
          <a:lstStyle/>
          <a:p>
            <a:r>
              <a:rPr lang="en-US" sz="9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Post-episode</a:t>
            </a:r>
          </a:p>
        </p:txBody>
      </p:sp>
    </p:spTree>
    <p:extLst>
      <p:ext uri="{BB962C8B-B14F-4D97-AF65-F5344CB8AC3E}">
        <p14:creationId xmlns:p14="http://schemas.microsoft.com/office/powerpoint/2010/main" val="395510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6422E05D-07AE-4A82-DA74-E2DBA01E770A}"/>
              </a:ext>
            </a:extLst>
          </p:cNvPr>
          <p:cNvSpPr/>
          <p:nvPr/>
        </p:nvSpPr>
        <p:spPr>
          <a:xfrm>
            <a:off x="8643732" y="3758359"/>
            <a:ext cx="3006748" cy="9536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43" name="Rectangle 142">
            <a:extLst>
              <a:ext uri="{FF2B5EF4-FFF2-40B4-BE49-F238E27FC236}">
                <a16:creationId xmlns:a16="http://schemas.microsoft.com/office/drawing/2014/main" id="{533FDC28-110B-3598-9E33-2708321492F6}"/>
              </a:ext>
            </a:extLst>
          </p:cNvPr>
          <p:cNvSpPr/>
          <p:nvPr/>
        </p:nvSpPr>
        <p:spPr>
          <a:xfrm>
            <a:off x="8643732" y="4751653"/>
            <a:ext cx="2995439" cy="531782"/>
          </a:xfrm>
          <a:prstGeom prst="rect">
            <a:avLst/>
          </a:prstGeom>
          <a:solidFill>
            <a:srgbClr val="9BE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44" name="Rectangle 143">
            <a:extLst>
              <a:ext uri="{FF2B5EF4-FFF2-40B4-BE49-F238E27FC236}">
                <a16:creationId xmlns:a16="http://schemas.microsoft.com/office/drawing/2014/main" id="{D9413158-2387-AC8C-D763-EA0BFEAA2AFA}"/>
              </a:ext>
            </a:extLst>
          </p:cNvPr>
          <p:cNvSpPr/>
          <p:nvPr/>
        </p:nvSpPr>
        <p:spPr>
          <a:xfrm>
            <a:off x="8643732" y="5318128"/>
            <a:ext cx="2995302" cy="698734"/>
          </a:xfrm>
          <a:prstGeom prst="rect">
            <a:avLst/>
          </a:prstGeom>
          <a:solidFill>
            <a:srgbClr val="C6E8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8" name="Rectangle: Rounded Corners 62">
            <a:extLst>
              <a:ext uri="{FF2B5EF4-FFF2-40B4-BE49-F238E27FC236}">
                <a16:creationId xmlns:a16="http://schemas.microsoft.com/office/drawing/2014/main" id="{1C05D8C8-62DF-F5C4-96E2-EC29621DB342}"/>
              </a:ext>
            </a:extLst>
          </p:cNvPr>
          <p:cNvSpPr/>
          <p:nvPr/>
        </p:nvSpPr>
        <p:spPr>
          <a:xfrm>
            <a:off x="2466896" y="1162549"/>
            <a:ext cx="5295792" cy="1343621"/>
          </a:xfrm>
          <a:prstGeom prst="roundRect">
            <a:avLst>
              <a:gd name="adj" fmla="val 6735"/>
            </a:avLst>
          </a:prstGeom>
          <a:solidFill>
            <a:sysClr val="window" lastClr="FFFFFF"/>
          </a:solidFill>
          <a:ln w="12700" cap="flat" cmpd="sng" algn="ctr">
            <a:noFill/>
            <a:prstDash val="solid"/>
            <a:miter lim="800000"/>
          </a:ln>
          <a:effectLst>
            <a:outerShdw blurRad="254000" sx="102000" sy="102000" algn="t" rotWithShape="0">
              <a:sysClr val="windowText" lastClr="000000">
                <a:alpha val="10000"/>
              </a:sysClr>
            </a:outerShdw>
          </a:effectLst>
        </p:spPr>
        <p:txBody>
          <a:bodyPr lIns="1188000" tIns="91440" rIns="274320" b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555"/>
              </a:solidFill>
              <a:effectLst/>
              <a:uLnTx/>
              <a:uFillTx/>
              <a:latin typeface="Atlas Grotesk Web"/>
              <a:ea typeface="+mn-ea"/>
              <a:cs typeface="+mn-cs"/>
            </a:endParaRPr>
          </a:p>
        </p:txBody>
      </p:sp>
      <p:sp>
        <p:nvSpPr>
          <p:cNvPr id="138" name="Round Same Side Corner Rectangle 137">
            <a:extLst>
              <a:ext uri="{FF2B5EF4-FFF2-40B4-BE49-F238E27FC236}">
                <a16:creationId xmlns:a16="http://schemas.microsoft.com/office/drawing/2014/main" id="{261FABFB-A222-B76E-6EC6-373CEF090C5C}"/>
              </a:ext>
            </a:extLst>
          </p:cNvPr>
          <p:cNvSpPr/>
          <p:nvPr/>
        </p:nvSpPr>
        <p:spPr>
          <a:xfrm>
            <a:off x="2474266" y="1165300"/>
            <a:ext cx="5295792" cy="354968"/>
          </a:xfrm>
          <a:prstGeom prst="round2SameRect">
            <a:avLst>
              <a:gd name="adj1" fmla="val 23807"/>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Picture 2">
            <a:extLst>
              <a:ext uri="{FF2B5EF4-FFF2-40B4-BE49-F238E27FC236}">
                <a16:creationId xmlns:a16="http://schemas.microsoft.com/office/drawing/2014/main" id="{1E73D501-D69C-E9BD-80FB-1DFD79F16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512" y="1247295"/>
            <a:ext cx="242305" cy="242305"/>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4">
            <a:extLst>
              <a:ext uri="{FF2B5EF4-FFF2-40B4-BE49-F238E27FC236}">
                <a16:creationId xmlns:a16="http://schemas.microsoft.com/office/drawing/2014/main" id="{82D5B0EE-794A-C9FD-49AB-AF1B4DFF49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602" y="1243223"/>
            <a:ext cx="246377" cy="24637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6">
            <a:extLst>
              <a:ext uri="{FF2B5EF4-FFF2-40B4-BE49-F238E27FC236}">
                <a16:creationId xmlns:a16="http://schemas.microsoft.com/office/drawing/2014/main" id="{1145ECB8-4A54-6F47-37F5-C62CE004A6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2338" y="1238795"/>
            <a:ext cx="228512" cy="228512"/>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Rounded Corners 62">
            <a:extLst>
              <a:ext uri="{FF2B5EF4-FFF2-40B4-BE49-F238E27FC236}">
                <a16:creationId xmlns:a16="http://schemas.microsoft.com/office/drawing/2014/main" id="{0F80098C-9BA3-7BEE-5676-9589CFFD3B73}"/>
              </a:ext>
            </a:extLst>
          </p:cNvPr>
          <p:cNvSpPr/>
          <p:nvPr/>
        </p:nvSpPr>
        <p:spPr>
          <a:xfrm>
            <a:off x="750834" y="2581350"/>
            <a:ext cx="5913457" cy="1566794"/>
          </a:xfrm>
          <a:prstGeom prst="roundRect">
            <a:avLst>
              <a:gd name="adj" fmla="val 6735"/>
            </a:avLst>
          </a:prstGeom>
          <a:solidFill>
            <a:sysClr val="window" lastClr="FFFFFF"/>
          </a:solidFill>
          <a:ln w="12700" cap="flat" cmpd="sng" algn="ctr">
            <a:noFill/>
            <a:prstDash val="solid"/>
            <a:miter lim="800000"/>
          </a:ln>
          <a:effectLst>
            <a:outerShdw blurRad="254000" sx="102000" sy="102000" algn="t" rotWithShape="0">
              <a:sysClr val="windowText" lastClr="000000">
                <a:alpha val="10000"/>
              </a:sysClr>
            </a:outerShdw>
          </a:effectLst>
        </p:spPr>
        <p:txBody>
          <a:bodyPr lIns="1188000" tIns="91440" rIns="274320" b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555"/>
              </a:solidFill>
              <a:effectLst/>
              <a:uLnTx/>
              <a:uFillTx/>
              <a:latin typeface="Atlas Grotesk Web"/>
              <a:ea typeface="+mn-ea"/>
              <a:cs typeface="+mn-cs"/>
            </a:endParaRPr>
          </a:p>
        </p:txBody>
      </p:sp>
      <p:sp>
        <p:nvSpPr>
          <p:cNvPr id="133" name="Round Same Side Corner Rectangle 132">
            <a:extLst>
              <a:ext uri="{FF2B5EF4-FFF2-40B4-BE49-F238E27FC236}">
                <a16:creationId xmlns:a16="http://schemas.microsoft.com/office/drawing/2014/main" id="{751F14EC-7BB2-9E41-051F-846CC1C9A4EF}"/>
              </a:ext>
            </a:extLst>
          </p:cNvPr>
          <p:cNvSpPr/>
          <p:nvPr/>
        </p:nvSpPr>
        <p:spPr>
          <a:xfrm>
            <a:off x="750834" y="2572377"/>
            <a:ext cx="5923552" cy="354968"/>
          </a:xfrm>
          <a:prstGeom prst="round2SameRect">
            <a:avLst>
              <a:gd name="adj1" fmla="val 23807"/>
              <a:gd name="adj2" fmla="val 0"/>
            </a:avLst>
          </a:prstGeom>
          <a:solidFill>
            <a:srgbClr val="9BE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Rounded Corners 62">
            <a:extLst>
              <a:ext uri="{FF2B5EF4-FFF2-40B4-BE49-F238E27FC236}">
                <a16:creationId xmlns:a16="http://schemas.microsoft.com/office/drawing/2014/main" id="{66CE4C66-CD07-1752-779F-FEED6B3A5E2D}"/>
              </a:ext>
            </a:extLst>
          </p:cNvPr>
          <p:cNvSpPr/>
          <p:nvPr/>
        </p:nvSpPr>
        <p:spPr>
          <a:xfrm>
            <a:off x="2356809" y="4214510"/>
            <a:ext cx="5413891" cy="2089381"/>
          </a:xfrm>
          <a:prstGeom prst="roundRect">
            <a:avLst>
              <a:gd name="adj" fmla="val 6735"/>
            </a:avLst>
          </a:prstGeom>
          <a:solidFill>
            <a:sysClr val="window" lastClr="FFFFFF"/>
          </a:solidFill>
          <a:ln w="12700" cap="flat" cmpd="sng" algn="ctr">
            <a:noFill/>
            <a:prstDash val="solid"/>
            <a:miter lim="800000"/>
          </a:ln>
          <a:effectLst>
            <a:outerShdw blurRad="254000" sx="102000" sy="102000" algn="t" rotWithShape="0">
              <a:sysClr val="windowText" lastClr="000000">
                <a:alpha val="10000"/>
              </a:sysClr>
            </a:outerShdw>
          </a:effectLst>
        </p:spPr>
        <p:txBody>
          <a:bodyPr lIns="1188000" tIns="91440" rIns="274320" b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555"/>
              </a:solidFill>
              <a:effectLst/>
              <a:uLnTx/>
              <a:uFillTx/>
              <a:latin typeface="Atlas Grotesk Web"/>
              <a:ea typeface="+mn-ea"/>
              <a:cs typeface="+mn-cs"/>
            </a:endParaRPr>
          </a:p>
        </p:txBody>
      </p:sp>
      <p:sp>
        <p:nvSpPr>
          <p:cNvPr id="51" name="Round Same Side Corner Rectangle 50">
            <a:extLst>
              <a:ext uri="{FF2B5EF4-FFF2-40B4-BE49-F238E27FC236}">
                <a16:creationId xmlns:a16="http://schemas.microsoft.com/office/drawing/2014/main" id="{4A2DE8BA-7EA3-B480-A388-F2AEC30F9B1B}"/>
              </a:ext>
            </a:extLst>
          </p:cNvPr>
          <p:cNvSpPr/>
          <p:nvPr/>
        </p:nvSpPr>
        <p:spPr>
          <a:xfrm>
            <a:off x="2358839" y="4214785"/>
            <a:ext cx="5411861" cy="387310"/>
          </a:xfrm>
          <a:prstGeom prst="round2SameRect">
            <a:avLst>
              <a:gd name="adj1" fmla="val 23807"/>
              <a:gd name="adj2" fmla="val 0"/>
            </a:avLst>
          </a:prstGeom>
          <a:solidFill>
            <a:srgbClr val="C6E86B">
              <a:alpha val="7831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5480C811-8784-C19D-DA46-3774717429B4}"/>
              </a:ext>
            </a:extLst>
          </p:cNvPr>
          <p:cNvSpPr>
            <a:spLocks noGrp="1"/>
          </p:cNvSpPr>
          <p:nvPr>
            <p:ph type="title"/>
          </p:nvPr>
        </p:nvSpPr>
        <p:spPr/>
        <p:txBody>
          <a:bodyPr/>
          <a:lstStyle/>
          <a:p>
            <a:r>
              <a:rPr lang="en-US" dirty="0"/>
              <a:t>Individual - Private Insurance</a:t>
            </a:r>
          </a:p>
        </p:txBody>
      </p:sp>
      <p:cxnSp>
        <p:nvCxnSpPr>
          <p:cNvPr id="10" name="Straight Connector 9">
            <a:extLst>
              <a:ext uri="{FF2B5EF4-FFF2-40B4-BE49-F238E27FC236}">
                <a16:creationId xmlns:a16="http://schemas.microsoft.com/office/drawing/2014/main" id="{44FB8472-9C3A-0722-4F15-29E3B2F88C79}"/>
              </a:ext>
            </a:extLst>
          </p:cNvPr>
          <p:cNvCxnSpPr>
            <a:cxnSpLocks/>
          </p:cNvCxnSpPr>
          <p:nvPr/>
        </p:nvCxnSpPr>
        <p:spPr>
          <a:xfrm>
            <a:off x="0" y="1881175"/>
            <a:ext cx="2535229" cy="0"/>
          </a:xfrm>
          <a:prstGeom prst="line">
            <a:avLst/>
          </a:prstGeom>
          <a:ln>
            <a:tailEnd type="triangle"/>
          </a:ln>
        </p:spPr>
        <p:style>
          <a:lnRef idx="1">
            <a:schemeClr val="dk1"/>
          </a:lnRef>
          <a:fillRef idx="0">
            <a:schemeClr val="dk1"/>
          </a:fillRef>
          <a:effectRef idx="0">
            <a:schemeClr val="dk1"/>
          </a:effectRef>
          <a:fontRef idx="minor">
            <a:schemeClr val="tx1"/>
          </a:fontRef>
        </p:style>
      </p:cxnSp>
      <p:sp>
        <p:nvSpPr>
          <p:cNvPr id="11" name="CuadroTexto 13">
            <a:extLst>
              <a:ext uri="{FF2B5EF4-FFF2-40B4-BE49-F238E27FC236}">
                <a16:creationId xmlns:a16="http://schemas.microsoft.com/office/drawing/2014/main" id="{D30D6406-44A9-25E7-844A-AB11B0931D47}"/>
              </a:ext>
            </a:extLst>
          </p:cNvPr>
          <p:cNvSpPr txBox="1"/>
          <p:nvPr/>
        </p:nvSpPr>
        <p:spPr>
          <a:xfrm>
            <a:off x="2674457" y="1197152"/>
            <a:ext cx="888111"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People</a:t>
            </a:r>
          </a:p>
        </p:txBody>
      </p:sp>
      <p:sp>
        <p:nvSpPr>
          <p:cNvPr id="12" name="CuadroTexto 15">
            <a:extLst>
              <a:ext uri="{FF2B5EF4-FFF2-40B4-BE49-F238E27FC236}">
                <a16:creationId xmlns:a16="http://schemas.microsoft.com/office/drawing/2014/main" id="{8ECBD78F-92CB-1438-4CE2-05261440443C}"/>
              </a:ext>
            </a:extLst>
          </p:cNvPr>
          <p:cNvSpPr txBox="1"/>
          <p:nvPr/>
        </p:nvSpPr>
        <p:spPr>
          <a:xfrm>
            <a:off x="3902244" y="1197152"/>
            <a:ext cx="1035169"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Process</a:t>
            </a:r>
          </a:p>
        </p:txBody>
      </p:sp>
      <p:sp>
        <p:nvSpPr>
          <p:cNvPr id="13" name="CuadroTexto 17">
            <a:extLst>
              <a:ext uri="{FF2B5EF4-FFF2-40B4-BE49-F238E27FC236}">
                <a16:creationId xmlns:a16="http://schemas.microsoft.com/office/drawing/2014/main" id="{F7E1CB1B-38C2-F6A4-CC0F-6B97AAE9CDB0}"/>
              </a:ext>
            </a:extLst>
          </p:cNvPr>
          <p:cNvSpPr txBox="1"/>
          <p:nvPr/>
        </p:nvSpPr>
        <p:spPr>
          <a:xfrm>
            <a:off x="5769563" y="1197152"/>
            <a:ext cx="1310687"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Technology </a:t>
            </a:r>
          </a:p>
        </p:txBody>
      </p:sp>
      <p:cxnSp>
        <p:nvCxnSpPr>
          <p:cNvPr id="22" name="Conector recto 14">
            <a:extLst>
              <a:ext uri="{FF2B5EF4-FFF2-40B4-BE49-F238E27FC236}">
                <a16:creationId xmlns:a16="http://schemas.microsoft.com/office/drawing/2014/main" id="{BB2B81BE-B7A8-E2B5-C367-678A665FB14C}"/>
              </a:ext>
            </a:extLst>
          </p:cNvPr>
          <p:cNvCxnSpPr>
            <a:cxnSpLocks/>
          </p:cNvCxnSpPr>
          <p:nvPr/>
        </p:nvCxnSpPr>
        <p:spPr>
          <a:xfrm>
            <a:off x="3788553" y="1157889"/>
            <a:ext cx="0" cy="1348281"/>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cxnSp>
        <p:nvCxnSpPr>
          <p:cNvPr id="25" name="Conector recto 14">
            <a:extLst>
              <a:ext uri="{FF2B5EF4-FFF2-40B4-BE49-F238E27FC236}">
                <a16:creationId xmlns:a16="http://schemas.microsoft.com/office/drawing/2014/main" id="{64859E52-1065-7835-CDDB-14A946525E51}"/>
              </a:ext>
            </a:extLst>
          </p:cNvPr>
          <p:cNvCxnSpPr>
            <a:cxnSpLocks/>
          </p:cNvCxnSpPr>
          <p:nvPr/>
        </p:nvCxnSpPr>
        <p:spPr>
          <a:xfrm>
            <a:off x="5650492" y="1145140"/>
            <a:ext cx="0" cy="1361030"/>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pic>
        <p:nvPicPr>
          <p:cNvPr id="48" name="Picture 2">
            <a:extLst>
              <a:ext uri="{FF2B5EF4-FFF2-40B4-BE49-F238E27FC236}">
                <a16:creationId xmlns:a16="http://schemas.microsoft.com/office/drawing/2014/main" id="{85A1F88C-FA6B-3599-A2B6-43B7BF47B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5365" y="4306715"/>
            <a:ext cx="242305" cy="24230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a:extLst>
              <a:ext uri="{FF2B5EF4-FFF2-40B4-BE49-F238E27FC236}">
                <a16:creationId xmlns:a16="http://schemas.microsoft.com/office/drawing/2014/main" id="{E290226D-2B35-493D-9792-1B5CEC32A4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6156" y="4308395"/>
            <a:ext cx="246377" cy="246377"/>
          </a:xfrm>
          <a:prstGeom prst="rect">
            <a:avLst/>
          </a:prstGeom>
          <a:noFill/>
          <a:extLst>
            <a:ext uri="{909E8E84-426E-40DD-AFC4-6F175D3DCCD1}">
              <a14:hiddenFill xmlns:a14="http://schemas.microsoft.com/office/drawing/2010/main">
                <a:solidFill>
                  <a:srgbClr val="FFFFFF"/>
                </a:solidFill>
              </a14:hiddenFill>
            </a:ext>
          </a:extLst>
        </p:spPr>
      </p:pic>
      <p:sp>
        <p:nvSpPr>
          <p:cNvPr id="52" name="CuadroTexto 13">
            <a:extLst>
              <a:ext uri="{FF2B5EF4-FFF2-40B4-BE49-F238E27FC236}">
                <a16:creationId xmlns:a16="http://schemas.microsoft.com/office/drawing/2014/main" id="{301843CC-B4B5-815A-B219-CB4C4B04D2C6}"/>
              </a:ext>
            </a:extLst>
          </p:cNvPr>
          <p:cNvSpPr txBox="1"/>
          <p:nvPr/>
        </p:nvSpPr>
        <p:spPr>
          <a:xfrm>
            <a:off x="2674457" y="4276827"/>
            <a:ext cx="888111"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People</a:t>
            </a:r>
          </a:p>
        </p:txBody>
      </p:sp>
      <p:sp>
        <p:nvSpPr>
          <p:cNvPr id="53" name="CuadroTexto 15">
            <a:extLst>
              <a:ext uri="{FF2B5EF4-FFF2-40B4-BE49-F238E27FC236}">
                <a16:creationId xmlns:a16="http://schemas.microsoft.com/office/drawing/2014/main" id="{CCED7C72-A890-A1D9-9F8C-6B08037F98A2}"/>
              </a:ext>
            </a:extLst>
          </p:cNvPr>
          <p:cNvSpPr txBox="1"/>
          <p:nvPr/>
        </p:nvSpPr>
        <p:spPr>
          <a:xfrm>
            <a:off x="4032995" y="4276827"/>
            <a:ext cx="1035169"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Process</a:t>
            </a:r>
          </a:p>
        </p:txBody>
      </p:sp>
      <p:sp>
        <p:nvSpPr>
          <p:cNvPr id="54" name="CuadroTexto 17">
            <a:extLst>
              <a:ext uri="{FF2B5EF4-FFF2-40B4-BE49-F238E27FC236}">
                <a16:creationId xmlns:a16="http://schemas.microsoft.com/office/drawing/2014/main" id="{02C0E694-BFE0-302C-CF74-6371E520BB1E}"/>
              </a:ext>
            </a:extLst>
          </p:cNvPr>
          <p:cNvSpPr txBox="1"/>
          <p:nvPr/>
        </p:nvSpPr>
        <p:spPr>
          <a:xfrm>
            <a:off x="5947378" y="4284877"/>
            <a:ext cx="1310687"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Technology </a:t>
            </a:r>
          </a:p>
        </p:txBody>
      </p:sp>
      <p:cxnSp>
        <p:nvCxnSpPr>
          <p:cNvPr id="59" name="Conector recto 14">
            <a:extLst>
              <a:ext uri="{FF2B5EF4-FFF2-40B4-BE49-F238E27FC236}">
                <a16:creationId xmlns:a16="http://schemas.microsoft.com/office/drawing/2014/main" id="{49D9EC2E-A174-7DEB-66F0-BCD8A4D5B9B5}"/>
              </a:ext>
            </a:extLst>
          </p:cNvPr>
          <p:cNvCxnSpPr>
            <a:cxnSpLocks/>
          </p:cNvCxnSpPr>
          <p:nvPr/>
        </p:nvCxnSpPr>
        <p:spPr>
          <a:xfrm>
            <a:off x="3919304" y="4218049"/>
            <a:ext cx="0" cy="2085842"/>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cxnSp>
        <p:nvCxnSpPr>
          <p:cNvPr id="60" name="Conector recto 14">
            <a:extLst>
              <a:ext uri="{FF2B5EF4-FFF2-40B4-BE49-F238E27FC236}">
                <a16:creationId xmlns:a16="http://schemas.microsoft.com/office/drawing/2014/main" id="{21BB0259-587D-5612-18E2-388BA3C6B7DA}"/>
              </a:ext>
            </a:extLst>
          </p:cNvPr>
          <p:cNvCxnSpPr>
            <a:cxnSpLocks/>
          </p:cNvCxnSpPr>
          <p:nvPr/>
        </p:nvCxnSpPr>
        <p:spPr>
          <a:xfrm>
            <a:off x="5708708" y="4228345"/>
            <a:ext cx="0" cy="2075546"/>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sp>
        <p:nvSpPr>
          <p:cNvPr id="74" name="CuadroTexto 13">
            <a:extLst>
              <a:ext uri="{FF2B5EF4-FFF2-40B4-BE49-F238E27FC236}">
                <a16:creationId xmlns:a16="http://schemas.microsoft.com/office/drawing/2014/main" id="{DC5E3BE5-59B9-1C3F-A818-D00345ECF47A}"/>
              </a:ext>
            </a:extLst>
          </p:cNvPr>
          <p:cNvSpPr txBox="1"/>
          <p:nvPr/>
        </p:nvSpPr>
        <p:spPr>
          <a:xfrm>
            <a:off x="1578785" y="2603353"/>
            <a:ext cx="888111"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People</a:t>
            </a:r>
          </a:p>
        </p:txBody>
      </p:sp>
      <p:sp>
        <p:nvSpPr>
          <p:cNvPr id="75" name="CuadroTexto 15">
            <a:extLst>
              <a:ext uri="{FF2B5EF4-FFF2-40B4-BE49-F238E27FC236}">
                <a16:creationId xmlns:a16="http://schemas.microsoft.com/office/drawing/2014/main" id="{7161E3D5-04C9-1891-0114-35C3554E8852}"/>
              </a:ext>
            </a:extLst>
          </p:cNvPr>
          <p:cNvSpPr txBox="1"/>
          <p:nvPr/>
        </p:nvSpPr>
        <p:spPr>
          <a:xfrm>
            <a:off x="2806572" y="2603353"/>
            <a:ext cx="1035169"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Process</a:t>
            </a:r>
          </a:p>
        </p:txBody>
      </p:sp>
      <p:sp>
        <p:nvSpPr>
          <p:cNvPr id="76" name="CuadroTexto 17">
            <a:extLst>
              <a:ext uri="{FF2B5EF4-FFF2-40B4-BE49-F238E27FC236}">
                <a16:creationId xmlns:a16="http://schemas.microsoft.com/office/drawing/2014/main" id="{97A7A2CF-7BFA-3216-1314-2A03113C558F}"/>
              </a:ext>
            </a:extLst>
          </p:cNvPr>
          <p:cNvSpPr txBox="1"/>
          <p:nvPr/>
        </p:nvSpPr>
        <p:spPr>
          <a:xfrm>
            <a:off x="4673891" y="2603353"/>
            <a:ext cx="1310687"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Technology </a:t>
            </a:r>
          </a:p>
        </p:txBody>
      </p:sp>
      <p:cxnSp>
        <p:nvCxnSpPr>
          <p:cNvPr id="81" name="Conector recto 14">
            <a:extLst>
              <a:ext uri="{FF2B5EF4-FFF2-40B4-BE49-F238E27FC236}">
                <a16:creationId xmlns:a16="http://schemas.microsoft.com/office/drawing/2014/main" id="{E0497704-CB3B-09F2-F5A3-EE53D647F781}"/>
              </a:ext>
            </a:extLst>
          </p:cNvPr>
          <p:cNvCxnSpPr>
            <a:cxnSpLocks/>
          </p:cNvCxnSpPr>
          <p:nvPr/>
        </p:nvCxnSpPr>
        <p:spPr>
          <a:xfrm>
            <a:off x="2692881" y="2576693"/>
            <a:ext cx="0" cy="1579746"/>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cxnSp>
        <p:nvCxnSpPr>
          <p:cNvPr id="82" name="Conector recto 14">
            <a:extLst>
              <a:ext uri="{FF2B5EF4-FFF2-40B4-BE49-F238E27FC236}">
                <a16:creationId xmlns:a16="http://schemas.microsoft.com/office/drawing/2014/main" id="{77B6AA1A-5644-A68E-4950-A20816A3DD45}"/>
              </a:ext>
            </a:extLst>
          </p:cNvPr>
          <p:cNvCxnSpPr>
            <a:cxnSpLocks/>
          </p:cNvCxnSpPr>
          <p:nvPr/>
        </p:nvCxnSpPr>
        <p:spPr>
          <a:xfrm>
            <a:off x="4534724" y="2583233"/>
            <a:ext cx="0" cy="1564911"/>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9E2694F3-DB05-E972-AEC4-DC4A9119A3DF}"/>
              </a:ext>
            </a:extLst>
          </p:cNvPr>
          <p:cNvGrpSpPr/>
          <p:nvPr/>
        </p:nvGrpSpPr>
        <p:grpSpPr>
          <a:xfrm>
            <a:off x="6664291" y="1673739"/>
            <a:ext cx="1538392" cy="1845444"/>
            <a:chOff x="6428279" y="1564819"/>
            <a:chExt cx="1538392" cy="1845444"/>
          </a:xfrm>
        </p:grpSpPr>
        <p:sp>
          <p:nvSpPr>
            <p:cNvPr id="109" name="Right Bracket 108">
              <a:extLst>
                <a:ext uri="{FF2B5EF4-FFF2-40B4-BE49-F238E27FC236}">
                  <a16:creationId xmlns:a16="http://schemas.microsoft.com/office/drawing/2014/main" id="{F8E4A547-2CF4-E8E7-90E1-50BD97B3DB7E}"/>
                </a:ext>
              </a:extLst>
            </p:cNvPr>
            <p:cNvSpPr/>
            <p:nvPr/>
          </p:nvSpPr>
          <p:spPr>
            <a:xfrm>
              <a:off x="7523952" y="1564819"/>
              <a:ext cx="442719" cy="1845443"/>
            </a:xfrm>
            <a:prstGeom prst="rightBracket">
              <a:avLst>
                <a:gd name="adj" fmla="val 9813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cxnSp>
          <p:nvCxnSpPr>
            <p:cNvPr id="110" name="Straight Connector 109">
              <a:extLst>
                <a:ext uri="{FF2B5EF4-FFF2-40B4-BE49-F238E27FC236}">
                  <a16:creationId xmlns:a16="http://schemas.microsoft.com/office/drawing/2014/main" id="{8930B866-08B5-8F7C-04B5-8125F7192D48}"/>
                </a:ext>
              </a:extLst>
            </p:cNvPr>
            <p:cNvCxnSpPr>
              <a:cxnSpLocks/>
              <a:endCxn id="109" idx="1"/>
            </p:cNvCxnSpPr>
            <p:nvPr/>
          </p:nvCxnSpPr>
          <p:spPr>
            <a:xfrm flipV="1">
              <a:off x="6428279" y="3410262"/>
              <a:ext cx="1095673" cy="1"/>
            </a:xfrm>
            <a:prstGeom prst="line">
              <a:avLst/>
            </a:prstGeom>
            <a:ln>
              <a:headEnd type="triangle"/>
            </a:ln>
          </p:spPr>
          <p:style>
            <a:lnRef idx="1">
              <a:schemeClr val="dk1"/>
            </a:lnRef>
            <a:fillRef idx="0">
              <a:schemeClr val="dk1"/>
            </a:fillRef>
            <a:effectRef idx="0">
              <a:schemeClr val="dk1"/>
            </a:effectRef>
            <a:fontRef idx="minor">
              <a:schemeClr val="tx1"/>
            </a:fontRef>
          </p:style>
        </p:cxnSp>
      </p:grpSp>
      <p:sp>
        <p:nvSpPr>
          <p:cNvPr id="115" name="Right Bracket 114">
            <a:extLst>
              <a:ext uri="{FF2B5EF4-FFF2-40B4-BE49-F238E27FC236}">
                <a16:creationId xmlns:a16="http://schemas.microsoft.com/office/drawing/2014/main" id="{6F04F1C6-F793-5BF9-A612-F5F2641A057E}"/>
              </a:ext>
            </a:extLst>
          </p:cNvPr>
          <p:cNvSpPr/>
          <p:nvPr/>
        </p:nvSpPr>
        <p:spPr>
          <a:xfrm flipH="1">
            <a:off x="371400" y="3494006"/>
            <a:ext cx="373474" cy="1730429"/>
          </a:xfrm>
          <a:prstGeom prst="rightBracket">
            <a:avLst>
              <a:gd name="adj" fmla="val 9813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30" name="Right Bracket 129">
            <a:extLst>
              <a:ext uri="{FF2B5EF4-FFF2-40B4-BE49-F238E27FC236}">
                <a16:creationId xmlns:a16="http://schemas.microsoft.com/office/drawing/2014/main" id="{CAC1573F-467C-1210-3237-E5B484EF18D6}"/>
              </a:ext>
            </a:extLst>
          </p:cNvPr>
          <p:cNvSpPr/>
          <p:nvPr/>
        </p:nvSpPr>
        <p:spPr>
          <a:xfrm>
            <a:off x="8189704" y="1308519"/>
            <a:ext cx="442719" cy="4951076"/>
          </a:xfrm>
          <a:prstGeom prst="rightBracket">
            <a:avLst>
              <a:gd name="adj" fmla="val 68200"/>
            </a:avLst>
          </a:prstGeom>
          <a:ln w="12700">
            <a:solidFill>
              <a:schemeClr val="tx1">
                <a:lumMod val="85000"/>
                <a:lumOff val="15000"/>
              </a:schemeClr>
            </a:solidFill>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pic>
        <p:nvPicPr>
          <p:cNvPr id="132" name="Picture 6">
            <a:extLst>
              <a:ext uri="{FF2B5EF4-FFF2-40B4-BE49-F238E27FC236}">
                <a16:creationId xmlns:a16="http://schemas.microsoft.com/office/drawing/2014/main" id="{74E862EE-034E-AB50-2AF1-F4C8DCD570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1936" y="4306715"/>
            <a:ext cx="228512" cy="228512"/>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2">
            <a:extLst>
              <a:ext uri="{FF2B5EF4-FFF2-40B4-BE49-F238E27FC236}">
                <a16:creationId xmlns:a16="http://schemas.microsoft.com/office/drawing/2014/main" id="{EC1663C4-B7DD-016C-EF62-999236477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8840" y="2654372"/>
            <a:ext cx="242305" cy="242305"/>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
            <a:extLst>
              <a:ext uri="{FF2B5EF4-FFF2-40B4-BE49-F238E27FC236}">
                <a16:creationId xmlns:a16="http://schemas.microsoft.com/office/drawing/2014/main" id="{11FF7242-3239-3F73-E1C2-7249494FD6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7930" y="2650300"/>
            <a:ext cx="246377" cy="246377"/>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6">
            <a:extLst>
              <a:ext uri="{FF2B5EF4-FFF2-40B4-BE49-F238E27FC236}">
                <a16:creationId xmlns:a16="http://schemas.microsoft.com/office/drawing/2014/main" id="{9C08EC1B-5311-5AB9-351C-6C28822B65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6666" y="2645872"/>
            <a:ext cx="228512" cy="22851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C5881009-1C85-F03F-E163-80A8887CDD55}"/>
              </a:ext>
            </a:extLst>
          </p:cNvPr>
          <p:cNvCxnSpPr>
            <a:cxnSpLocks/>
          </p:cNvCxnSpPr>
          <p:nvPr/>
        </p:nvCxnSpPr>
        <p:spPr>
          <a:xfrm flipH="1" flipV="1">
            <a:off x="734000" y="5221261"/>
            <a:ext cx="1605975" cy="15957"/>
          </a:xfrm>
          <a:prstGeom prst="line">
            <a:avLst/>
          </a:prstGeom>
          <a:ln>
            <a:headEnd type="triangle"/>
          </a:ln>
        </p:spPr>
        <p:style>
          <a:lnRef idx="1">
            <a:schemeClr val="dk1"/>
          </a:lnRef>
          <a:fillRef idx="0">
            <a:schemeClr val="dk1"/>
          </a:fillRef>
          <a:effectRef idx="0">
            <a:schemeClr val="dk1"/>
          </a:effectRef>
          <a:fontRef idx="minor">
            <a:schemeClr val="tx1"/>
          </a:fontRef>
        </p:style>
      </p:cxnSp>
      <p:graphicFrame>
        <p:nvGraphicFramePr>
          <p:cNvPr id="19" name="Table 19">
            <a:extLst>
              <a:ext uri="{FF2B5EF4-FFF2-40B4-BE49-F238E27FC236}">
                <a16:creationId xmlns:a16="http://schemas.microsoft.com/office/drawing/2014/main" id="{B43161F3-DAB9-A606-51B5-00632DB01E54}"/>
              </a:ext>
            </a:extLst>
          </p:cNvPr>
          <p:cNvGraphicFramePr>
            <a:graphicFrameLocks noGrp="1"/>
          </p:cNvGraphicFramePr>
          <p:nvPr>
            <p:extLst>
              <p:ext uri="{D42A27DB-BD31-4B8C-83A1-F6EECF244321}">
                <p14:modId xmlns:p14="http://schemas.microsoft.com/office/powerpoint/2010/main" val="1552758146"/>
              </p:ext>
            </p:extLst>
          </p:nvPr>
        </p:nvGraphicFramePr>
        <p:xfrm>
          <a:off x="8654191" y="1275935"/>
          <a:ext cx="2587775" cy="2500088"/>
        </p:xfrm>
        <a:graphic>
          <a:graphicData uri="http://schemas.openxmlformats.org/drawingml/2006/table">
            <a:tbl>
              <a:tblPr firstRow="1" bandRow="1">
                <a:tableStyleId>{D063CAC8-CBCA-4748-A2EA-3F989033F948}</a:tableStyleId>
              </a:tblPr>
              <a:tblGrid>
                <a:gridCol w="2587775">
                  <a:extLst>
                    <a:ext uri="{9D8B030D-6E8A-4147-A177-3AD203B41FA5}">
                      <a16:colId xmlns:a16="http://schemas.microsoft.com/office/drawing/2014/main" val="1253896797"/>
                    </a:ext>
                  </a:extLst>
                </a:gridCol>
              </a:tblGrid>
              <a:tr h="5743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Persona: </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Individual - Male/Female - Private Insurance</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alpha val="0"/>
                      </a:schemeClr>
                    </a:solidFill>
                  </a:tcPr>
                </a:tc>
                <a:extLst>
                  <a:ext uri="{0D108BD9-81ED-4DB2-BD59-A6C34878D82A}">
                    <a16:rowId xmlns:a16="http://schemas.microsoft.com/office/drawing/2014/main" val="3882145817"/>
                  </a:ext>
                </a:extLst>
              </a:tr>
              <a:tr h="41259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Type: </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Outpatient</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alpha val="0"/>
                      </a:schemeClr>
                    </a:solidFill>
                  </a:tcPr>
                </a:tc>
                <a:extLst>
                  <a:ext uri="{0D108BD9-81ED-4DB2-BD59-A6C34878D82A}">
                    <a16:rowId xmlns:a16="http://schemas.microsoft.com/office/drawing/2014/main" val="4138268393"/>
                  </a:ext>
                </a:extLst>
              </a:tr>
              <a:tr h="40144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Scenario:</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Behavioral Visit - EAP</a:t>
                      </a:r>
                      <a:endPar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4703743"/>
                  </a:ext>
                </a:extLst>
              </a:tr>
              <a:tr h="37914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Location:</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Rural</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6737031"/>
                  </a:ext>
                </a:extLst>
              </a:tr>
              <a:tr h="36627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Pre-Condition: </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Normal Lifestyle</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4057516"/>
                  </a:ext>
                </a:extLst>
              </a:tr>
              <a:tr h="36627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Pain Points: </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242524361"/>
                  </a:ext>
                </a:extLst>
              </a:tr>
            </a:tbl>
          </a:graphicData>
        </a:graphic>
      </p:graphicFrame>
      <p:sp>
        <p:nvSpPr>
          <p:cNvPr id="35" name="TextBox 34">
            <a:extLst>
              <a:ext uri="{FF2B5EF4-FFF2-40B4-BE49-F238E27FC236}">
                <a16:creationId xmlns:a16="http://schemas.microsoft.com/office/drawing/2014/main" id="{C2DCD4D0-ACB2-A4E2-8585-CC0659C685EF}"/>
              </a:ext>
            </a:extLst>
          </p:cNvPr>
          <p:cNvSpPr txBox="1"/>
          <p:nvPr/>
        </p:nvSpPr>
        <p:spPr>
          <a:xfrm>
            <a:off x="2674457" y="1576316"/>
            <a:ext cx="1280584" cy="461665"/>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Receptionist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Back Office Support Team</a:t>
            </a:r>
          </a:p>
        </p:txBody>
      </p:sp>
      <p:sp>
        <p:nvSpPr>
          <p:cNvPr id="39" name="TextBox 38">
            <a:extLst>
              <a:ext uri="{FF2B5EF4-FFF2-40B4-BE49-F238E27FC236}">
                <a16:creationId xmlns:a16="http://schemas.microsoft.com/office/drawing/2014/main" id="{8E6BF99E-C98C-53C9-5A08-A936B57675CB}"/>
              </a:ext>
            </a:extLst>
          </p:cNvPr>
          <p:cNvSpPr txBox="1"/>
          <p:nvPr/>
        </p:nvSpPr>
        <p:spPr>
          <a:xfrm>
            <a:off x="3902244" y="1580976"/>
            <a:ext cx="2170537" cy="954107"/>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Plan Enrollment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Provider Search</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Appointment Request*</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Pre-Check Questionnaire*</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Insurance Check*</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Patient Responsibility - if any*</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Front Desk Automation*</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TextBox 39">
            <a:extLst>
              <a:ext uri="{FF2B5EF4-FFF2-40B4-BE49-F238E27FC236}">
                <a16:creationId xmlns:a16="http://schemas.microsoft.com/office/drawing/2014/main" id="{7DE39AB1-4339-5BD7-A65A-D4F67A4F1EC7}"/>
              </a:ext>
            </a:extLst>
          </p:cNvPr>
          <p:cNvSpPr txBox="1"/>
          <p:nvPr/>
        </p:nvSpPr>
        <p:spPr>
          <a:xfrm>
            <a:off x="5769563" y="1525065"/>
            <a:ext cx="2170537" cy="954107"/>
          </a:xfrm>
          <a:prstGeom prst="rect">
            <a:avLst/>
          </a:prstGeom>
          <a:noFill/>
        </p:spPr>
        <p:txBody>
          <a:bodyPr wrap="square" rtlCol="0">
            <a:spAutoFit/>
          </a:bodyPr>
          <a:lstStyle/>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EHR*</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EMR*</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Find Doc</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Coverage Check (Eligibility)</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RCM Product*</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Consent Management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Payments</a:t>
            </a:r>
          </a:p>
        </p:txBody>
      </p:sp>
      <p:sp>
        <p:nvSpPr>
          <p:cNvPr id="41" name="TextBox 40">
            <a:extLst>
              <a:ext uri="{FF2B5EF4-FFF2-40B4-BE49-F238E27FC236}">
                <a16:creationId xmlns:a16="http://schemas.microsoft.com/office/drawing/2014/main" id="{21762B45-4CB1-88FA-5479-EBA8E462559E}"/>
              </a:ext>
            </a:extLst>
          </p:cNvPr>
          <p:cNvSpPr txBox="1"/>
          <p:nvPr/>
        </p:nvSpPr>
        <p:spPr>
          <a:xfrm>
            <a:off x="2502407" y="4638918"/>
            <a:ext cx="1388482" cy="1077218"/>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RCM analyst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Claim Analyst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UM - Analyst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CM - Team</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Pharmacist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Patient Responsibility (for any new services)</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Payer</a:t>
            </a:r>
          </a:p>
        </p:txBody>
      </p:sp>
      <p:sp>
        <p:nvSpPr>
          <p:cNvPr id="42" name="TextBox 41">
            <a:extLst>
              <a:ext uri="{FF2B5EF4-FFF2-40B4-BE49-F238E27FC236}">
                <a16:creationId xmlns:a16="http://schemas.microsoft.com/office/drawing/2014/main" id="{510F8AD5-7740-1EA9-991B-3A5E315BC6F6}"/>
              </a:ext>
            </a:extLst>
          </p:cNvPr>
          <p:cNvSpPr txBox="1"/>
          <p:nvPr/>
        </p:nvSpPr>
        <p:spPr>
          <a:xfrm>
            <a:off x="3983590" y="4638918"/>
            <a:ext cx="2170537" cy="1323439"/>
          </a:xfrm>
          <a:prstGeom prst="rect">
            <a:avLst/>
          </a:prstGeom>
          <a:noFill/>
        </p:spPr>
        <p:txBody>
          <a:bodyPr wrap="square" rtlCol="0">
            <a:spAutoFit/>
          </a:bodyPr>
          <a:lstStyle/>
          <a:p>
            <a:pPr marL="171450" indent="-171450">
              <a:buFont typeface="Arial" panose="020B0604020202020204" pitchFamily="34" charset="0"/>
              <a:buChar char="•"/>
            </a:pPr>
            <a:r>
              <a:rPr lang="en-US" sz="800" dirty="0">
                <a:solidFill>
                  <a:schemeClr val="accent5"/>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RCM</a:t>
            </a:r>
            <a:endParaRPr lang="en-US" sz="8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Visit Summary*</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Utilization Management</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Care Management*</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Remote Patient Monitoring</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Patient Billing</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0" action="ppaction://hlinksldjump">
                  <a:extLst>
                    <a:ext uri="{A12FA001-AC4F-418D-AE19-62706E023703}">
                      <ahyp:hlinkClr xmlns:ahyp="http://schemas.microsoft.com/office/drawing/2018/hyperlinkcolor" val="tx"/>
                    </a:ext>
                  </a:extLst>
                </a:hlinkClick>
              </a:rPr>
              <a:t>SDOH*</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Healthy Lifestyle Initiative</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Referral Management</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1" action="ppaction://hlinksldjump">
                  <a:extLst>
                    <a:ext uri="{A12FA001-AC4F-418D-AE19-62706E023703}">
                      <ahyp:hlinkClr xmlns:ahyp="http://schemas.microsoft.com/office/drawing/2018/hyperlinkcolor" val="tx"/>
                    </a:ext>
                  </a:extLst>
                </a:hlinkClick>
              </a:rPr>
              <a:t>Data Analysis*</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TextBox 42">
            <a:extLst>
              <a:ext uri="{FF2B5EF4-FFF2-40B4-BE49-F238E27FC236}">
                <a16:creationId xmlns:a16="http://schemas.microsoft.com/office/drawing/2014/main" id="{FE0A9D95-64E5-CD3E-6C62-7C9057168F17}"/>
              </a:ext>
            </a:extLst>
          </p:cNvPr>
          <p:cNvSpPr txBox="1"/>
          <p:nvPr/>
        </p:nvSpPr>
        <p:spPr>
          <a:xfrm>
            <a:off x="5806480" y="4602095"/>
            <a:ext cx="2354808" cy="1692771"/>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E-Prescription</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Lab Report</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Claim Adjudication*</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Claim status*</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Remittance Process</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EOB Report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COB</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Billing and Payment</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Clearing House*</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FHIR Integration*</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Remote Patient Monitoring</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Pre-Auth/Referral Management</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1" action="ppaction://hlinksldjump">
                  <a:extLst>
                    <a:ext uri="{A12FA001-AC4F-418D-AE19-62706E023703}">
                      <ahyp:hlinkClr xmlns:ahyp="http://schemas.microsoft.com/office/drawing/2018/hyperlinkcolor" val="tx"/>
                    </a:ext>
                  </a:extLst>
                </a:hlinkClick>
              </a:rPr>
              <a:t>FWA - Data Integrity*</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TextBox 43">
            <a:extLst>
              <a:ext uri="{FF2B5EF4-FFF2-40B4-BE49-F238E27FC236}">
                <a16:creationId xmlns:a16="http://schemas.microsoft.com/office/drawing/2014/main" id="{7567456F-2E39-AA63-E455-D415C31BF715}"/>
              </a:ext>
            </a:extLst>
          </p:cNvPr>
          <p:cNvSpPr txBox="1"/>
          <p:nvPr/>
        </p:nvSpPr>
        <p:spPr>
          <a:xfrm>
            <a:off x="833741" y="2956110"/>
            <a:ext cx="1747385" cy="461665"/>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Nurse Partitioner</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Lab Technician</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Doctor</a:t>
            </a:r>
          </a:p>
        </p:txBody>
      </p:sp>
      <p:sp>
        <p:nvSpPr>
          <p:cNvPr id="45" name="TextBox 44">
            <a:extLst>
              <a:ext uri="{FF2B5EF4-FFF2-40B4-BE49-F238E27FC236}">
                <a16:creationId xmlns:a16="http://schemas.microsoft.com/office/drawing/2014/main" id="{C2AFD26D-D918-108D-878B-06E092F84261}"/>
              </a:ext>
            </a:extLst>
          </p:cNvPr>
          <p:cNvSpPr txBox="1"/>
          <p:nvPr/>
        </p:nvSpPr>
        <p:spPr>
          <a:xfrm>
            <a:off x="2721625" y="2956110"/>
            <a:ext cx="1880043" cy="1200329"/>
          </a:xfrm>
          <a:prstGeom prst="rect">
            <a:avLst/>
          </a:prstGeom>
          <a:noFill/>
        </p:spPr>
        <p:txBody>
          <a:bodyPr wrap="square" rtlCol="0">
            <a:spAutoFit/>
          </a:bodyPr>
          <a:lstStyle/>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Front Desk Automation*</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Service Provided</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Lab Visit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Telehealth</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Extended Primary Care center covering Behavioral episode remotely</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E-Prescription</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Referral Management</a:t>
            </a:r>
          </a:p>
        </p:txBody>
      </p:sp>
      <p:sp>
        <p:nvSpPr>
          <p:cNvPr id="46" name="TextBox 45">
            <a:extLst>
              <a:ext uri="{FF2B5EF4-FFF2-40B4-BE49-F238E27FC236}">
                <a16:creationId xmlns:a16="http://schemas.microsoft.com/office/drawing/2014/main" id="{4BA50AFA-3D48-1A41-E596-D0768968566C}"/>
              </a:ext>
            </a:extLst>
          </p:cNvPr>
          <p:cNvSpPr txBox="1"/>
          <p:nvPr/>
        </p:nvSpPr>
        <p:spPr>
          <a:xfrm>
            <a:off x="4623439" y="2944435"/>
            <a:ext cx="2170537" cy="707886"/>
          </a:xfrm>
          <a:prstGeom prst="rect">
            <a:avLst/>
          </a:prstGeom>
          <a:noFill/>
        </p:spPr>
        <p:txBody>
          <a:bodyPr wrap="square" rtlCol="0">
            <a:spAutoFit/>
          </a:bodyPr>
          <a:lstStyle/>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EHR*</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EMR*</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Consent Management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Telehealth</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1" action="ppaction://hlinksldjump">
                  <a:extLst>
                    <a:ext uri="{A12FA001-AC4F-418D-AE19-62706E023703}">
                      <ahyp:hlinkClr xmlns:ahyp="http://schemas.microsoft.com/office/drawing/2018/hyperlinkcolor" val="tx"/>
                    </a:ext>
                  </a:extLst>
                </a:hlinkClick>
              </a:rPr>
              <a:t>Data Analysis*</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TextBox 46">
            <a:extLst>
              <a:ext uri="{FF2B5EF4-FFF2-40B4-BE49-F238E27FC236}">
                <a16:creationId xmlns:a16="http://schemas.microsoft.com/office/drawing/2014/main" id="{8B92FDB3-5D00-789E-E2ED-B59B607E9D96}"/>
              </a:ext>
            </a:extLst>
          </p:cNvPr>
          <p:cNvSpPr txBox="1"/>
          <p:nvPr/>
        </p:nvSpPr>
        <p:spPr>
          <a:xfrm>
            <a:off x="8769365" y="3765828"/>
            <a:ext cx="2946098" cy="954107"/>
          </a:xfrm>
          <a:prstGeom prst="rect">
            <a:avLst/>
          </a:prstGeom>
          <a:noFill/>
        </p:spPr>
        <p:txBody>
          <a:bodyPr wrap="square" rtlCol="0">
            <a:spAutoFit/>
          </a:bodyPr>
          <a:lstStyle/>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Appointment Availability</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Appointment Reschedule by Patient and Provider</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Cost Outlook for the Episode</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Data Ownership/Sharing</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Patient Acceptance of Behavioral Events (due to social status)</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Finding Provider at Quick Time will Make Do or Die Events</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EAP - Scheduling Assistances</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Technology Adaptation</a:t>
            </a:r>
          </a:p>
        </p:txBody>
      </p:sp>
      <p:sp>
        <p:nvSpPr>
          <p:cNvPr id="61" name="TextBox 60">
            <a:extLst>
              <a:ext uri="{FF2B5EF4-FFF2-40B4-BE49-F238E27FC236}">
                <a16:creationId xmlns:a16="http://schemas.microsoft.com/office/drawing/2014/main" id="{A8ED8207-05B1-6D35-0A17-E55084494DFC}"/>
              </a:ext>
            </a:extLst>
          </p:cNvPr>
          <p:cNvSpPr txBox="1"/>
          <p:nvPr/>
        </p:nvSpPr>
        <p:spPr>
          <a:xfrm>
            <a:off x="8747459" y="4753442"/>
            <a:ext cx="2968004" cy="523220"/>
          </a:xfrm>
          <a:prstGeom prst="rect">
            <a:avLst/>
          </a:prstGeom>
          <a:noFill/>
        </p:spPr>
        <p:txBody>
          <a:bodyPr wrap="square" rtlCol="0">
            <a:spAutoFit/>
          </a:bodyPr>
          <a:lstStyle/>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EHR/EMR Integration with Other Entities</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Data Ownership by Patients</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Intense Care Management Plan and Longer Episodes/Sessions</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Provider Network accessibility</a:t>
            </a:r>
          </a:p>
        </p:txBody>
      </p:sp>
      <p:sp>
        <p:nvSpPr>
          <p:cNvPr id="62" name="TextBox 61">
            <a:extLst>
              <a:ext uri="{FF2B5EF4-FFF2-40B4-BE49-F238E27FC236}">
                <a16:creationId xmlns:a16="http://schemas.microsoft.com/office/drawing/2014/main" id="{4B7E1D5D-75DE-E114-5BD3-91989A8229F6}"/>
              </a:ext>
            </a:extLst>
          </p:cNvPr>
          <p:cNvSpPr txBox="1"/>
          <p:nvPr/>
        </p:nvSpPr>
        <p:spPr>
          <a:xfrm>
            <a:off x="8769364" y="5294173"/>
            <a:ext cx="2995301" cy="738664"/>
          </a:xfrm>
          <a:prstGeom prst="rect">
            <a:avLst/>
          </a:prstGeom>
          <a:noFill/>
        </p:spPr>
        <p:txBody>
          <a:bodyPr wrap="square" rtlCol="0">
            <a:spAutoFit/>
          </a:bodyPr>
          <a:lstStyle/>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Multi Entity Integration</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RCM Follow-up</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Code Set</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Data Cleansing</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Visit Summary Automation</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Patient Adherence to Prescription and Session Completeness</a:t>
            </a:r>
          </a:p>
        </p:txBody>
      </p:sp>
      <p:sp>
        <p:nvSpPr>
          <p:cNvPr id="5" name="Oval 4">
            <a:extLst>
              <a:ext uri="{FF2B5EF4-FFF2-40B4-BE49-F238E27FC236}">
                <a16:creationId xmlns:a16="http://schemas.microsoft.com/office/drawing/2014/main" id="{3A675D53-8C0F-CD21-37AF-24E8A270B3CC}"/>
              </a:ext>
            </a:extLst>
          </p:cNvPr>
          <p:cNvSpPr/>
          <p:nvPr/>
        </p:nvSpPr>
        <p:spPr>
          <a:xfrm>
            <a:off x="8339662" y="936540"/>
            <a:ext cx="239794" cy="2397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42C0087D-0530-8055-B0AB-31DAAFE84621}"/>
              </a:ext>
            </a:extLst>
          </p:cNvPr>
          <p:cNvSpPr/>
          <p:nvPr/>
        </p:nvSpPr>
        <p:spPr>
          <a:xfrm>
            <a:off x="9488972" y="946952"/>
            <a:ext cx="239794" cy="239794"/>
          </a:xfrm>
          <a:prstGeom prst="ellipse">
            <a:avLst/>
          </a:prstGeom>
          <a:solidFill>
            <a:srgbClr val="9BE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1F2231EE-F285-1890-4889-8719C090DE5C}"/>
              </a:ext>
            </a:extLst>
          </p:cNvPr>
          <p:cNvSpPr/>
          <p:nvPr/>
        </p:nvSpPr>
        <p:spPr>
          <a:xfrm>
            <a:off x="10374252" y="946952"/>
            <a:ext cx="239794" cy="239794"/>
          </a:xfrm>
          <a:prstGeom prst="ellipse">
            <a:avLst/>
          </a:prstGeom>
          <a:solidFill>
            <a:srgbClr val="C6E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993C7154-0725-5FE6-15A9-C4A79A66B589}"/>
              </a:ext>
            </a:extLst>
          </p:cNvPr>
          <p:cNvSpPr txBox="1"/>
          <p:nvPr/>
        </p:nvSpPr>
        <p:spPr>
          <a:xfrm>
            <a:off x="8573981" y="958717"/>
            <a:ext cx="1062410" cy="230832"/>
          </a:xfrm>
          <a:prstGeom prst="rect">
            <a:avLst/>
          </a:prstGeom>
          <a:noFill/>
        </p:spPr>
        <p:txBody>
          <a:bodyPr wrap="square">
            <a:spAutoFit/>
          </a:bodyPr>
          <a:lstStyle/>
          <a:p>
            <a:r>
              <a:rPr lang="en-US" sz="9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Pre-episode</a:t>
            </a:r>
          </a:p>
        </p:txBody>
      </p:sp>
      <p:sp>
        <p:nvSpPr>
          <p:cNvPr id="15" name="TextBox 14">
            <a:extLst>
              <a:ext uri="{FF2B5EF4-FFF2-40B4-BE49-F238E27FC236}">
                <a16:creationId xmlns:a16="http://schemas.microsoft.com/office/drawing/2014/main" id="{8D0A8C41-6E6A-D366-E4AF-CB5F0A433EF7}"/>
              </a:ext>
            </a:extLst>
          </p:cNvPr>
          <p:cNvSpPr txBox="1"/>
          <p:nvPr/>
        </p:nvSpPr>
        <p:spPr>
          <a:xfrm>
            <a:off x="9693697" y="945344"/>
            <a:ext cx="1062410" cy="230832"/>
          </a:xfrm>
          <a:prstGeom prst="rect">
            <a:avLst/>
          </a:prstGeom>
          <a:noFill/>
        </p:spPr>
        <p:txBody>
          <a:bodyPr wrap="square">
            <a:spAutoFit/>
          </a:bodyPr>
          <a:lstStyle/>
          <a:p>
            <a:r>
              <a:rPr lang="en-US" sz="9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Episode</a:t>
            </a:r>
          </a:p>
        </p:txBody>
      </p:sp>
      <p:sp>
        <p:nvSpPr>
          <p:cNvPr id="16" name="TextBox 15">
            <a:extLst>
              <a:ext uri="{FF2B5EF4-FFF2-40B4-BE49-F238E27FC236}">
                <a16:creationId xmlns:a16="http://schemas.microsoft.com/office/drawing/2014/main" id="{8555661D-E05C-CF91-D858-0F2D53FA9E4C}"/>
              </a:ext>
            </a:extLst>
          </p:cNvPr>
          <p:cNvSpPr txBox="1"/>
          <p:nvPr/>
        </p:nvSpPr>
        <p:spPr>
          <a:xfrm>
            <a:off x="10615597" y="954764"/>
            <a:ext cx="1062410" cy="230832"/>
          </a:xfrm>
          <a:prstGeom prst="rect">
            <a:avLst/>
          </a:prstGeom>
          <a:noFill/>
        </p:spPr>
        <p:txBody>
          <a:bodyPr wrap="square">
            <a:spAutoFit/>
          </a:bodyPr>
          <a:lstStyle/>
          <a:p>
            <a:r>
              <a:rPr lang="en-US" sz="9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Post-episode</a:t>
            </a:r>
          </a:p>
        </p:txBody>
      </p:sp>
    </p:spTree>
    <p:extLst>
      <p:ext uri="{BB962C8B-B14F-4D97-AF65-F5344CB8AC3E}">
        <p14:creationId xmlns:p14="http://schemas.microsoft.com/office/powerpoint/2010/main" val="174918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6422E05D-07AE-4A82-DA74-E2DBA01E770A}"/>
              </a:ext>
            </a:extLst>
          </p:cNvPr>
          <p:cNvSpPr/>
          <p:nvPr/>
        </p:nvSpPr>
        <p:spPr>
          <a:xfrm>
            <a:off x="8643732" y="3955581"/>
            <a:ext cx="3006748" cy="3980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43" name="Rectangle 142">
            <a:extLst>
              <a:ext uri="{FF2B5EF4-FFF2-40B4-BE49-F238E27FC236}">
                <a16:creationId xmlns:a16="http://schemas.microsoft.com/office/drawing/2014/main" id="{533FDC28-110B-3598-9E33-2708321492F6}"/>
              </a:ext>
            </a:extLst>
          </p:cNvPr>
          <p:cNvSpPr/>
          <p:nvPr/>
        </p:nvSpPr>
        <p:spPr>
          <a:xfrm>
            <a:off x="8643732" y="4438229"/>
            <a:ext cx="2995439" cy="728663"/>
          </a:xfrm>
          <a:prstGeom prst="rect">
            <a:avLst/>
          </a:prstGeom>
          <a:solidFill>
            <a:srgbClr val="9BE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44" name="Rectangle 143">
            <a:extLst>
              <a:ext uri="{FF2B5EF4-FFF2-40B4-BE49-F238E27FC236}">
                <a16:creationId xmlns:a16="http://schemas.microsoft.com/office/drawing/2014/main" id="{D9413158-2387-AC8C-D763-EA0BFEAA2AFA}"/>
              </a:ext>
            </a:extLst>
          </p:cNvPr>
          <p:cNvSpPr/>
          <p:nvPr/>
        </p:nvSpPr>
        <p:spPr>
          <a:xfrm>
            <a:off x="8643732" y="5256919"/>
            <a:ext cx="2995302" cy="759941"/>
          </a:xfrm>
          <a:prstGeom prst="rect">
            <a:avLst/>
          </a:prstGeom>
          <a:solidFill>
            <a:srgbClr val="C6E8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8" name="Rectangle: Rounded Corners 62">
            <a:extLst>
              <a:ext uri="{FF2B5EF4-FFF2-40B4-BE49-F238E27FC236}">
                <a16:creationId xmlns:a16="http://schemas.microsoft.com/office/drawing/2014/main" id="{1C05D8C8-62DF-F5C4-96E2-EC29621DB342}"/>
              </a:ext>
            </a:extLst>
          </p:cNvPr>
          <p:cNvSpPr/>
          <p:nvPr/>
        </p:nvSpPr>
        <p:spPr>
          <a:xfrm>
            <a:off x="2466896" y="1261162"/>
            <a:ext cx="5295792" cy="1343621"/>
          </a:xfrm>
          <a:prstGeom prst="roundRect">
            <a:avLst>
              <a:gd name="adj" fmla="val 6735"/>
            </a:avLst>
          </a:prstGeom>
          <a:solidFill>
            <a:sysClr val="window" lastClr="FFFFFF"/>
          </a:solidFill>
          <a:ln w="12700" cap="flat" cmpd="sng" algn="ctr">
            <a:noFill/>
            <a:prstDash val="solid"/>
            <a:miter lim="800000"/>
          </a:ln>
          <a:effectLst>
            <a:outerShdw blurRad="254000" sx="102000" sy="102000" algn="t" rotWithShape="0">
              <a:sysClr val="windowText" lastClr="000000">
                <a:alpha val="10000"/>
              </a:sysClr>
            </a:outerShdw>
          </a:effectLst>
        </p:spPr>
        <p:txBody>
          <a:bodyPr lIns="1188000" tIns="91440" rIns="274320" b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555"/>
              </a:solidFill>
              <a:effectLst/>
              <a:uLnTx/>
              <a:uFillTx/>
              <a:latin typeface="Atlas Grotesk Web"/>
              <a:ea typeface="+mn-ea"/>
              <a:cs typeface="+mn-cs"/>
            </a:endParaRPr>
          </a:p>
        </p:txBody>
      </p:sp>
      <p:sp>
        <p:nvSpPr>
          <p:cNvPr id="138" name="Round Same Side Corner Rectangle 137">
            <a:extLst>
              <a:ext uri="{FF2B5EF4-FFF2-40B4-BE49-F238E27FC236}">
                <a16:creationId xmlns:a16="http://schemas.microsoft.com/office/drawing/2014/main" id="{261FABFB-A222-B76E-6EC6-373CEF090C5C}"/>
              </a:ext>
            </a:extLst>
          </p:cNvPr>
          <p:cNvSpPr/>
          <p:nvPr/>
        </p:nvSpPr>
        <p:spPr>
          <a:xfrm>
            <a:off x="2474266" y="1263913"/>
            <a:ext cx="5295792" cy="354968"/>
          </a:xfrm>
          <a:prstGeom prst="round2SameRect">
            <a:avLst>
              <a:gd name="adj1" fmla="val 23807"/>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Picture 2">
            <a:extLst>
              <a:ext uri="{FF2B5EF4-FFF2-40B4-BE49-F238E27FC236}">
                <a16:creationId xmlns:a16="http://schemas.microsoft.com/office/drawing/2014/main" id="{1E73D501-D69C-E9BD-80FB-1DFD79F16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512" y="1345908"/>
            <a:ext cx="242305" cy="242305"/>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4">
            <a:extLst>
              <a:ext uri="{FF2B5EF4-FFF2-40B4-BE49-F238E27FC236}">
                <a16:creationId xmlns:a16="http://schemas.microsoft.com/office/drawing/2014/main" id="{82D5B0EE-794A-C9FD-49AB-AF1B4DFF49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602" y="1341836"/>
            <a:ext cx="246377" cy="24637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6">
            <a:extLst>
              <a:ext uri="{FF2B5EF4-FFF2-40B4-BE49-F238E27FC236}">
                <a16:creationId xmlns:a16="http://schemas.microsoft.com/office/drawing/2014/main" id="{1145ECB8-4A54-6F47-37F5-C62CE004A6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2338" y="1337408"/>
            <a:ext cx="228512" cy="228512"/>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Rounded Corners 62">
            <a:extLst>
              <a:ext uri="{FF2B5EF4-FFF2-40B4-BE49-F238E27FC236}">
                <a16:creationId xmlns:a16="http://schemas.microsoft.com/office/drawing/2014/main" id="{0F80098C-9BA3-7BEE-5676-9589CFFD3B73}"/>
              </a:ext>
            </a:extLst>
          </p:cNvPr>
          <p:cNvSpPr/>
          <p:nvPr/>
        </p:nvSpPr>
        <p:spPr>
          <a:xfrm>
            <a:off x="750834" y="2814433"/>
            <a:ext cx="5913457" cy="1137610"/>
          </a:xfrm>
          <a:prstGeom prst="roundRect">
            <a:avLst>
              <a:gd name="adj" fmla="val 6735"/>
            </a:avLst>
          </a:prstGeom>
          <a:solidFill>
            <a:sysClr val="window" lastClr="FFFFFF"/>
          </a:solidFill>
          <a:ln w="12700" cap="flat" cmpd="sng" algn="ctr">
            <a:noFill/>
            <a:prstDash val="solid"/>
            <a:miter lim="800000"/>
          </a:ln>
          <a:effectLst>
            <a:outerShdw blurRad="254000" sx="102000" sy="102000" algn="t" rotWithShape="0">
              <a:sysClr val="windowText" lastClr="000000">
                <a:alpha val="10000"/>
              </a:sysClr>
            </a:outerShdw>
          </a:effectLst>
        </p:spPr>
        <p:txBody>
          <a:bodyPr lIns="1188000" tIns="91440" rIns="274320" b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555"/>
              </a:solidFill>
              <a:effectLst/>
              <a:uLnTx/>
              <a:uFillTx/>
              <a:latin typeface="Atlas Grotesk Web"/>
              <a:ea typeface="+mn-ea"/>
              <a:cs typeface="+mn-cs"/>
            </a:endParaRPr>
          </a:p>
        </p:txBody>
      </p:sp>
      <p:sp>
        <p:nvSpPr>
          <p:cNvPr id="133" name="Round Same Side Corner Rectangle 132">
            <a:extLst>
              <a:ext uri="{FF2B5EF4-FFF2-40B4-BE49-F238E27FC236}">
                <a16:creationId xmlns:a16="http://schemas.microsoft.com/office/drawing/2014/main" id="{751F14EC-7BB2-9E41-051F-846CC1C9A4EF}"/>
              </a:ext>
            </a:extLst>
          </p:cNvPr>
          <p:cNvSpPr/>
          <p:nvPr/>
        </p:nvSpPr>
        <p:spPr>
          <a:xfrm>
            <a:off x="750834" y="2805460"/>
            <a:ext cx="5923552" cy="354968"/>
          </a:xfrm>
          <a:prstGeom prst="round2SameRect">
            <a:avLst>
              <a:gd name="adj1" fmla="val 23807"/>
              <a:gd name="adj2" fmla="val 0"/>
            </a:avLst>
          </a:prstGeom>
          <a:solidFill>
            <a:srgbClr val="9BE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Rounded Corners 62">
            <a:extLst>
              <a:ext uri="{FF2B5EF4-FFF2-40B4-BE49-F238E27FC236}">
                <a16:creationId xmlns:a16="http://schemas.microsoft.com/office/drawing/2014/main" id="{66CE4C66-CD07-1752-779F-FEED6B3A5E2D}"/>
              </a:ext>
            </a:extLst>
          </p:cNvPr>
          <p:cNvSpPr/>
          <p:nvPr/>
        </p:nvSpPr>
        <p:spPr>
          <a:xfrm>
            <a:off x="2356809" y="4169686"/>
            <a:ext cx="5413891" cy="2089381"/>
          </a:xfrm>
          <a:prstGeom prst="roundRect">
            <a:avLst>
              <a:gd name="adj" fmla="val 6735"/>
            </a:avLst>
          </a:prstGeom>
          <a:solidFill>
            <a:sysClr val="window" lastClr="FFFFFF"/>
          </a:solidFill>
          <a:ln w="12700" cap="flat" cmpd="sng" algn="ctr">
            <a:noFill/>
            <a:prstDash val="solid"/>
            <a:miter lim="800000"/>
          </a:ln>
          <a:effectLst>
            <a:outerShdw blurRad="254000" sx="102000" sy="102000" algn="t" rotWithShape="0">
              <a:sysClr val="windowText" lastClr="000000">
                <a:alpha val="10000"/>
              </a:sysClr>
            </a:outerShdw>
          </a:effectLst>
        </p:spPr>
        <p:txBody>
          <a:bodyPr lIns="1188000" tIns="91440" rIns="274320" b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555"/>
              </a:solidFill>
              <a:effectLst/>
              <a:uLnTx/>
              <a:uFillTx/>
              <a:latin typeface="Atlas Grotesk Web"/>
              <a:ea typeface="+mn-ea"/>
              <a:cs typeface="+mn-cs"/>
            </a:endParaRPr>
          </a:p>
        </p:txBody>
      </p:sp>
      <p:sp>
        <p:nvSpPr>
          <p:cNvPr id="51" name="Round Same Side Corner Rectangle 50">
            <a:extLst>
              <a:ext uri="{FF2B5EF4-FFF2-40B4-BE49-F238E27FC236}">
                <a16:creationId xmlns:a16="http://schemas.microsoft.com/office/drawing/2014/main" id="{4A2DE8BA-7EA3-B480-A388-F2AEC30F9B1B}"/>
              </a:ext>
            </a:extLst>
          </p:cNvPr>
          <p:cNvSpPr/>
          <p:nvPr/>
        </p:nvSpPr>
        <p:spPr>
          <a:xfrm>
            <a:off x="2358839" y="4169961"/>
            <a:ext cx="5411861" cy="387310"/>
          </a:xfrm>
          <a:prstGeom prst="round2SameRect">
            <a:avLst>
              <a:gd name="adj1" fmla="val 23807"/>
              <a:gd name="adj2" fmla="val 0"/>
            </a:avLst>
          </a:prstGeom>
          <a:solidFill>
            <a:srgbClr val="C6E86B">
              <a:alpha val="7831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5480C811-8784-C19D-DA46-3774717429B4}"/>
              </a:ext>
            </a:extLst>
          </p:cNvPr>
          <p:cNvSpPr>
            <a:spLocks noGrp="1"/>
          </p:cNvSpPr>
          <p:nvPr>
            <p:ph type="title"/>
          </p:nvPr>
        </p:nvSpPr>
        <p:spPr/>
        <p:txBody>
          <a:bodyPr/>
          <a:lstStyle/>
          <a:p>
            <a:r>
              <a:rPr lang="en-US" dirty="0"/>
              <a:t>Un-Insured </a:t>
            </a:r>
          </a:p>
        </p:txBody>
      </p:sp>
      <p:cxnSp>
        <p:nvCxnSpPr>
          <p:cNvPr id="10" name="Straight Connector 9">
            <a:extLst>
              <a:ext uri="{FF2B5EF4-FFF2-40B4-BE49-F238E27FC236}">
                <a16:creationId xmlns:a16="http://schemas.microsoft.com/office/drawing/2014/main" id="{44FB8472-9C3A-0722-4F15-29E3B2F88C79}"/>
              </a:ext>
            </a:extLst>
          </p:cNvPr>
          <p:cNvCxnSpPr>
            <a:cxnSpLocks/>
          </p:cNvCxnSpPr>
          <p:nvPr/>
        </p:nvCxnSpPr>
        <p:spPr>
          <a:xfrm>
            <a:off x="0" y="1979788"/>
            <a:ext cx="2535229" cy="0"/>
          </a:xfrm>
          <a:prstGeom prst="line">
            <a:avLst/>
          </a:prstGeom>
          <a:ln>
            <a:tailEnd type="triangle"/>
          </a:ln>
        </p:spPr>
        <p:style>
          <a:lnRef idx="1">
            <a:schemeClr val="dk1"/>
          </a:lnRef>
          <a:fillRef idx="0">
            <a:schemeClr val="dk1"/>
          </a:fillRef>
          <a:effectRef idx="0">
            <a:schemeClr val="dk1"/>
          </a:effectRef>
          <a:fontRef idx="minor">
            <a:schemeClr val="tx1"/>
          </a:fontRef>
        </p:style>
      </p:cxnSp>
      <p:sp>
        <p:nvSpPr>
          <p:cNvPr id="11" name="CuadroTexto 13">
            <a:extLst>
              <a:ext uri="{FF2B5EF4-FFF2-40B4-BE49-F238E27FC236}">
                <a16:creationId xmlns:a16="http://schemas.microsoft.com/office/drawing/2014/main" id="{D30D6406-44A9-25E7-844A-AB11B0931D47}"/>
              </a:ext>
            </a:extLst>
          </p:cNvPr>
          <p:cNvSpPr txBox="1"/>
          <p:nvPr/>
        </p:nvSpPr>
        <p:spPr>
          <a:xfrm>
            <a:off x="2674457" y="1295765"/>
            <a:ext cx="888111"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People</a:t>
            </a:r>
          </a:p>
        </p:txBody>
      </p:sp>
      <p:sp>
        <p:nvSpPr>
          <p:cNvPr id="12" name="CuadroTexto 15">
            <a:extLst>
              <a:ext uri="{FF2B5EF4-FFF2-40B4-BE49-F238E27FC236}">
                <a16:creationId xmlns:a16="http://schemas.microsoft.com/office/drawing/2014/main" id="{8ECBD78F-92CB-1438-4CE2-05261440443C}"/>
              </a:ext>
            </a:extLst>
          </p:cNvPr>
          <p:cNvSpPr txBox="1"/>
          <p:nvPr/>
        </p:nvSpPr>
        <p:spPr>
          <a:xfrm>
            <a:off x="3902244" y="1295765"/>
            <a:ext cx="1035169"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Process</a:t>
            </a:r>
          </a:p>
        </p:txBody>
      </p:sp>
      <p:sp>
        <p:nvSpPr>
          <p:cNvPr id="13" name="CuadroTexto 17">
            <a:extLst>
              <a:ext uri="{FF2B5EF4-FFF2-40B4-BE49-F238E27FC236}">
                <a16:creationId xmlns:a16="http://schemas.microsoft.com/office/drawing/2014/main" id="{F7E1CB1B-38C2-F6A4-CC0F-6B97AAE9CDB0}"/>
              </a:ext>
            </a:extLst>
          </p:cNvPr>
          <p:cNvSpPr txBox="1"/>
          <p:nvPr/>
        </p:nvSpPr>
        <p:spPr>
          <a:xfrm>
            <a:off x="5769563" y="1295765"/>
            <a:ext cx="1310687"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Technology </a:t>
            </a:r>
          </a:p>
        </p:txBody>
      </p:sp>
      <p:cxnSp>
        <p:nvCxnSpPr>
          <p:cNvPr id="22" name="Conector recto 14">
            <a:extLst>
              <a:ext uri="{FF2B5EF4-FFF2-40B4-BE49-F238E27FC236}">
                <a16:creationId xmlns:a16="http://schemas.microsoft.com/office/drawing/2014/main" id="{BB2B81BE-B7A8-E2B5-C367-678A665FB14C}"/>
              </a:ext>
            </a:extLst>
          </p:cNvPr>
          <p:cNvCxnSpPr>
            <a:cxnSpLocks/>
          </p:cNvCxnSpPr>
          <p:nvPr/>
        </p:nvCxnSpPr>
        <p:spPr>
          <a:xfrm>
            <a:off x="3788553" y="1256502"/>
            <a:ext cx="0" cy="1348281"/>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cxnSp>
        <p:nvCxnSpPr>
          <p:cNvPr id="25" name="Conector recto 14">
            <a:extLst>
              <a:ext uri="{FF2B5EF4-FFF2-40B4-BE49-F238E27FC236}">
                <a16:creationId xmlns:a16="http://schemas.microsoft.com/office/drawing/2014/main" id="{64859E52-1065-7835-CDDB-14A946525E51}"/>
              </a:ext>
            </a:extLst>
          </p:cNvPr>
          <p:cNvCxnSpPr>
            <a:cxnSpLocks/>
          </p:cNvCxnSpPr>
          <p:nvPr/>
        </p:nvCxnSpPr>
        <p:spPr>
          <a:xfrm>
            <a:off x="5650492" y="1243753"/>
            <a:ext cx="0" cy="1361030"/>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pic>
        <p:nvPicPr>
          <p:cNvPr id="48" name="Picture 2">
            <a:extLst>
              <a:ext uri="{FF2B5EF4-FFF2-40B4-BE49-F238E27FC236}">
                <a16:creationId xmlns:a16="http://schemas.microsoft.com/office/drawing/2014/main" id="{85A1F88C-FA6B-3599-A2B6-43B7BF47B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5365" y="4261891"/>
            <a:ext cx="242305" cy="24230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a:extLst>
              <a:ext uri="{FF2B5EF4-FFF2-40B4-BE49-F238E27FC236}">
                <a16:creationId xmlns:a16="http://schemas.microsoft.com/office/drawing/2014/main" id="{E290226D-2B35-493D-9792-1B5CEC32A4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6156" y="4263571"/>
            <a:ext cx="246377" cy="246377"/>
          </a:xfrm>
          <a:prstGeom prst="rect">
            <a:avLst/>
          </a:prstGeom>
          <a:noFill/>
          <a:extLst>
            <a:ext uri="{909E8E84-426E-40DD-AFC4-6F175D3DCCD1}">
              <a14:hiddenFill xmlns:a14="http://schemas.microsoft.com/office/drawing/2010/main">
                <a:solidFill>
                  <a:srgbClr val="FFFFFF"/>
                </a:solidFill>
              </a14:hiddenFill>
            </a:ext>
          </a:extLst>
        </p:spPr>
      </p:pic>
      <p:sp>
        <p:nvSpPr>
          <p:cNvPr id="52" name="CuadroTexto 13">
            <a:extLst>
              <a:ext uri="{FF2B5EF4-FFF2-40B4-BE49-F238E27FC236}">
                <a16:creationId xmlns:a16="http://schemas.microsoft.com/office/drawing/2014/main" id="{301843CC-B4B5-815A-B219-CB4C4B04D2C6}"/>
              </a:ext>
            </a:extLst>
          </p:cNvPr>
          <p:cNvSpPr txBox="1"/>
          <p:nvPr/>
        </p:nvSpPr>
        <p:spPr>
          <a:xfrm>
            <a:off x="2674457" y="4232003"/>
            <a:ext cx="888111"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People</a:t>
            </a:r>
          </a:p>
        </p:txBody>
      </p:sp>
      <p:sp>
        <p:nvSpPr>
          <p:cNvPr id="53" name="CuadroTexto 15">
            <a:extLst>
              <a:ext uri="{FF2B5EF4-FFF2-40B4-BE49-F238E27FC236}">
                <a16:creationId xmlns:a16="http://schemas.microsoft.com/office/drawing/2014/main" id="{CCED7C72-A890-A1D9-9F8C-6B08037F98A2}"/>
              </a:ext>
            </a:extLst>
          </p:cNvPr>
          <p:cNvSpPr txBox="1"/>
          <p:nvPr/>
        </p:nvSpPr>
        <p:spPr>
          <a:xfrm>
            <a:off x="4032995" y="4232003"/>
            <a:ext cx="1035169"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Process</a:t>
            </a:r>
          </a:p>
        </p:txBody>
      </p:sp>
      <p:sp>
        <p:nvSpPr>
          <p:cNvPr id="54" name="CuadroTexto 17">
            <a:extLst>
              <a:ext uri="{FF2B5EF4-FFF2-40B4-BE49-F238E27FC236}">
                <a16:creationId xmlns:a16="http://schemas.microsoft.com/office/drawing/2014/main" id="{02C0E694-BFE0-302C-CF74-6371E520BB1E}"/>
              </a:ext>
            </a:extLst>
          </p:cNvPr>
          <p:cNvSpPr txBox="1"/>
          <p:nvPr/>
        </p:nvSpPr>
        <p:spPr>
          <a:xfrm>
            <a:off x="5947378" y="4240053"/>
            <a:ext cx="1310687"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Technology </a:t>
            </a:r>
          </a:p>
        </p:txBody>
      </p:sp>
      <p:cxnSp>
        <p:nvCxnSpPr>
          <p:cNvPr id="59" name="Conector recto 14">
            <a:extLst>
              <a:ext uri="{FF2B5EF4-FFF2-40B4-BE49-F238E27FC236}">
                <a16:creationId xmlns:a16="http://schemas.microsoft.com/office/drawing/2014/main" id="{49D9EC2E-A174-7DEB-66F0-BCD8A4D5B9B5}"/>
              </a:ext>
            </a:extLst>
          </p:cNvPr>
          <p:cNvCxnSpPr>
            <a:cxnSpLocks/>
          </p:cNvCxnSpPr>
          <p:nvPr/>
        </p:nvCxnSpPr>
        <p:spPr>
          <a:xfrm>
            <a:off x="3919304" y="4173225"/>
            <a:ext cx="0" cy="2085842"/>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cxnSp>
        <p:nvCxnSpPr>
          <p:cNvPr id="60" name="Conector recto 14">
            <a:extLst>
              <a:ext uri="{FF2B5EF4-FFF2-40B4-BE49-F238E27FC236}">
                <a16:creationId xmlns:a16="http://schemas.microsoft.com/office/drawing/2014/main" id="{21BB0259-587D-5612-18E2-388BA3C6B7DA}"/>
              </a:ext>
            </a:extLst>
          </p:cNvPr>
          <p:cNvCxnSpPr>
            <a:cxnSpLocks/>
          </p:cNvCxnSpPr>
          <p:nvPr/>
        </p:nvCxnSpPr>
        <p:spPr>
          <a:xfrm>
            <a:off x="5708708" y="4183521"/>
            <a:ext cx="0" cy="2075546"/>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sp>
        <p:nvSpPr>
          <p:cNvPr id="74" name="CuadroTexto 13">
            <a:extLst>
              <a:ext uri="{FF2B5EF4-FFF2-40B4-BE49-F238E27FC236}">
                <a16:creationId xmlns:a16="http://schemas.microsoft.com/office/drawing/2014/main" id="{DC5E3BE5-59B9-1C3F-A818-D00345ECF47A}"/>
              </a:ext>
            </a:extLst>
          </p:cNvPr>
          <p:cNvSpPr txBox="1"/>
          <p:nvPr/>
        </p:nvSpPr>
        <p:spPr>
          <a:xfrm>
            <a:off x="1578785" y="2836436"/>
            <a:ext cx="888111"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People</a:t>
            </a:r>
          </a:p>
        </p:txBody>
      </p:sp>
      <p:sp>
        <p:nvSpPr>
          <p:cNvPr id="75" name="CuadroTexto 15">
            <a:extLst>
              <a:ext uri="{FF2B5EF4-FFF2-40B4-BE49-F238E27FC236}">
                <a16:creationId xmlns:a16="http://schemas.microsoft.com/office/drawing/2014/main" id="{7161E3D5-04C9-1891-0114-35C3554E8852}"/>
              </a:ext>
            </a:extLst>
          </p:cNvPr>
          <p:cNvSpPr txBox="1"/>
          <p:nvPr/>
        </p:nvSpPr>
        <p:spPr>
          <a:xfrm>
            <a:off x="2806572" y="2836436"/>
            <a:ext cx="1035169"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Process</a:t>
            </a:r>
          </a:p>
        </p:txBody>
      </p:sp>
      <p:sp>
        <p:nvSpPr>
          <p:cNvPr id="76" name="CuadroTexto 17">
            <a:extLst>
              <a:ext uri="{FF2B5EF4-FFF2-40B4-BE49-F238E27FC236}">
                <a16:creationId xmlns:a16="http://schemas.microsoft.com/office/drawing/2014/main" id="{97A7A2CF-7BFA-3216-1314-2A03113C558F}"/>
              </a:ext>
            </a:extLst>
          </p:cNvPr>
          <p:cNvSpPr txBox="1"/>
          <p:nvPr/>
        </p:nvSpPr>
        <p:spPr>
          <a:xfrm>
            <a:off x="4673891" y="2836436"/>
            <a:ext cx="1310687" cy="293414"/>
          </a:xfrm>
          <a:prstGeom prst="rect">
            <a:avLst/>
          </a:prstGeom>
          <a:noFill/>
        </p:spPr>
        <p:txBody>
          <a:bodyPr wrap="square" lIns="0" rtlCol="0" anchor="t">
            <a:spAutoFit/>
          </a:bodyPr>
          <a:lstStyle/>
          <a:p>
            <a:pPr>
              <a:lnSpc>
                <a:spcPct val="150000"/>
              </a:lnSpc>
            </a:pPr>
            <a:r>
              <a:rPr lang="en-US" sz="1000" b="1" dirty="0">
                <a:solidFill>
                  <a:schemeClr val="tx1">
                    <a:lumMod val="95000"/>
                    <a:lumOff val="5000"/>
                  </a:schemeClr>
                </a:solidFill>
                <a:latin typeface="Century Gothic" panose="020B0502020202020204" pitchFamily="34" charset="0"/>
                <a:cs typeface="Poppins" pitchFamily="2" charset="77"/>
              </a:rPr>
              <a:t>Technology </a:t>
            </a:r>
          </a:p>
        </p:txBody>
      </p:sp>
      <p:cxnSp>
        <p:nvCxnSpPr>
          <p:cNvPr id="81" name="Conector recto 14">
            <a:extLst>
              <a:ext uri="{FF2B5EF4-FFF2-40B4-BE49-F238E27FC236}">
                <a16:creationId xmlns:a16="http://schemas.microsoft.com/office/drawing/2014/main" id="{E0497704-CB3B-09F2-F5A3-EE53D647F781}"/>
              </a:ext>
            </a:extLst>
          </p:cNvPr>
          <p:cNvCxnSpPr>
            <a:cxnSpLocks/>
          </p:cNvCxnSpPr>
          <p:nvPr/>
        </p:nvCxnSpPr>
        <p:spPr>
          <a:xfrm>
            <a:off x="2692881" y="2809776"/>
            <a:ext cx="0" cy="1142267"/>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cxnSp>
        <p:nvCxnSpPr>
          <p:cNvPr id="82" name="Conector recto 14">
            <a:extLst>
              <a:ext uri="{FF2B5EF4-FFF2-40B4-BE49-F238E27FC236}">
                <a16:creationId xmlns:a16="http://schemas.microsoft.com/office/drawing/2014/main" id="{77B6AA1A-5644-A68E-4950-A20816A3DD45}"/>
              </a:ext>
            </a:extLst>
          </p:cNvPr>
          <p:cNvCxnSpPr>
            <a:cxnSpLocks/>
          </p:cNvCxnSpPr>
          <p:nvPr/>
        </p:nvCxnSpPr>
        <p:spPr>
          <a:xfrm>
            <a:off x="4534724" y="2816316"/>
            <a:ext cx="0" cy="1135727"/>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9E2694F3-DB05-E972-AEC4-DC4A9119A3DF}"/>
              </a:ext>
            </a:extLst>
          </p:cNvPr>
          <p:cNvGrpSpPr/>
          <p:nvPr/>
        </p:nvGrpSpPr>
        <p:grpSpPr>
          <a:xfrm>
            <a:off x="6664291" y="1772352"/>
            <a:ext cx="1538392" cy="1845444"/>
            <a:chOff x="6428279" y="1564819"/>
            <a:chExt cx="1538392" cy="1845444"/>
          </a:xfrm>
        </p:grpSpPr>
        <p:sp>
          <p:nvSpPr>
            <p:cNvPr id="109" name="Right Bracket 108">
              <a:extLst>
                <a:ext uri="{FF2B5EF4-FFF2-40B4-BE49-F238E27FC236}">
                  <a16:creationId xmlns:a16="http://schemas.microsoft.com/office/drawing/2014/main" id="{F8E4A547-2CF4-E8E7-90E1-50BD97B3DB7E}"/>
                </a:ext>
              </a:extLst>
            </p:cNvPr>
            <p:cNvSpPr/>
            <p:nvPr/>
          </p:nvSpPr>
          <p:spPr>
            <a:xfrm>
              <a:off x="7523952" y="1564819"/>
              <a:ext cx="442719" cy="1845443"/>
            </a:xfrm>
            <a:prstGeom prst="rightBracket">
              <a:avLst>
                <a:gd name="adj" fmla="val 9813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cxnSp>
          <p:nvCxnSpPr>
            <p:cNvPr id="110" name="Straight Connector 109">
              <a:extLst>
                <a:ext uri="{FF2B5EF4-FFF2-40B4-BE49-F238E27FC236}">
                  <a16:creationId xmlns:a16="http://schemas.microsoft.com/office/drawing/2014/main" id="{8930B866-08B5-8F7C-04B5-8125F7192D48}"/>
                </a:ext>
              </a:extLst>
            </p:cNvPr>
            <p:cNvCxnSpPr>
              <a:cxnSpLocks/>
              <a:endCxn id="109" idx="1"/>
            </p:cNvCxnSpPr>
            <p:nvPr/>
          </p:nvCxnSpPr>
          <p:spPr>
            <a:xfrm flipV="1">
              <a:off x="6428279" y="3410262"/>
              <a:ext cx="1095673" cy="1"/>
            </a:xfrm>
            <a:prstGeom prst="line">
              <a:avLst/>
            </a:prstGeom>
            <a:ln>
              <a:headEnd type="triangle"/>
            </a:ln>
          </p:spPr>
          <p:style>
            <a:lnRef idx="1">
              <a:schemeClr val="dk1"/>
            </a:lnRef>
            <a:fillRef idx="0">
              <a:schemeClr val="dk1"/>
            </a:fillRef>
            <a:effectRef idx="0">
              <a:schemeClr val="dk1"/>
            </a:effectRef>
            <a:fontRef idx="minor">
              <a:schemeClr val="tx1"/>
            </a:fontRef>
          </p:style>
        </p:cxnSp>
      </p:grpSp>
      <p:sp>
        <p:nvSpPr>
          <p:cNvPr id="115" name="Right Bracket 114">
            <a:extLst>
              <a:ext uri="{FF2B5EF4-FFF2-40B4-BE49-F238E27FC236}">
                <a16:creationId xmlns:a16="http://schemas.microsoft.com/office/drawing/2014/main" id="{6F04F1C6-F793-5BF9-A612-F5F2641A057E}"/>
              </a:ext>
            </a:extLst>
          </p:cNvPr>
          <p:cNvSpPr/>
          <p:nvPr/>
        </p:nvSpPr>
        <p:spPr>
          <a:xfrm flipH="1">
            <a:off x="371400" y="3592619"/>
            <a:ext cx="373474" cy="1730429"/>
          </a:xfrm>
          <a:prstGeom prst="rightBracket">
            <a:avLst>
              <a:gd name="adj" fmla="val 9813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30" name="Right Bracket 129">
            <a:extLst>
              <a:ext uri="{FF2B5EF4-FFF2-40B4-BE49-F238E27FC236}">
                <a16:creationId xmlns:a16="http://schemas.microsoft.com/office/drawing/2014/main" id="{CAC1573F-467C-1210-3237-E5B484EF18D6}"/>
              </a:ext>
            </a:extLst>
          </p:cNvPr>
          <p:cNvSpPr/>
          <p:nvPr/>
        </p:nvSpPr>
        <p:spPr>
          <a:xfrm>
            <a:off x="8189704" y="1308519"/>
            <a:ext cx="442719" cy="4951076"/>
          </a:xfrm>
          <a:prstGeom prst="rightBracket">
            <a:avLst>
              <a:gd name="adj" fmla="val 68200"/>
            </a:avLst>
          </a:prstGeom>
          <a:ln w="12700">
            <a:solidFill>
              <a:schemeClr val="tx1">
                <a:lumMod val="85000"/>
                <a:lumOff val="15000"/>
              </a:schemeClr>
            </a:solidFill>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pic>
        <p:nvPicPr>
          <p:cNvPr id="132" name="Picture 6">
            <a:extLst>
              <a:ext uri="{FF2B5EF4-FFF2-40B4-BE49-F238E27FC236}">
                <a16:creationId xmlns:a16="http://schemas.microsoft.com/office/drawing/2014/main" id="{74E862EE-034E-AB50-2AF1-F4C8DCD570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1936" y="4261891"/>
            <a:ext cx="228512" cy="228512"/>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2">
            <a:extLst>
              <a:ext uri="{FF2B5EF4-FFF2-40B4-BE49-F238E27FC236}">
                <a16:creationId xmlns:a16="http://schemas.microsoft.com/office/drawing/2014/main" id="{EC1663C4-B7DD-016C-EF62-999236477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8840" y="2887455"/>
            <a:ext cx="242305" cy="242305"/>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
            <a:extLst>
              <a:ext uri="{FF2B5EF4-FFF2-40B4-BE49-F238E27FC236}">
                <a16:creationId xmlns:a16="http://schemas.microsoft.com/office/drawing/2014/main" id="{11FF7242-3239-3F73-E1C2-7249494FD6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7930" y="2883383"/>
            <a:ext cx="246377" cy="246377"/>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6">
            <a:extLst>
              <a:ext uri="{FF2B5EF4-FFF2-40B4-BE49-F238E27FC236}">
                <a16:creationId xmlns:a16="http://schemas.microsoft.com/office/drawing/2014/main" id="{9C08EC1B-5311-5AB9-351C-6C28822B65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6666" y="2878955"/>
            <a:ext cx="228512" cy="22851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C5881009-1C85-F03F-E163-80A8887CDD55}"/>
              </a:ext>
            </a:extLst>
          </p:cNvPr>
          <p:cNvCxnSpPr>
            <a:cxnSpLocks/>
          </p:cNvCxnSpPr>
          <p:nvPr/>
        </p:nvCxnSpPr>
        <p:spPr>
          <a:xfrm flipH="1" flipV="1">
            <a:off x="734000" y="5328839"/>
            <a:ext cx="1605975" cy="15957"/>
          </a:xfrm>
          <a:prstGeom prst="line">
            <a:avLst/>
          </a:prstGeom>
          <a:ln>
            <a:headEnd type="triangle"/>
          </a:ln>
        </p:spPr>
        <p:style>
          <a:lnRef idx="1">
            <a:schemeClr val="dk1"/>
          </a:lnRef>
          <a:fillRef idx="0">
            <a:schemeClr val="dk1"/>
          </a:fillRef>
          <a:effectRef idx="0">
            <a:schemeClr val="dk1"/>
          </a:effectRef>
          <a:fontRef idx="minor">
            <a:schemeClr val="tx1"/>
          </a:fontRef>
        </p:style>
      </p:cxnSp>
      <p:graphicFrame>
        <p:nvGraphicFramePr>
          <p:cNvPr id="19" name="Table 19">
            <a:extLst>
              <a:ext uri="{FF2B5EF4-FFF2-40B4-BE49-F238E27FC236}">
                <a16:creationId xmlns:a16="http://schemas.microsoft.com/office/drawing/2014/main" id="{B43161F3-DAB9-A606-51B5-00632DB01E54}"/>
              </a:ext>
            </a:extLst>
          </p:cNvPr>
          <p:cNvGraphicFramePr>
            <a:graphicFrameLocks noGrp="1"/>
          </p:cNvGraphicFramePr>
          <p:nvPr>
            <p:extLst>
              <p:ext uri="{D42A27DB-BD31-4B8C-83A1-F6EECF244321}">
                <p14:modId xmlns:p14="http://schemas.microsoft.com/office/powerpoint/2010/main" val="3498674995"/>
              </p:ext>
            </p:extLst>
          </p:nvPr>
        </p:nvGraphicFramePr>
        <p:xfrm>
          <a:off x="8654191" y="1455229"/>
          <a:ext cx="2587775" cy="2500088"/>
        </p:xfrm>
        <a:graphic>
          <a:graphicData uri="http://schemas.openxmlformats.org/drawingml/2006/table">
            <a:tbl>
              <a:tblPr firstRow="1" bandRow="1">
                <a:tableStyleId>{D063CAC8-CBCA-4748-A2EA-3F989033F948}</a:tableStyleId>
              </a:tblPr>
              <a:tblGrid>
                <a:gridCol w="2587775">
                  <a:extLst>
                    <a:ext uri="{9D8B030D-6E8A-4147-A177-3AD203B41FA5}">
                      <a16:colId xmlns:a16="http://schemas.microsoft.com/office/drawing/2014/main" val="1253896797"/>
                    </a:ext>
                  </a:extLst>
                </a:gridCol>
              </a:tblGrid>
              <a:tr h="5743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Persona: </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Individual - Male/Female - Private Insurance</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alpha val="0"/>
                      </a:schemeClr>
                    </a:solidFill>
                  </a:tcPr>
                </a:tc>
                <a:extLst>
                  <a:ext uri="{0D108BD9-81ED-4DB2-BD59-A6C34878D82A}">
                    <a16:rowId xmlns:a16="http://schemas.microsoft.com/office/drawing/2014/main" val="3882145817"/>
                  </a:ext>
                </a:extLst>
              </a:tr>
              <a:tr h="41259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Type: </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Outpatient</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alpha val="0"/>
                      </a:schemeClr>
                    </a:solidFill>
                  </a:tcPr>
                </a:tc>
                <a:extLst>
                  <a:ext uri="{0D108BD9-81ED-4DB2-BD59-A6C34878D82A}">
                    <a16:rowId xmlns:a16="http://schemas.microsoft.com/office/drawing/2014/main" val="4138268393"/>
                  </a:ext>
                </a:extLst>
              </a:tr>
              <a:tr h="40144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Scenario:</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Specialist Pharmacy Drug</a:t>
                      </a:r>
                      <a:endPar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4703743"/>
                  </a:ext>
                </a:extLst>
              </a:tr>
              <a:tr h="37914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Location:</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Rural</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6737031"/>
                  </a:ext>
                </a:extLst>
              </a:tr>
              <a:tr h="36627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Pre-Condition: </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Normal Lifestyle</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4057516"/>
                  </a:ext>
                </a:extLst>
              </a:tr>
              <a:tr h="36627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Pain Points: </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242524361"/>
                  </a:ext>
                </a:extLst>
              </a:tr>
            </a:tbl>
          </a:graphicData>
        </a:graphic>
      </p:graphicFrame>
      <p:sp>
        <p:nvSpPr>
          <p:cNvPr id="35" name="TextBox 34">
            <a:extLst>
              <a:ext uri="{FF2B5EF4-FFF2-40B4-BE49-F238E27FC236}">
                <a16:creationId xmlns:a16="http://schemas.microsoft.com/office/drawing/2014/main" id="{C2DCD4D0-ACB2-A4E2-8585-CC0659C685EF}"/>
              </a:ext>
            </a:extLst>
          </p:cNvPr>
          <p:cNvSpPr txBox="1"/>
          <p:nvPr/>
        </p:nvSpPr>
        <p:spPr>
          <a:xfrm>
            <a:off x="2674457" y="1674929"/>
            <a:ext cx="1280584" cy="338554"/>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Back Office Support Team</a:t>
            </a:r>
          </a:p>
        </p:txBody>
      </p:sp>
      <p:sp>
        <p:nvSpPr>
          <p:cNvPr id="39" name="TextBox 38">
            <a:extLst>
              <a:ext uri="{FF2B5EF4-FFF2-40B4-BE49-F238E27FC236}">
                <a16:creationId xmlns:a16="http://schemas.microsoft.com/office/drawing/2014/main" id="{8E6BF99E-C98C-53C9-5A08-A936B57675CB}"/>
              </a:ext>
            </a:extLst>
          </p:cNvPr>
          <p:cNvSpPr txBox="1"/>
          <p:nvPr/>
        </p:nvSpPr>
        <p:spPr>
          <a:xfrm>
            <a:off x="3902244" y="1679589"/>
            <a:ext cx="2170537" cy="830997"/>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Plan Enrollment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Provider Search</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Pre-Check Questionnaire*</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Insurance Check*</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Patient Responsibility - if any*</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Front Desk Automation*</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TextBox 39">
            <a:extLst>
              <a:ext uri="{FF2B5EF4-FFF2-40B4-BE49-F238E27FC236}">
                <a16:creationId xmlns:a16="http://schemas.microsoft.com/office/drawing/2014/main" id="{7DE39AB1-4339-5BD7-A65A-D4F67A4F1EC7}"/>
              </a:ext>
            </a:extLst>
          </p:cNvPr>
          <p:cNvSpPr txBox="1"/>
          <p:nvPr/>
        </p:nvSpPr>
        <p:spPr>
          <a:xfrm>
            <a:off x="5769563" y="1623678"/>
            <a:ext cx="2170537" cy="954107"/>
          </a:xfrm>
          <a:prstGeom prst="rect">
            <a:avLst/>
          </a:prstGeom>
          <a:noFill/>
        </p:spPr>
        <p:txBody>
          <a:bodyPr wrap="square" rtlCol="0">
            <a:spAutoFit/>
          </a:bodyPr>
          <a:lstStyle/>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EHR*</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EMR*</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Find Doc</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Coverage Check (Eligibility)</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RCM Product*</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Consent Management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Payments</a:t>
            </a:r>
          </a:p>
        </p:txBody>
      </p:sp>
      <p:sp>
        <p:nvSpPr>
          <p:cNvPr id="41" name="TextBox 40">
            <a:extLst>
              <a:ext uri="{FF2B5EF4-FFF2-40B4-BE49-F238E27FC236}">
                <a16:creationId xmlns:a16="http://schemas.microsoft.com/office/drawing/2014/main" id="{21762B45-4CB1-88FA-5479-EBA8E462559E}"/>
              </a:ext>
            </a:extLst>
          </p:cNvPr>
          <p:cNvSpPr txBox="1"/>
          <p:nvPr/>
        </p:nvSpPr>
        <p:spPr>
          <a:xfrm>
            <a:off x="2502407" y="4594094"/>
            <a:ext cx="1388482" cy="1077218"/>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RCM analyst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Claim Analyst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UM - Analyst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CM - Team</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Pharmacist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Patient Responsibility (for any new services)</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Payer</a:t>
            </a:r>
          </a:p>
        </p:txBody>
      </p:sp>
      <p:sp>
        <p:nvSpPr>
          <p:cNvPr id="42" name="TextBox 41">
            <a:extLst>
              <a:ext uri="{FF2B5EF4-FFF2-40B4-BE49-F238E27FC236}">
                <a16:creationId xmlns:a16="http://schemas.microsoft.com/office/drawing/2014/main" id="{510F8AD5-7740-1EA9-991B-3A5E315BC6F6}"/>
              </a:ext>
            </a:extLst>
          </p:cNvPr>
          <p:cNvSpPr txBox="1"/>
          <p:nvPr/>
        </p:nvSpPr>
        <p:spPr>
          <a:xfrm>
            <a:off x="3983590" y="4594094"/>
            <a:ext cx="2170537" cy="1446550"/>
          </a:xfrm>
          <a:prstGeom prst="rect">
            <a:avLst/>
          </a:prstGeom>
          <a:noFill/>
        </p:spPr>
        <p:txBody>
          <a:bodyPr wrap="square" rtlCol="0">
            <a:spAutoFit/>
          </a:bodyPr>
          <a:lstStyle/>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RCM*</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Visit Summary* </a:t>
            </a:r>
            <a:r>
              <a:rPr lang="en-US" sz="800" dirty="0">
                <a:latin typeface="Open Sans" panose="020B0606030504020204" pitchFamily="34" charset="0"/>
                <a:ea typeface="Open Sans" panose="020B0606030504020204" pitchFamily="34" charset="0"/>
                <a:cs typeface="Open Sans" panose="020B0606030504020204" pitchFamily="34" charset="0"/>
              </a:rPr>
              <a:t>Utilization Management</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Care Management*</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Remote Patient Monitoring</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SDOH*</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Healthy Lifestyle Initiative</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Patient </a:t>
            </a:r>
            <a:r>
              <a:rPr lang="en-US" sz="800" dirty="0" err="1">
                <a:latin typeface="Open Sans" panose="020B0606030504020204" pitchFamily="34" charset="0"/>
                <a:ea typeface="Open Sans" panose="020B0606030504020204" pitchFamily="34" charset="0"/>
                <a:cs typeface="Open Sans" panose="020B0606030504020204" pitchFamily="34" charset="0"/>
              </a:rPr>
              <a:t>Biling</a:t>
            </a:r>
            <a:endParaRPr lang="en-US" sz="80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Referral Management</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0" action="ppaction://hlinksldjump">
                  <a:extLst>
                    <a:ext uri="{A12FA001-AC4F-418D-AE19-62706E023703}">
                      <ahyp:hlinkClr xmlns:ahyp="http://schemas.microsoft.com/office/drawing/2018/hyperlinkcolor" val="tx"/>
                    </a:ext>
                  </a:extLst>
                </a:hlinkClick>
              </a:rPr>
              <a:t>Data Analysis*</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Copay Plans</a:t>
            </a:r>
          </a:p>
        </p:txBody>
      </p:sp>
      <p:sp>
        <p:nvSpPr>
          <p:cNvPr id="43" name="TextBox 42">
            <a:extLst>
              <a:ext uri="{FF2B5EF4-FFF2-40B4-BE49-F238E27FC236}">
                <a16:creationId xmlns:a16="http://schemas.microsoft.com/office/drawing/2014/main" id="{FE0A9D95-64E5-CD3E-6C62-7C9057168F17}"/>
              </a:ext>
            </a:extLst>
          </p:cNvPr>
          <p:cNvSpPr txBox="1"/>
          <p:nvPr/>
        </p:nvSpPr>
        <p:spPr>
          <a:xfrm>
            <a:off x="5806480" y="4584707"/>
            <a:ext cx="2354808" cy="1692771"/>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E-Prescription</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Lab Report</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Claim Adjudication*</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Claim status*</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Remittance Process</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EOB Report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COB</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Billing and Payment</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Clearing House*</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FHIR Integration*</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Remote Patient Monitoring</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Pre-Auth/Referral Management</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0" action="ppaction://hlinksldjump">
                  <a:extLst>
                    <a:ext uri="{A12FA001-AC4F-418D-AE19-62706E023703}">
                      <ahyp:hlinkClr xmlns:ahyp="http://schemas.microsoft.com/office/drawing/2018/hyperlinkcolor" val="tx"/>
                    </a:ext>
                  </a:extLst>
                </a:hlinkClick>
              </a:rPr>
              <a:t>FWA - Data Integrity*</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TextBox 43">
            <a:extLst>
              <a:ext uri="{FF2B5EF4-FFF2-40B4-BE49-F238E27FC236}">
                <a16:creationId xmlns:a16="http://schemas.microsoft.com/office/drawing/2014/main" id="{7567456F-2E39-AA63-E455-D415C31BF715}"/>
              </a:ext>
            </a:extLst>
          </p:cNvPr>
          <p:cNvSpPr txBox="1"/>
          <p:nvPr/>
        </p:nvSpPr>
        <p:spPr>
          <a:xfrm>
            <a:off x="833741" y="3189193"/>
            <a:ext cx="1747385" cy="338554"/>
          </a:xfrm>
          <a:prstGeom prst="rect">
            <a:avLst/>
          </a:prstGeom>
          <a:noFill/>
        </p:spPr>
        <p:txBody>
          <a:bodyPr wrap="square" rtlCol="0">
            <a:spAutoFit/>
          </a:bodyPr>
          <a:lstStyle/>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Lab Technician</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Pharmacist</a:t>
            </a:r>
          </a:p>
        </p:txBody>
      </p:sp>
      <p:sp>
        <p:nvSpPr>
          <p:cNvPr id="45" name="TextBox 44">
            <a:extLst>
              <a:ext uri="{FF2B5EF4-FFF2-40B4-BE49-F238E27FC236}">
                <a16:creationId xmlns:a16="http://schemas.microsoft.com/office/drawing/2014/main" id="{C2AFD26D-D918-108D-878B-06E092F84261}"/>
              </a:ext>
            </a:extLst>
          </p:cNvPr>
          <p:cNvSpPr txBox="1"/>
          <p:nvPr/>
        </p:nvSpPr>
        <p:spPr>
          <a:xfrm>
            <a:off x="2721625" y="3189193"/>
            <a:ext cx="1880043" cy="461665"/>
          </a:xfrm>
          <a:prstGeom prst="rect">
            <a:avLst/>
          </a:prstGeom>
          <a:noFill/>
        </p:spPr>
        <p:txBody>
          <a:bodyPr wrap="square" rtlCol="0">
            <a:spAutoFit/>
          </a:bodyPr>
          <a:lstStyle/>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Service Provided</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E-Prescription</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Referral Management</a:t>
            </a:r>
          </a:p>
        </p:txBody>
      </p:sp>
      <p:sp>
        <p:nvSpPr>
          <p:cNvPr id="46" name="TextBox 45">
            <a:extLst>
              <a:ext uri="{FF2B5EF4-FFF2-40B4-BE49-F238E27FC236}">
                <a16:creationId xmlns:a16="http://schemas.microsoft.com/office/drawing/2014/main" id="{4BA50AFA-3D48-1A41-E596-D0768968566C}"/>
              </a:ext>
            </a:extLst>
          </p:cNvPr>
          <p:cNvSpPr txBox="1"/>
          <p:nvPr/>
        </p:nvSpPr>
        <p:spPr>
          <a:xfrm>
            <a:off x="4623439" y="3177518"/>
            <a:ext cx="2170537" cy="707886"/>
          </a:xfrm>
          <a:prstGeom prst="rect">
            <a:avLst/>
          </a:prstGeom>
          <a:noFill/>
        </p:spPr>
        <p:txBody>
          <a:bodyPr wrap="square" rtlCol="0">
            <a:spAutoFit/>
          </a:bodyPr>
          <a:lstStyle/>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EHR*</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EMR*</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Consent Management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Telehealth</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0" action="ppaction://hlinksldjump">
                  <a:extLst>
                    <a:ext uri="{A12FA001-AC4F-418D-AE19-62706E023703}">
                      <ahyp:hlinkClr xmlns:ahyp="http://schemas.microsoft.com/office/drawing/2018/hyperlinkcolor" val="tx"/>
                    </a:ext>
                  </a:extLst>
                </a:hlinkClick>
              </a:rPr>
              <a:t>Data Analysis*</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TextBox 46">
            <a:extLst>
              <a:ext uri="{FF2B5EF4-FFF2-40B4-BE49-F238E27FC236}">
                <a16:creationId xmlns:a16="http://schemas.microsoft.com/office/drawing/2014/main" id="{8B92FDB3-5D00-789E-E2ED-B59B607E9D96}"/>
              </a:ext>
            </a:extLst>
          </p:cNvPr>
          <p:cNvSpPr txBox="1"/>
          <p:nvPr/>
        </p:nvSpPr>
        <p:spPr>
          <a:xfrm>
            <a:off x="8769365" y="4016840"/>
            <a:ext cx="2946098" cy="307777"/>
          </a:xfrm>
          <a:prstGeom prst="rect">
            <a:avLst/>
          </a:prstGeom>
          <a:noFill/>
        </p:spPr>
        <p:txBody>
          <a:bodyPr wrap="square" rtlCol="0">
            <a:spAutoFit/>
          </a:bodyPr>
          <a:lstStyle/>
          <a:p>
            <a:pPr marL="171450" indent="-171450">
              <a:buFont typeface="Arial" panose="020B0604020202020204" pitchFamily="34" charset="0"/>
              <a:buChar char="•"/>
            </a:pPr>
            <a:r>
              <a:rPr lang="en-US" sz="700">
                <a:latin typeface="Open Sans" panose="020B0606030504020204" pitchFamily="34" charset="0"/>
                <a:ea typeface="Open Sans" panose="020B0606030504020204" pitchFamily="34" charset="0"/>
                <a:cs typeface="Open Sans" panose="020B0606030504020204" pitchFamily="34" charset="0"/>
              </a:rPr>
              <a:t>Cost Outlook for the episode</a:t>
            </a:r>
          </a:p>
          <a:p>
            <a:pPr marL="171450" indent="-171450">
              <a:buFont typeface="Arial" panose="020B0604020202020204" pitchFamily="34" charset="0"/>
              <a:buChar char="•"/>
            </a:pPr>
            <a:r>
              <a:rPr lang="en-US" sz="700">
                <a:latin typeface="Open Sans" panose="020B0606030504020204" pitchFamily="34" charset="0"/>
                <a:ea typeface="Open Sans" panose="020B0606030504020204" pitchFamily="34" charset="0"/>
                <a:cs typeface="Open Sans" panose="020B0606030504020204" pitchFamily="34" charset="0"/>
              </a:rPr>
              <a:t>Data Ownership/Sharing</a:t>
            </a:r>
          </a:p>
        </p:txBody>
      </p:sp>
      <p:sp>
        <p:nvSpPr>
          <p:cNvPr id="61" name="TextBox 60">
            <a:extLst>
              <a:ext uri="{FF2B5EF4-FFF2-40B4-BE49-F238E27FC236}">
                <a16:creationId xmlns:a16="http://schemas.microsoft.com/office/drawing/2014/main" id="{A8ED8207-05B1-6D35-0A17-E55084494DFC}"/>
              </a:ext>
            </a:extLst>
          </p:cNvPr>
          <p:cNvSpPr txBox="1"/>
          <p:nvPr/>
        </p:nvSpPr>
        <p:spPr>
          <a:xfrm>
            <a:off x="8747459" y="4498698"/>
            <a:ext cx="2995302" cy="630942"/>
          </a:xfrm>
          <a:prstGeom prst="rect">
            <a:avLst/>
          </a:prstGeom>
          <a:noFill/>
        </p:spPr>
        <p:txBody>
          <a:bodyPr wrap="square" rtlCol="0">
            <a:spAutoFit/>
          </a:bodyPr>
          <a:lstStyle/>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EHR/EMR Integration with other Entities</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Data Ownership by Patients</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Intense Care management Plan and Longer Episodes/Sessions</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Provider Network Accessibility</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Mail Delivery Delays</a:t>
            </a:r>
          </a:p>
        </p:txBody>
      </p:sp>
      <p:sp>
        <p:nvSpPr>
          <p:cNvPr id="62" name="TextBox 61">
            <a:extLst>
              <a:ext uri="{FF2B5EF4-FFF2-40B4-BE49-F238E27FC236}">
                <a16:creationId xmlns:a16="http://schemas.microsoft.com/office/drawing/2014/main" id="{4B7E1D5D-75DE-E114-5BD3-91989A8229F6}"/>
              </a:ext>
            </a:extLst>
          </p:cNvPr>
          <p:cNvSpPr txBox="1"/>
          <p:nvPr/>
        </p:nvSpPr>
        <p:spPr>
          <a:xfrm>
            <a:off x="8769365" y="5276241"/>
            <a:ext cx="3006748" cy="738664"/>
          </a:xfrm>
          <a:prstGeom prst="rect">
            <a:avLst/>
          </a:prstGeom>
          <a:noFill/>
        </p:spPr>
        <p:txBody>
          <a:bodyPr wrap="square" rtlCol="0">
            <a:spAutoFit/>
          </a:bodyPr>
          <a:lstStyle/>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Multi Entity Integration</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RCM Follow-up</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Code Set</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Data Cleansing</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Visit Summary Automation</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Patient Adherence to Prescription and Session Completeness</a:t>
            </a:r>
          </a:p>
        </p:txBody>
      </p:sp>
      <p:sp>
        <p:nvSpPr>
          <p:cNvPr id="5" name="Oval 4">
            <a:extLst>
              <a:ext uri="{FF2B5EF4-FFF2-40B4-BE49-F238E27FC236}">
                <a16:creationId xmlns:a16="http://schemas.microsoft.com/office/drawing/2014/main" id="{0DD979B5-BF93-9FE2-D112-A0524A210883}"/>
              </a:ext>
            </a:extLst>
          </p:cNvPr>
          <p:cNvSpPr/>
          <p:nvPr/>
        </p:nvSpPr>
        <p:spPr>
          <a:xfrm>
            <a:off x="8339662" y="936540"/>
            <a:ext cx="239794" cy="2397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FB150FB-2838-DA3E-7C49-85785AD5C18F}"/>
              </a:ext>
            </a:extLst>
          </p:cNvPr>
          <p:cNvSpPr/>
          <p:nvPr/>
        </p:nvSpPr>
        <p:spPr>
          <a:xfrm>
            <a:off x="9488972" y="946952"/>
            <a:ext cx="239794" cy="239794"/>
          </a:xfrm>
          <a:prstGeom prst="ellipse">
            <a:avLst/>
          </a:prstGeom>
          <a:solidFill>
            <a:srgbClr val="9BE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0052516-4AB9-3650-B3E9-CE8F1C21842A}"/>
              </a:ext>
            </a:extLst>
          </p:cNvPr>
          <p:cNvSpPr/>
          <p:nvPr/>
        </p:nvSpPr>
        <p:spPr>
          <a:xfrm>
            <a:off x="10374252" y="946952"/>
            <a:ext cx="239794" cy="239794"/>
          </a:xfrm>
          <a:prstGeom prst="ellipse">
            <a:avLst/>
          </a:prstGeom>
          <a:solidFill>
            <a:srgbClr val="C6E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57DF8DF-1CC1-3910-3209-EC4DDD43DDE3}"/>
              </a:ext>
            </a:extLst>
          </p:cNvPr>
          <p:cNvSpPr txBox="1"/>
          <p:nvPr/>
        </p:nvSpPr>
        <p:spPr>
          <a:xfrm>
            <a:off x="8573981" y="958717"/>
            <a:ext cx="1062410" cy="230832"/>
          </a:xfrm>
          <a:prstGeom prst="rect">
            <a:avLst/>
          </a:prstGeom>
          <a:noFill/>
        </p:spPr>
        <p:txBody>
          <a:bodyPr wrap="square">
            <a:spAutoFit/>
          </a:bodyPr>
          <a:lstStyle/>
          <a:p>
            <a:r>
              <a:rPr lang="en-US" sz="9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Pre-episode</a:t>
            </a:r>
          </a:p>
        </p:txBody>
      </p:sp>
      <p:sp>
        <p:nvSpPr>
          <p:cNvPr id="15" name="TextBox 14">
            <a:extLst>
              <a:ext uri="{FF2B5EF4-FFF2-40B4-BE49-F238E27FC236}">
                <a16:creationId xmlns:a16="http://schemas.microsoft.com/office/drawing/2014/main" id="{1504FC70-7527-5C5C-FC4F-3A70AF99F444}"/>
              </a:ext>
            </a:extLst>
          </p:cNvPr>
          <p:cNvSpPr txBox="1"/>
          <p:nvPr/>
        </p:nvSpPr>
        <p:spPr>
          <a:xfrm>
            <a:off x="9693697" y="945344"/>
            <a:ext cx="1062410" cy="230832"/>
          </a:xfrm>
          <a:prstGeom prst="rect">
            <a:avLst/>
          </a:prstGeom>
          <a:noFill/>
        </p:spPr>
        <p:txBody>
          <a:bodyPr wrap="square">
            <a:spAutoFit/>
          </a:bodyPr>
          <a:lstStyle/>
          <a:p>
            <a:r>
              <a:rPr lang="en-US" sz="9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Episode</a:t>
            </a:r>
          </a:p>
        </p:txBody>
      </p:sp>
      <p:sp>
        <p:nvSpPr>
          <p:cNvPr id="16" name="TextBox 15">
            <a:extLst>
              <a:ext uri="{FF2B5EF4-FFF2-40B4-BE49-F238E27FC236}">
                <a16:creationId xmlns:a16="http://schemas.microsoft.com/office/drawing/2014/main" id="{99042663-C0E0-E56C-14F3-4B4E2ABFF7B2}"/>
              </a:ext>
            </a:extLst>
          </p:cNvPr>
          <p:cNvSpPr txBox="1"/>
          <p:nvPr/>
        </p:nvSpPr>
        <p:spPr>
          <a:xfrm>
            <a:off x="10615597" y="954764"/>
            <a:ext cx="1062410" cy="230832"/>
          </a:xfrm>
          <a:prstGeom prst="rect">
            <a:avLst/>
          </a:prstGeom>
          <a:noFill/>
        </p:spPr>
        <p:txBody>
          <a:bodyPr wrap="square">
            <a:spAutoFit/>
          </a:bodyPr>
          <a:lstStyle/>
          <a:p>
            <a:r>
              <a:rPr lang="en-US" sz="9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Post-episode</a:t>
            </a:r>
          </a:p>
        </p:txBody>
      </p:sp>
    </p:spTree>
    <p:extLst>
      <p:ext uri="{BB962C8B-B14F-4D97-AF65-F5344CB8AC3E}">
        <p14:creationId xmlns:p14="http://schemas.microsoft.com/office/powerpoint/2010/main" val="313937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6422E05D-07AE-4A82-DA74-E2DBA01E770A}"/>
              </a:ext>
            </a:extLst>
          </p:cNvPr>
          <p:cNvSpPr/>
          <p:nvPr/>
        </p:nvSpPr>
        <p:spPr>
          <a:xfrm>
            <a:off x="8643732" y="3883863"/>
            <a:ext cx="3006748" cy="6651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3" name="Rectangle 142">
            <a:extLst>
              <a:ext uri="{FF2B5EF4-FFF2-40B4-BE49-F238E27FC236}">
                <a16:creationId xmlns:a16="http://schemas.microsoft.com/office/drawing/2014/main" id="{533FDC28-110B-3598-9E33-2708321492F6}"/>
              </a:ext>
            </a:extLst>
          </p:cNvPr>
          <p:cNvSpPr/>
          <p:nvPr/>
        </p:nvSpPr>
        <p:spPr>
          <a:xfrm>
            <a:off x="8643732" y="4620976"/>
            <a:ext cx="2995439" cy="589208"/>
          </a:xfrm>
          <a:prstGeom prst="rect">
            <a:avLst/>
          </a:prstGeom>
          <a:solidFill>
            <a:srgbClr val="9BE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4" name="Rectangle 143">
            <a:extLst>
              <a:ext uri="{FF2B5EF4-FFF2-40B4-BE49-F238E27FC236}">
                <a16:creationId xmlns:a16="http://schemas.microsoft.com/office/drawing/2014/main" id="{D9413158-2387-AC8C-D763-EA0BFEAA2AFA}"/>
              </a:ext>
            </a:extLst>
          </p:cNvPr>
          <p:cNvSpPr/>
          <p:nvPr/>
        </p:nvSpPr>
        <p:spPr>
          <a:xfrm>
            <a:off x="8643732" y="5274852"/>
            <a:ext cx="2995302" cy="757985"/>
          </a:xfrm>
          <a:prstGeom prst="rect">
            <a:avLst/>
          </a:prstGeom>
          <a:solidFill>
            <a:srgbClr val="C6E8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 name="Rectangle: Rounded Corners 62">
            <a:extLst>
              <a:ext uri="{FF2B5EF4-FFF2-40B4-BE49-F238E27FC236}">
                <a16:creationId xmlns:a16="http://schemas.microsoft.com/office/drawing/2014/main" id="{1C05D8C8-62DF-F5C4-96E2-EC29621DB342}"/>
              </a:ext>
            </a:extLst>
          </p:cNvPr>
          <p:cNvSpPr/>
          <p:nvPr/>
        </p:nvSpPr>
        <p:spPr>
          <a:xfrm>
            <a:off x="2466896" y="1320070"/>
            <a:ext cx="5295792" cy="1343621"/>
          </a:xfrm>
          <a:prstGeom prst="roundRect">
            <a:avLst>
              <a:gd name="adj" fmla="val 6735"/>
            </a:avLst>
          </a:prstGeom>
          <a:solidFill>
            <a:sysClr val="window" lastClr="FFFFFF"/>
          </a:solidFill>
          <a:ln w="12700" cap="flat" cmpd="sng" algn="ctr">
            <a:noFill/>
            <a:prstDash val="solid"/>
            <a:miter lim="800000"/>
          </a:ln>
          <a:effectLst>
            <a:outerShdw blurRad="254000" sx="102000" sy="102000" algn="t" rotWithShape="0">
              <a:sysClr val="windowText" lastClr="000000">
                <a:alpha val="10000"/>
              </a:sysClr>
            </a:outerShdw>
          </a:effectLst>
        </p:spPr>
        <p:txBody>
          <a:bodyPr lIns="1188000" tIns="91440" rIns="274320" b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555"/>
              </a:solidFill>
              <a:effectLst/>
              <a:uLnTx/>
              <a:uFillTx/>
              <a:latin typeface="Atlas Grotesk Web"/>
              <a:ea typeface="+mn-ea"/>
              <a:cs typeface="+mn-cs"/>
            </a:endParaRPr>
          </a:p>
        </p:txBody>
      </p:sp>
      <p:sp>
        <p:nvSpPr>
          <p:cNvPr id="138" name="Round Same Side Corner Rectangle 137">
            <a:extLst>
              <a:ext uri="{FF2B5EF4-FFF2-40B4-BE49-F238E27FC236}">
                <a16:creationId xmlns:a16="http://schemas.microsoft.com/office/drawing/2014/main" id="{261FABFB-A222-B76E-6EC6-373CEF090C5C}"/>
              </a:ext>
            </a:extLst>
          </p:cNvPr>
          <p:cNvSpPr/>
          <p:nvPr/>
        </p:nvSpPr>
        <p:spPr>
          <a:xfrm>
            <a:off x="2474266" y="1322821"/>
            <a:ext cx="5295792" cy="354968"/>
          </a:xfrm>
          <a:prstGeom prst="round2SameRect">
            <a:avLst>
              <a:gd name="adj1" fmla="val 23807"/>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2">
            <a:extLst>
              <a:ext uri="{FF2B5EF4-FFF2-40B4-BE49-F238E27FC236}">
                <a16:creationId xmlns:a16="http://schemas.microsoft.com/office/drawing/2014/main" id="{1E73D501-D69C-E9BD-80FB-1DFD79F16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512" y="1404816"/>
            <a:ext cx="242305" cy="242305"/>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4">
            <a:extLst>
              <a:ext uri="{FF2B5EF4-FFF2-40B4-BE49-F238E27FC236}">
                <a16:creationId xmlns:a16="http://schemas.microsoft.com/office/drawing/2014/main" id="{82D5B0EE-794A-C9FD-49AB-AF1B4DFF49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602" y="1400744"/>
            <a:ext cx="246377" cy="24637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6">
            <a:extLst>
              <a:ext uri="{FF2B5EF4-FFF2-40B4-BE49-F238E27FC236}">
                <a16:creationId xmlns:a16="http://schemas.microsoft.com/office/drawing/2014/main" id="{1145ECB8-4A54-6F47-37F5-C62CE004A6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2338" y="1396316"/>
            <a:ext cx="228512" cy="228512"/>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Rounded Corners 62">
            <a:extLst>
              <a:ext uri="{FF2B5EF4-FFF2-40B4-BE49-F238E27FC236}">
                <a16:creationId xmlns:a16="http://schemas.microsoft.com/office/drawing/2014/main" id="{0F80098C-9BA3-7BEE-5676-9589CFFD3B73}"/>
              </a:ext>
            </a:extLst>
          </p:cNvPr>
          <p:cNvSpPr/>
          <p:nvPr/>
        </p:nvSpPr>
        <p:spPr>
          <a:xfrm>
            <a:off x="750834" y="2873341"/>
            <a:ext cx="5913457" cy="1137610"/>
          </a:xfrm>
          <a:prstGeom prst="roundRect">
            <a:avLst>
              <a:gd name="adj" fmla="val 6735"/>
            </a:avLst>
          </a:prstGeom>
          <a:solidFill>
            <a:sysClr val="window" lastClr="FFFFFF"/>
          </a:solidFill>
          <a:ln w="12700" cap="flat" cmpd="sng" algn="ctr">
            <a:noFill/>
            <a:prstDash val="solid"/>
            <a:miter lim="800000"/>
          </a:ln>
          <a:effectLst>
            <a:outerShdw blurRad="254000" sx="102000" sy="102000" algn="t" rotWithShape="0">
              <a:sysClr val="windowText" lastClr="000000">
                <a:alpha val="10000"/>
              </a:sysClr>
            </a:outerShdw>
          </a:effectLst>
        </p:spPr>
        <p:txBody>
          <a:bodyPr lIns="1188000" tIns="91440" rIns="274320" b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555"/>
              </a:solidFill>
              <a:effectLst/>
              <a:uLnTx/>
              <a:uFillTx/>
              <a:latin typeface="Atlas Grotesk Web"/>
              <a:ea typeface="+mn-ea"/>
              <a:cs typeface="+mn-cs"/>
            </a:endParaRPr>
          </a:p>
        </p:txBody>
      </p:sp>
      <p:sp>
        <p:nvSpPr>
          <p:cNvPr id="133" name="Round Same Side Corner Rectangle 132">
            <a:extLst>
              <a:ext uri="{FF2B5EF4-FFF2-40B4-BE49-F238E27FC236}">
                <a16:creationId xmlns:a16="http://schemas.microsoft.com/office/drawing/2014/main" id="{751F14EC-7BB2-9E41-051F-846CC1C9A4EF}"/>
              </a:ext>
            </a:extLst>
          </p:cNvPr>
          <p:cNvSpPr/>
          <p:nvPr/>
        </p:nvSpPr>
        <p:spPr>
          <a:xfrm>
            <a:off x="750834" y="2864368"/>
            <a:ext cx="5923552" cy="354968"/>
          </a:xfrm>
          <a:prstGeom prst="round2SameRect">
            <a:avLst>
              <a:gd name="adj1" fmla="val 23807"/>
              <a:gd name="adj2" fmla="val 0"/>
            </a:avLst>
          </a:prstGeom>
          <a:solidFill>
            <a:srgbClr val="9BE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62">
            <a:extLst>
              <a:ext uri="{FF2B5EF4-FFF2-40B4-BE49-F238E27FC236}">
                <a16:creationId xmlns:a16="http://schemas.microsoft.com/office/drawing/2014/main" id="{66CE4C66-CD07-1752-779F-FEED6B3A5E2D}"/>
              </a:ext>
            </a:extLst>
          </p:cNvPr>
          <p:cNvSpPr/>
          <p:nvPr/>
        </p:nvSpPr>
        <p:spPr>
          <a:xfrm>
            <a:off x="2356809" y="4228594"/>
            <a:ext cx="5413891" cy="2094110"/>
          </a:xfrm>
          <a:prstGeom prst="roundRect">
            <a:avLst>
              <a:gd name="adj" fmla="val 6735"/>
            </a:avLst>
          </a:prstGeom>
          <a:solidFill>
            <a:sysClr val="window" lastClr="FFFFFF"/>
          </a:solidFill>
          <a:ln w="12700" cap="flat" cmpd="sng" algn="ctr">
            <a:noFill/>
            <a:prstDash val="solid"/>
            <a:miter lim="800000"/>
          </a:ln>
          <a:effectLst>
            <a:outerShdw blurRad="254000" sx="102000" sy="102000" algn="t" rotWithShape="0">
              <a:sysClr val="windowText" lastClr="000000">
                <a:alpha val="10000"/>
              </a:sysClr>
            </a:outerShdw>
          </a:effectLst>
        </p:spPr>
        <p:txBody>
          <a:bodyPr lIns="1188000" tIns="91440" rIns="274320" b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555"/>
              </a:solidFill>
              <a:effectLst/>
              <a:uLnTx/>
              <a:uFillTx/>
              <a:latin typeface="Atlas Grotesk Web"/>
              <a:ea typeface="+mn-ea"/>
              <a:cs typeface="+mn-cs"/>
            </a:endParaRPr>
          </a:p>
        </p:txBody>
      </p:sp>
      <p:sp>
        <p:nvSpPr>
          <p:cNvPr id="51" name="Round Same Side Corner Rectangle 50">
            <a:extLst>
              <a:ext uri="{FF2B5EF4-FFF2-40B4-BE49-F238E27FC236}">
                <a16:creationId xmlns:a16="http://schemas.microsoft.com/office/drawing/2014/main" id="{4A2DE8BA-7EA3-B480-A388-F2AEC30F9B1B}"/>
              </a:ext>
            </a:extLst>
          </p:cNvPr>
          <p:cNvSpPr/>
          <p:nvPr/>
        </p:nvSpPr>
        <p:spPr>
          <a:xfrm>
            <a:off x="2358839" y="4228869"/>
            <a:ext cx="5411861" cy="387310"/>
          </a:xfrm>
          <a:prstGeom prst="round2SameRect">
            <a:avLst>
              <a:gd name="adj1" fmla="val 23807"/>
              <a:gd name="adj2" fmla="val 0"/>
            </a:avLst>
          </a:prstGeom>
          <a:solidFill>
            <a:srgbClr val="C6E86B">
              <a:alpha val="7831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480C811-8784-C19D-DA46-3774717429B4}"/>
              </a:ext>
            </a:extLst>
          </p:cNvPr>
          <p:cNvSpPr>
            <a:spLocks noGrp="1"/>
          </p:cNvSpPr>
          <p:nvPr>
            <p:ph type="title"/>
          </p:nvPr>
        </p:nvSpPr>
        <p:spPr/>
        <p:txBody>
          <a:bodyPr/>
          <a:lstStyle/>
          <a:p>
            <a:r>
              <a:rPr lang="en-US"/>
              <a:t>Medicare (Part B/C/D) - Individual 65+</a:t>
            </a:r>
          </a:p>
        </p:txBody>
      </p:sp>
      <p:cxnSp>
        <p:nvCxnSpPr>
          <p:cNvPr id="10" name="Straight Connector 9">
            <a:extLst>
              <a:ext uri="{FF2B5EF4-FFF2-40B4-BE49-F238E27FC236}">
                <a16:creationId xmlns:a16="http://schemas.microsoft.com/office/drawing/2014/main" id="{44FB8472-9C3A-0722-4F15-29E3B2F88C79}"/>
              </a:ext>
            </a:extLst>
          </p:cNvPr>
          <p:cNvCxnSpPr>
            <a:cxnSpLocks/>
          </p:cNvCxnSpPr>
          <p:nvPr/>
        </p:nvCxnSpPr>
        <p:spPr>
          <a:xfrm>
            <a:off x="0" y="2038696"/>
            <a:ext cx="2535229" cy="0"/>
          </a:xfrm>
          <a:prstGeom prst="line">
            <a:avLst/>
          </a:prstGeom>
          <a:ln>
            <a:tailEnd type="triangle"/>
          </a:ln>
        </p:spPr>
        <p:style>
          <a:lnRef idx="1">
            <a:schemeClr val="dk1"/>
          </a:lnRef>
          <a:fillRef idx="0">
            <a:schemeClr val="dk1"/>
          </a:fillRef>
          <a:effectRef idx="0">
            <a:schemeClr val="dk1"/>
          </a:effectRef>
          <a:fontRef idx="minor">
            <a:schemeClr val="tx1"/>
          </a:fontRef>
        </p:style>
      </p:cxnSp>
      <p:sp>
        <p:nvSpPr>
          <p:cNvPr id="11" name="CuadroTexto 13">
            <a:extLst>
              <a:ext uri="{FF2B5EF4-FFF2-40B4-BE49-F238E27FC236}">
                <a16:creationId xmlns:a16="http://schemas.microsoft.com/office/drawing/2014/main" id="{D30D6406-44A9-25E7-844A-AB11B0931D47}"/>
              </a:ext>
            </a:extLst>
          </p:cNvPr>
          <p:cNvSpPr txBox="1"/>
          <p:nvPr/>
        </p:nvSpPr>
        <p:spPr>
          <a:xfrm>
            <a:off x="2674457" y="1354673"/>
            <a:ext cx="888111"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People</a:t>
            </a:r>
          </a:p>
        </p:txBody>
      </p:sp>
      <p:sp>
        <p:nvSpPr>
          <p:cNvPr id="12" name="CuadroTexto 15">
            <a:extLst>
              <a:ext uri="{FF2B5EF4-FFF2-40B4-BE49-F238E27FC236}">
                <a16:creationId xmlns:a16="http://schemas.microsoft.com/office/drawing/2014/main" id="{8ECBD78F-92CB-1438-4CE2-05261440443C}"/>
              </a:ext>
            </a:extLst>
          </p:cNvPr>
          <p:cNvSpPr txBox="1"/>
          <p:nvPr/>
        </p:nvSpPr>
        <p:spPr>
          <a:xfrm>
            <a:off x="3902244" y="1354673"/>
            <a:ext cx="1035169"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Process</a:t>
            </a:r>
          </a:p>
        </p:txBody>
      </p:sp>
      <p:sp>
        <p:nvSpPr>
          <p:cNvPr id="13" name="CuadroTexto 17">
            <a:extLst>
              <a:ext uri="{FF2B5EF4-FFF2-40B4-BE49-F238E27FC236}">
                <a16:creationId xmlns:a16="http://schemas.microsoft.com/office/drawing/2014/main" id="{F7E1CB1B-38C2-F6A4-CC0F-6B97AAE9CDB0}"/>
              </a:ext>
            </a:extLst>
          </p:cNvPr>
          <p:cNvSpPr txBox="1"/>
          <p:nvPr/>
        </p:nvSpPr>
        <p:spPr>
          <a:xfrm>
            <a:off x="5769563" y="1354673"/>
            <a:ext cx="1310687"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Technology </a:t>
            </a:r>
          </a:p>
        </p:txBody>
      </p:sp>
      <p:cxnSp>
        <p:nvCxnSpPr>
          <p:cNvPr id="22" name="Conector recto 14">
            <a:extLst>
              <a:ext uri="{FF2B5EF4-FFF2-40B4-BE49-F238E27FC236}">
                <a16:creationId xmlns:a16="http://schemas.microsoft.com/office/drawing/2014/main" id="{BB2B81BE-B7A8-E2B5-C367-678A665FB14C}"/>
              </a:ext>
            </a:extLst>
          </p:cNvPr>
          <p:cNvCxnSpPr>
            <a:cxnSpLocks/>
          </p:cNvCxnSpPr>
          <p:nvPr/>
        </p:nvCxnSpPr>
        <p:spPr>
          <a:xfrm>
            <a:off x="3788553" y="1315410"/>
            <a:ext cx="0" cy="1348281"/>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cxnSp>
        <p:nvCxnSpPr>
          <p:cNvPr id="25" name="Conector recto 14">
            <a:extLst>
              <a:ext uri="{FF2B5EF4-FFF2-40B4-BE49-F238E27FC236}">
                <a16:creationId xmlns:a16="http://schemas.microsoft.com/office/drawing/2014/main" id="{64859E52-1065-7835-CDDB-14A946525E51}"/>
              </a:ext>
            </a:extLst>
          </p:cNvPr>
          <p:cNvCxnSpPr>
            <a:cxnSpLocks/>
          </p:cNvCxnSpPr>
          <p:nvPr/>
        </p:nvCxnSpPr>
        <p:spPr>
          <a:xfrm>
            <a:off x="5650492" y="1302661"/>
            <a:ext cx="0" cy="1361030"/>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pic>
        <p:nvPicPr>
          <p:cNvPr id="48" name="Picture 2">
            <a:extLst>
              <a:ext uri="{FF2B5EF4-FFF2-40B4-BE49-F238E27FC236}">
                <a16:creationId xmlns:a16="http://schemas.microsoft.com/office/drawing/2014/main" id="{85A1F88C-FA6B-3599-A2B6-43B7BF47B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5365" y="4320799"/>
            <a:ext cx="242305" cy="24230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a:extLst>
              <a:ext uri="{FF2B5EF4-FFF2-40B4-BE49-F238E27FC236}">
                <a16:creationId xmlns:a16="http://schemas.microsoft.com/office/drawing/2014/main" id="{E290226D-2B35-493D-9792-1B5CEC32A4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6156" y="4322479"/>
            <a:ext cx="246377" cy="246377"/>
          </a:xfrm>
          <a:prstGeom prst="rect">
            <a:avLst/>
          </a:prstGeom>
          <a:noFill/>
          <a:extLst>
            <a:ext uri="{909E8E84-426E-40DD-AFC4-6F175D3DCCD1}">
              <a14:hiddenFill xmlns:a14="http://schemas.microsoft.com/office/drawing/2010/main">
                <a:solidFill>
                  <a:srgbClr val="FFFFFF"/>
                </a:solidFill>
              </a14:hiddenFill>
            </a:ext>
          </a:extLst>
        </p:spPr>
      </p:pic>
      <p:sp>
        <p:nvSpPr>
          <p:cNvPr id="52" name="CuadroTexto 13">
            <a:extLst>
              <a:ext uri="{FF2B5EF4-FFF2-40B4-BE49-F238E27FC236}">
                <a16:creationId xmlns:a16="http://schemas.microsoft.com/office/drawing/2014/main" id="{301843CC-B4B5-815A-B219-CB4C4B04D2C6}"/>
              </a:ext>
            </a:extLst>
          </p:cNvPr>
          <p:cNvSpPr txBox="1"/>
          <p:nvPr/>
        </p:nvSpPr>
        <p:spPr>
          <a:xfrm>
            <a:off x="2674457" y="4290911"/>
            <a:ext cx="888111"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People</a:t>
            </a:r>
          </a:p>
        </p:txBody>
      </p:sp>
      <p:sp>
        <p:nvSpPr>
          <p:cNvPr id="53" name="CuadroTexto 15">
            <a:extLst>
              <a:ext uri="{FF2B5EF4-FFF2-40B4-BE49-F238E27FC236}">
                <a16:creationId xmlns:a16="http://schemas.microsoft.com/office/drawing/2014/main" id="{CCED7C72-A890-A1D9-9F8C-6B08037F98A2}"/>
              </a:ext>
            </a:extLst>
          </p:cNvPr>
          <p:cNvSpPr txBox="1"/>
          <p:nvPr/>
        </p:nvSpPr>
        <p:spPr>
          <a:xfrm>
            <a:off x="4032995" y="4290911"/>
            <a:ext cx="1035169"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Process</a:t>
            </a:r>
          </a:p>
        </p:txBody>
      </p:sp>
      <p:sp>
        <p:nvSpPr>
          <p:cNvPr id="54" name="CuadroTexto 17">
            <a:extLst>
              <a:ext uri="{FF2B5EF4-FFF2-40B4-BE49-F238E27FC236}">
                <a16:creationId xmlns:a16="http://schemas.microsoft.com/office/drawing/2014/main" id="{02C0E694-BFE0-302C-CF74-6371E520BB1E}"/>
              </a:ext>
            </a:extLst>
          </p:cNvPr>
          <p:cNvSpPr txBox="1"/>
          <p:nvPr/>
        </p:nvSpPr>
        <p:spPr>
          <a:xfrm>
            <a:off x="5947378" y="4298961"/>
            <a:ext cx="1310687"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Technology </a:t>
            </a:r>
          </a:p>
        </p:txBody>
      </p:sp>
      <p:cxnSp>
        <p:nvCxnSpPr>
          <p:cNvPr id="59" name="Conector recto 14">
            <a:extLst>
              <a:ext uri="{FF2B5EF4-FFF2-40B4-BE49-F238E27FC236}">
                <a16:creationId xmlns:a16="http://schemas.microsoft.com/office/drawing/2014/main" id="{49D9EC2E-A174-7DEB-66F0-BCD8A4D5B9B5}"/>
              </a:ext>
            </a:extLst>
          </p:cNvPr>
          <p:cNvCxnSpPr>
            <a:cxnSpLocks/>
          </p:cNvCxnSpPr>
          <p:nvPr/>
        </p:nvCxnSpPr>
        <p:spPr>
          <a:xfrm>
            <a:off x="3919304" y="4232133"/>
            <a:ext cx="0" cy="1990529"/>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cxnSp>
        <p:nvCxnSpPr>
          <p:cNvPr id="60" name="Conector recto 14">
            <a:extLst>
              <a:ext uri="{FF2B5EF4-FFF2-40B4-BE49-F238E27FC236}">
                <a16:creationId xmlns:a16="http://schemas.microsoft.com/office/drawing/2014/main" id="{21BB0259-587D-5612-18E2-388BA3C6B7DA}"/>
              </a:ext>
            </a:extLst>
          </p:cNvPr>
          <p:cNvCxnSpPr>
            <a:cxnSpLocks/>
          </p:cNvCxnSpPr>
          <p:nvPr/>
        </p:nvCxnSpPr>
        <p:spPr>
          <a:xfrm>
            <a:off x="5708708" y="4242429"/>
            <a:ext cx="0" cy="1980233"/>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sp>
        <p:nvSpPr>
          <p:cNvPr id="74" name="CuadroTexto 13">
            <a:extLst>
              <a:ext uri="{FF2B5EF4-FFF2-40B4-BE49-F238E27FC236}">
                <a16:creationId xmlns:a16="http://schemas.microsoft.com/office/drawing/2014/main" id="{DC5E3BE5-59B9-1C3F-A818-D00345ECF47A}"/>
              </a:ext>
            </a:extLst>
          </p:cNvPr>
          <p:cNvSpPr txBox="1"/>
          <p:nvPr/>
        </p:nvSpPr>
        <p:spPr>
          <a:xfrm>
            <a:off x="1578785" y="2895344"/>
            <a:ext cx="888111"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People</a:t>
            </a:r>
          </a:p>
        </p:txBody>
      </p:sp>
      <p:sp>
        <p:nvSpPr>
          <p:cNvPr id="75" name="CuadroTexto 15">
            <a:extLst>
              <a:ext uri="{FF2B5EF4-FFF2-40B4-BE49-F238E27FC236}">
                <a16:creationId xmlns:a16="http://schemas.microsoft.com/office/drawing/2014/main" id="{7161E3D5-04C9-1891-0114-35C3554E8852}"/>
              </a:ext>
            </a:extLst>
          </p:cNvPr>
          <p:cNvSpPr txBox="1"/>
          <p:nvPr/>
        </p:nvSpPr>
        <p:spPr>
          <a:xfrm>
            <a:off x="2806572" y="2895344"/>
            <a:ext cx="1035169"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Process</a:t>
            </a:r>
          </a:p>
        </p:txBody>
      </p:sp>
      <p:sp>
        <p:nvSpPr>
          <p:cNvPr id="76" name="CuadroTexto 17">
            <a:extLst>
              <a:ext uri="{FF2B5EF4-FFF2-40B4-BE49-F238E27FC236}">
                <a16:creationId xmlns:a16="http://schemas.microsoft.com/office/drawing/2014/main" id="{97A7A2CF-7BFA-3216-1314-2A03113C558F}"/>
              </a:ext>
            </a:extLst>
          </p:cNvPr>
          <p:cNvSpPr txBox="1"/>
          <p:nvPr/>
        </p:nvSpPr>
        <p:spPr>
          <a:xfrm>
            <a:off x="4673891" y="2895344"/>
            <a:ext cx="1310687"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Technology </a:t>
            </a:r>
          </a:p>
        </p:txBody>
      </p:sp>
      <p:cxnSp>
        <p:nvCxnSpPr>
          <p:cNvPr id="81" name="Conector recto 14">
            <a:extLst>
              <a:ext uri="{FF2B5EF4-FFF2-40B4-BE49-F238E27FC236}">
                <a16:creationId xmlns:a16="http://schemas.microsoft.com/office/drawing/2014/main" id="{E0497704-CB3B-09F2-F5A3-EE53D647F781}"/>
              </a:ext>
            </a:extLst>
          </p:cNvPr>
          <p:cNvCxnSpPr>
            <a:cxnSpLocks/>
          </p:cNvCxnSpPr>
          <p:nvPr/>
        </p:nvCxnSpPr>
        <p:spPr>
          <a:xfrm>
            <a:off x="2692881" y="2868684"/>
            <a:ext cx="0" cy="1142267"/>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cxnSp>
        <p:nvCxnSpPr>
          <p:cNvPr id="82" name="Conector recto 14">
            <a:extLst>
              <a:ext uri="{FF2B5EF4-FFF2-40B4-BE49-F238E27FC236}">
                <a16:creationId xmlns:a16="http://schemas.microsoft.com/office/drawing/2014/main" id="{77B6AA1A-5644-A68E-4950-A20816A3DD45}"/>
              </a:ext>
            </a:extLst>
          </p:cNvPr>
          <p:cNvCxnSpPr>
            <a:cxnSpLocks/>
          </p:cNvCxnSpPr>
          <p:nvPr/>
        </p:nvCxnSpPr>
        <p:spPr>
          <a:xfrm>
            <a:off x="4534724" y="2875224"/>
            <a:ext cx="0" cy="1135727"/>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9E2694F3-DB05-E972-AEC4-DC4A9119A3DF}"/>
              </a:ext>
            </a:extLst>
          </p:cNvPr>
          <p:cNvGrpSpPr/>
          <p:nvPr/>
        </p:nvGrpSpPr>
        <p:grpSpPr>
          <a:xfrm>
            <a:off x="6664291" y="1831260"/>
            <a:ext cx="1538392" cy="1845444"/>
            <a:chOff x="6428279" y="1564819"/>
            <a:chExt cx="1538392" cy="1845444"/>
          </a:xfrm>
        </p:grpSpPr>
        <p:sp>
          <p:nvSpPr>
            <p:cNvPr id="109" name="Right Bracket 108">
              <a:extLst>
                <a:ext uri="{FF2B5EF4-FFF2-40B4-BE49-F238E27FC236}">
                  <a16:creationId xmlns:a16="http://schemas.microsoft.com/office/drawing/2014/main" id="{F8E4A547-2CF4-E8E7-90E1-50BD97B3DB7E}"/>
                </a:ext>
              </a:extLst>
            </p:cNvPr>
            <p:cNvSpPr/>
            <p:nvPr/>
          </p:nvSpPr>
          <p:spPr>
            <a:xfrm>
              <a:off x="7523952" y="1564819"/>
              <a:ext cx="442719" cy="1845443"/>
            </a:xfrm>
            <a:prstGeom prst="rightBracket">
              <a:avLst>
                <a:gd name="adj" fmla="val 9813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8930B866-08B5-8F7C-04B5-8125F7192D48}"/>
                </a:ext>
              </a:extLst>
            </p:cNvPr>
            <p:cNvCxnSpPr>
              <a:cxnSpLocks/>
              <a:endCxn id="109" idx="1"/>
            </p:cNvCxnSpPr>
            <p:nvPr/>
          </p:nvCxnSpPr>
          <p:spPr>
            <a:xfrm flipV="1">
              <a:off x="6428279" y="3410262"/>
              <a:ext cx="1095673" cy="1"/>
            </a:xfrm>
            <a:prstGeom prst="line">
              <a:avLst/>
            </a:prstGeom>
            <a:ln>
              <a:headEnd type="triangle"/>
            </a:ln>
          </p:spPr>
          <p:style>
            <a:lnRef idx="1">
              <a:schemeClr val="dk1"/>
            </a:lnRef>
            <a:fillRef idx="0">
              <a:schemeClr val="dk1"/>
            </a:fillRef>
            <a:effectRef idx="0">
              <a:schemeClr val="dk1"/>
            </a:effectRef>
            <a:fontRef idx="minor">
              <a:schemeClr val="tx1"/>
            </a:fontRef>
          </p:style>
        </p:cxnSp>
      </p:grpSp>
      <p:sp>
        <p:nvSpPr>
          <p:cNvPr id="115" name="Right Bracket 114">
            <a:extLst>
              <a:ext uri="{FF2B5EF4-FFF2-40B4-BE49-F238E27FC236}">
                <a16:creationId xmlns:a16="http://schemas.microsoft.com/office/drawing/2014/main" id="{6F04F1C6-F793-5BF9-A612-F5F2641A057E}"/>
              </a:ext>
            </a:extLst>
          </p:cNvPr>
          <p:cNvSpPr/>
          <p:nvPr/>
        </p:nvSpPr>
        <p:spPr>
          <a:xfrm flipH="1">
            <a:off x="371400" y="3651527"/>
            <a:ext cx="373474" cy="1730429"/>
          </a:xfrm>
          <a:prstGeom prst="rightBracket">
            <a:avLst>
              <a:gd name="adj" fmla="val 9813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0" name="Right Bracket 129">
            <a:extLst>
              <a:ext uri="{FF2B5EF4-FFF2-40B4-BE49-F238E27FC236}">
                <a16:creationId xmlns:a16="http://schemas.microsoft.com/office/drawing/2014/main" id="{CAC1573F-467C-1210-3237-E5B484EF18D6}"/>
              </a:ext>
            </a:extLst>
          </p:cNvPr>
          <p:cNvSpPr/>
          <p:nvPr/>
        </p:nvSpPr>
        <p:spPr>
          <a:xfrm>
            <a:off x="8189704" y="1308519"/>
            <a:ext cx="442719" cy="4951076"/>
          </a:xfrm>
          <a:prstGeom prst="rightBracket">
            <a:avLst>
              <a:gd name="adj" fmla="val 68200"/>
            </a:avLst>
          </a:prstGeom>
          <a:ln w="12700">
            <a:solidFill>
              <a:schemeClr val="tx1">
                <a:lumMod val="85000"/>
                <a:lumOff val="15000"/>
              </a:schemeClr>
            </a:solidFill>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132" name="Picture 6">
            <a:extLst>
              <a:ext uri="{FF2B5EF4-FFF2-40B4-BE49-F238E27FC236}">
                <a16:creationId xmlns:a16="http://schemas.microsoft.com/office/drawing/2014/main" id="{74E862EE-034E-AB50-2AF1-F4C8DCD570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1936" y="4320799"/>
            <a:ext cx="228512" cy="228512"/>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2">
            <a:extLst>
              <a:ext uri="{FF2B5EF4-FFF2-40B4-BE49-F238E27FC236}">
                <a16:creationId xmlns:a16="http://schemas.microsoft.com/office/drawing/2014/main" id="{EC1663C4-B7DD-016C-EF62-999236477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8840" y="2946363"/>
            <a:ext cx="242305" cy="242305"/>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
            <a:extLst>
              <a:ext uri="{FF2B5EF4-FFF2-40B4-BE49-F238E27FC236}">
                <a16:creationId xmlns:a16="http://schemas.microsoft.com/office/drawing/2014/main" id="{11FF7242-3239-3F73-E1C2-7249494FD6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7930" y="2942291"/>
            <a:ext cx="246377" cy="246377"/>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6">
            <a:extLst>
              <a:ext uri="{FF2B5EF4-FFF2-40B4-BE49-F238E27FC236}">
                <a16:creationId xmlns:a16="http://schemas.microsoft.com/office/drawing/2014/main" id="{9C08EC1B-5311-5AB9-351C-6C28822B65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6666" y="2937863"/>
            <a:ext cx="228512" cy="22851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C5881009-1C85-F03F-E163-80A8887CDD55}"/>
              </a:ext>
            </a:extLst>
          </p:cNvPr>
          <p:cNvCxnSpPr>
            <a:cxnSpLocks/>
          </p:cNvCxnSpPr>
          <p:nvPr/>
        </p:nvCxnSpPr>
        <p:spPr>
          <a:xfrm flipH="1" flipV="1">
            <a:off x="734000" y="5387747"/>
            <a:ext cx="1605975" cy="15957"/>
          </a:xfrm>
          <a:prstGeom prst="line">
            <a:avLst/>
          </a:prstGeom>
          <a:ln>
            <a:headEnd type="triangle"/>
          </a:ln>
        </p:spPr>
        <p:style>
          <a:lnRef idx="1">
            <a:schemeClr val="dk1"/>
          </a:lnRef>
          <a:fillRef idx="0">
            <a:schemeClr val="dk1"/>
          </a:fillRef>
          <a:effectRef idx="0">
            <a:schemeClr val="dk1"/>
          </a:effectRef>
          <a:fontRef idx="minor">
            <a:schemeClr val="tx1"/>
          </a:fontRef>
        </p:style>
      </p:cxnSp>
      <p:graphicFrame>
        <p:nvGraphicFramePr>
          <p:cNvPr id="19" name="Table 19">
            <a:extLst>
              <a:ext uri="{FF2B5EF4-FFF2-40B4-BE49-F238E27FC236}">
                <a16:creationId xmlns:a16="http://schemas.microsoft.com/office/drawing/2014/main" id="{B43161F3-DAB9-A606-51B5-00632DB01E54}"/>
              </a:ext>
            </a:extLst>
          </p:cNvPr>
          <p:cNvGraphicFramePr>
            <a:graphicFrameLocks noGrp="1"/>
          </p:cNvGraphicFramePr>
          <p:nvPr>
            <p:extLst>
              <p:ext uri="{D42A27DB-BD31-4B8C-83A1-F6EECF244321}">
                <p14:modId xmlns:p14="http://schemas.microsoft.com/office/powerpoint/2010/main" val="2145208078"/>
              </p:ext>
            </p:extLst>
          </p:nvPr>
        </p:nvGraphicFramePr>
        <p:xfrm>
          <a:off x="8654191" y="1383512"/>
          <a:ext cx="2587775" cy="2500088"/>
        </p:xfrm>
        <a:graphic>
          <a:graphicData uri="http://schemas.openxmlformats.org/drawingml/2006/table">
            <a:tbl>
              <a:tblPr firstRow="1" bandRow="1">
                <a:tableStyleId>{D063CAC8-CBCA-4748-A2EA-3F989033F948}</a:tableStyleId>
              </a:tblPr>
              <a:tblGrid>
                <a:gridCol w="2587775">
                  <a:extLst>
                    <a:ext uri="{9D8B030D-6E8A-4147-A177-3AD203B41FA5}">
                      <a16:colId xmlns:a16="http://schemas.microsoft.com/office/drawing/2014/main" val="1253896797"/>
                    </a:ext>
                  </a:extLst>
                </a:gridCol>
              </a:tblGrid>
              <a:tr h="5743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Persona : </a:t>
                      </a:r>
                      <a:r>
                        <a:rPr lang="en-US" sz="1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Medicare (Part B/C/D) - Individual 65+</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alpha val="0"/>
                      </a:schemeClr>
                    </a:solidFill>
                  </a:tcPr>
                </a:tc>
                <a:extLst>
                  <a:ext uri="{0D108BD9-81ED-4DB2-BD59-A6C34878D82A}">
                    <a16:rowId xmlns:a16="http://schemas.microsoft.com/office/drawing/2014/main" val="3882145817"/>
                  </a:ext>
                </a:extLst>
              </a:tr>
              <a:tr h="41259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Type : </a:t>
                      </a:r>
                      <a:r>
                        <a:rPr lang="en-US" sz="1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Outpatient</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alpha val="0"/>
                      </a:schemeClr>
                    </a:solidFill>
                  </a:tcPr>
                </a:tc>
                <a:extLst>
                  <a:ext uri="{0D108BD9-81ED-4DB2-BD59-A6C34878D82A}">
                    <a16:rowId xmlns:a16="http://schemas.microsoft.com/office/drawing/2014/main" val="4138268393"/>
                  </a:ext>
                </a:extLst>
              </a:tr>
              <a:tr h="40144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Scenario</a:t>
                      </a:r>
                      <a:r>
                        <a:rPr lang="en-US" sz="1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Emergency Visit</a:t>
                      </a:r>
                      <a:endParaRPr lang="en-US" sz="10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4703743"/>
                  </a:ext>
                </a:extLst>
              </a:tr>
              <a:tr h="37914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Location</a:t>
                      </a:r>
                      <a:r>
                        <a:rPr lang="en-US" sz="1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 Urban</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6737031"/>
                  </a:ext>
                </a:extLst>
              </a:tr>
              <a:tr h="36627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Pre-Condition: </a:t>
                      </a:r>
                      <a:r>
                        <a:rPr lang="en-US" sz="1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Normal Lifestyle</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4057516"/>
                  </a:ext>
                </a:extLst>
              </a:tr>
              <a:tr h="36627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Pain Points : </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242524361"/>
                  </a:ext>
                </a:extLst>
              </a:tr>
            </a:tbl>
          </a:graphicData>
        </a:graphic>
      </p:graphicFrame>
      <p:sp>
        <p:nvSpPr>
          <p:cNvPr id="41" name="TextBox 40">
            <a:extLst>
              <a:ext uri="{FF2B5EF4-FFF2-40B4-BE49-F238E27FC236}">
                <a16:creationId xmlns:a16="http://schemas.microsoft.com/office/drawing/2014/main" id="{21762B45-4CB1-88FA-5479-EBA8E462559E}"/>
              </a:ext>
            </a:extLst>
          </p:cNvPr>
          <p:cNvSpPr txBox="1"/>
          <p:nvPr/>
        </p:nvSpPr>
        <p:spPr>
          <a:xfrm>
            <a:off x="2502407" y="4653002"/>
            <a:ext cx="1388482" cy="1077218"/>
          </a:xfrm>
          <a:prstGeom prst="rect">
            <a:avLst/>
          </a:prstGeom>
          <a:noFill/>
        </p:spPr>
        <p:txBody>
          <a:bodyPr wrap="square" rtlCol="0">
            <a:spAutoFit/>
          </a:bodyPr>
          <a:lstStyle/>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RCM analyst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Claim Analyst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UM - Analyst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CM - Team</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Pharmacist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Patient Responsibility (for any new services)</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Payer</a:t>
            </a:r>
          </a:p>
        </p:txBody>
      </p:sp>
      <p:sp>
        <p:nvSpPr>
          <p:cNvPr id="42" name="TextBox 41">
            <a:extLst>
              <a:ext uri="{FF2B5EF4-FFF2-40B4-BE49-F238E27FC236}">
                <a16:creationId xmlns:a16="http://schemas.microsoft.com/office/drawing/2014/main" id="{510F8AD5-7740-1EA9-991B-3A5E315BC6F6}"/>
              </a:ext>
            </a:extLst>
          </p:cNvPr>
          <p:cNvSpPr txBox="1"/>
          <p:nvPr/>
        </p:nvSpPr>
        <p:spPr>
          <a:xfrm>
            <a:off x="3983590" y="4653002"/>
            <a:ext cx="2170537" cy="1200329"/>
          </a:xfrm>
          <a:prstGeom prst="rect">
            <a:avLst/>
          </a:prstGeom>
          <a:noFill/>
        </p:spPr>
        <p:txBody>
          <a:bodyPr wrap="square" rtlCol="0">
            <a:spAutoFit/>
          </a:bodyPr>
          <a:lstStyle/>
          <a:p>
            <a:pPr marL="171450" indent="-171450">
              <a:buFont typeface="Arial" panose="020B0604020202020204" pitchFamily="34" charset="0"/>
              <a:buChar char="•"/>
            </a:pPr>
            <a:r>
              <a:rPr lang="en-US" sz="800">
                <a:solidFill>
                  <a:schemeClr val="accent5"/>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RCM</a:t>
            </a:r>
            <a:endParaRPr lang="en-US" sz="80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Visit Summary*</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Utilization Management</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Care Management*</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Remote Patient Monitoring</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SDOH*</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Regular Primary Care Visit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Patient Billing</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Data Analysis*</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TextBox 42">
            <a:extLst>
              <a:ext uri="{FF2B5EF4-FFF2-40B4-BE49-F238E27FC236}">
                <a16:creationId xmlns:a16="http://schemas.microsoft.com/office/drawing/2014/main" id="{FE0A9D95-64E5-CD3E-6C62-7C9057168F17}"/>
              </a:ext>
            </a:extLst>
          </p:cNvPr>
          <p:cNvSpPr txBox="1"/>
          <p:nvPr/>
        </p:nvSpPr>
        <p:spPr>
          <a:xfrm>
            <a:off x="5806480" y="4621373"/>
            <a:ext cx="2354808" cy="1692771"/>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E-Prescription</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Lab Report</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Claim Adjudication*</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Claim status*</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Remittance Process</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EOB Report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COB</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Billing and Payment</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Clearing House*</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FHIR Integration*</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Remote Patient Monitoring</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FWA - Data Integrity*</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MIPS Reporting</a:t>
            </a:r>
          </a:p>
        </p:txBody>
      </p:sp>
      <p:sp>
        <p:nvSpPr>
          <p:cNvPr id="44" name="TextBox 43">
            <a:extLst>
              <a:ext uri="{FF2B5EF4-FFF2-40B4-BE49-F238E27FC236}">
                <a16:creationId xmlns:a16="http://schemas.microsoft.com/office/drawing/2014/main" id="{7567456F-2E39-AA63-E455-D415C31BF715}"/>
              </a:ext>
            </a:extLst>
          </p:cNvPr>
          <p:cNvSpPr txBox="1"/>
          <p:nvPr/>
        </p:nvSpPr>
        <p:spPr>
          <a:xfrm>
            <a:off x="833741" y="3248101"/>
            <a:ext cx="1747385" cy="707886"/>
          </a:xfrm>
          <a:prstGeom prst="rect">
            <a:avLst/>
          </a:prstGeom>
          <a:noFill/>
        </p:spPr>
        <p:txBody>
          <a:bodyPr wrap="square" rtlCol="0">
            <a:spAutoFit/>
          </a:bodyPr>
          <a:lstStyle/>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Nurse Partitioner</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Emergency Lab Technician</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Emergency Care Doctor</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Atypical Provider (Driver, Office Mobility Assistance)</a:t>
            </a:r>
          </a:p>
        </p:txBody>
      </p:sp>
      <p:sp>
        <p:nvSpPr>
          <p:cNvPr id="45" name="TextBox 44">
            <a:extLst>
              <a:ext uri="{FF2B5EF4-FFF2-40B4-BE49-F238E27FC236}">
                <a16:creationId xmlns:a16="http://schemas.microsoft.com/office/drawing/2014/main" id="{C2AFD26D-D918-108D-878B-06E092F84261}"/>
              </a:ext>
            </a:extLst>
          </p:cNvPr>
          <p:cNvSpPr txBox="1"/>
          <p:nvPr/>
        </p:nvSpPr>
        <p:spPr>
          <a:xfrm>
            <a:off x="2721625" y="3248101"/>
            <a:ext cx="1880043" cy="707886"/>
          </a:xfrm>
          <a:prstGeom prst="rect">
            <a:avLst/>
          </a:prstGeom>
          <a:noFill/>
        </p:spPr>
        <p:txBody>
          <a:bodyPr wrap="square" rtlCol="0">
            <a:spAutoFit/>
          </a:bodyPr>
          <a:lstStyle/>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0" action="ppaction://hlinksldjump">
                  <a:extLst>
                    <a:ext uri="{A12FA001-AC4F-418D-AE19-62706E023703}">
                      <ahyp:hlinkClr xmlns:ahyp="http://schemas.microsoft.com/office/drawing/2018/hyperlinkcolor" val="tx"/>
                    </a:ext>
                  </a:extLst>
                </a:hlinkClick>
              </a:rPr>
              <a:t>Front Desk Automation*</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Service Provided</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Lab Visit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Reports</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E-Prescription</a:t>
            </a:r>
          </a:p>
        </p:txBody>
      </p:sp>
      <p:sp>
        <p:nvSpPr>
          <p:cNvPr id="47" name="TextBox 46">
            <a:extLst>
              <a:ext uri="{FF2B5EF4-FFF2-40B4-BE49-F238E27FC236}">
                <a16:creationId xmlns:a16="http://schemas.microsoft.com/office/drawing/2014/main" id="{8B92FDB3-5D00-789E-E2ED-B59B607E9D96}"/>
              </a:ext>
            </a:extLst>
          </p:cNvPr>
          <p:cNvSpPr txBox="1"/>
          <p:nvPr/>
        </p:nvSpPr>
        <p:spPr>
          <a:xfrm>
            <a:off x="8769365" y="3909263"/>
            <a:ext cx="2946098" cy="630942"/>
          </a:xfrm>
          <a:prstGeom prst="rect">
            <a:avLst/>
          </a:prstGeom>
          <a:noFill/>
        </p:spPr>
        <p:txBody>
          <a:bodyPr wrap="square" rtlCol="0">
            <a:spAutoFit/>
          </a:bodyPr>
          <a:lstStyle/>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Appointment Availability</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Cost Outlook for the Episode</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Data Ownership/Sharing</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Multi Language Support</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Appointment Scheduling Assistance</a:t>
            </a:r>
          </a:p>
        </p:txBody>
      </p:sp>
      <p:sp>
        <p:nvSpPr>
          <p:cNvPr id="61" name="TextBox 60">
            <a:extLst>
              <a:ext uri="{FF2B5EF4-FFF2-40B4-BE49-F238E27FC236}">
                <a16:creationId xmlns:a16="http://schemas.microsoft.com/office/drawing/2014/main" id="{A8ED8207-05B1-6D35-0A17-E55084494DFC}"/>
              </a:ext>
            </a:extLst>
          </p:cNvPr>
          <p:cNvSpPr txBox="1"/>
          <p:nvPr/>
        </p:nvSpPr>
        <p:spPr>
          <a:xfrm>
            <a:off x="8747459" y="4669034"/>
            <a:ext cx="2903021" cy="523220"/>
          </a:xfrm>
          <a:prstGeom prst="rect">
            <a:avLst/>
          </a:prstGeom>
          <a:noFill/>
        </p:spPr>
        <p:txBody>
          <a:bodyPr wrap="square" rtlCol="0">
            <a:spAutoFit/>
          </a:bodyPr>
          <a:lstStyle/>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EHR/EMR Integration with other Entities</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Data Ownership by Patients</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Coverage Services in One Umbral</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Communication between Aged Population and HC Providers</a:t>
            </a:r>
          </a:p>
        </p:txBody>
      </p:sp>
      <p:sp>
        <p:nvSpPr>
          <p:cNvPr id="62" name="TextBox 61">
            <a:extLst>
              <a:ext uri="{FF2B5EF4-FFF2-40B4-BE49-F238E27FC236}">
                <a16:creationId xmlns:a16="http://schemas.microsoft.com/office/drawing/2014/main" id="{4B7E1D5D-75DE-E114-5BD3-91989A8229F6}"/>
              </a:ext>
            </a:extLst>
          </p:cNvPr>
          <p:cNvSpPr txBox="1"/>
          <p:nvPr/>
        </p:nvSpPr>
        <p:spPr>
          <a:xfrm>
            <a:off x="8769365" y="5285209"/>
            <a:ext cx="2869806" cy="738664"/>
          </a:xfrm>
          <a:prstGeom prst="rect">
            <a:avLst/>
          </a:prstGeom>
          <a:noFill/>
        </p:spPr>
        <p:txBody>
          <a:bodyPr wrap="square" rtlCol="0">
            <a:spAutoFit/>
          </a:bodyPr>
          <a:lstStyle/>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Multi Entity Integration</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RCM Follow-up</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Billing Surprise</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Code Set</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Data Cleansing</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Visit Summary Automation</a:t>
            </a:r>
          </a:p>
        </p:txBody>
      </p:sp>
      <p:sp>
        <p:nvSpPr>
          <p:cNvPr id="9" name="TextBox 8">
            <a:extLst>
              <a:ext uri="{FF2B5EF4-FFF2-40B4-BE49-F238E27FC236}">
                <a16:creationId xmlns:a16="http://schemas.microsoft.com/office/drawing/2014/main" id="{719321C0-1B15-8034-8010-56D7A6608102}"/>
              </a:ext>
            </a:extLst>
          </p:cNvPr>
          <p:cNvSpPr txBox="1"/>
          <p:nvPr/>
        </p:nvSpPr>
        <p:spPr>
          <a:xfrm>
            <a:off x="2674457" y="1674929"/>
            <a:ext cx="1280584" cy="338554"/>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Back Office Support Team</a:t>
            </a:r>
          </a:p>
        </p:txBody>
      </p:sp>
      <p:sp>
        <p:nvSpPr>
          <p:cNvPr id="14" name="TextBox 13">
            <a:extLst>
              <a:ext uri="{FF2B5EF4-FFF2-40B4-BE49-F238E27FC236}">
                <a16:creationId xmlns:a16="http://schemas.microsoft.com/office/drawing/2014/main" id="{E7F95243-FB5D-79B9-E17E-DE7B32131F75}"/>
              </a:ext>
            </a:extLst>
          </p:cNvPr>
          <p:cNvSpPr txBox="1"/>
          <p:nvPr/>
        </p:nvSpPr>
        <p:spPr>
          <a:xfrm>
            <a:off x="3902244" y="1679589"/>
            <a:ext cx="2170537" cy="830997"/>
          </a:xfrm>
          <a:prstGeom prst="rect">
            <a:avLst/>
          </a:prstGeom>
          <a:noFill/>
        </p:spPr>
        <p:txBody>
          <a:bodyPr wrap="square" rtlCol="0">
            <a:spAutoFit/>
          </a:bodyPr>
          <a:lstStyle/>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Plan Enrollment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Provider Search</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0" action="ppaction://hlinksldjump">
                  <a:extLst>
                    <a:ext uri="{A12FA001-AC4F-418D-AE19-62706E023703}">
                      <ahyp:hlinkClr xmlns:ahyp="http://schemas.microsoft.com/office/drawing/2018/hyperlinkcolor" val="tx"/>
                    </a:ext>
                  </a:extLst>
                </a:hlinkClick>
              </a:rPr>
              <a:t>Pre-Check Questionnaire*</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Insurance Check*</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Patient Responsibility - if any*</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0" action="ppaction://hlinksldjump">
                  <a:extLst>
                    <a:ext uri="{A12FA001-AC4F-418D-AE19-62706E023703}">
                      <ahyp:hlinkClr xmlns:ahyp="http://schemas.microsoft.com/office/drawing/2018/hyperlinkcolor" val="tx"/>
                    </a:ext>
                  </a:extLst>
                </a:hlinkClick>
              </a:rPr>
              <a:t>Front Desk Automation*</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6FEEF7C8-B9D6-39CA-399A-AE05405E3D3B}"/>
              </a:ext>
            </a:extLst>
          </p:cNvPr>
          <p:cNvSpPr txBox="1"/>
          <p:nvPr/>
        </p:nvSpPr>
        <p:spPr>
          <a:xfrm>
            <a:off x="5769563" y="1623678"/>
            <a:ext cx="2170537" cy="954107"/>
          </a:xfrm>
          <a:prstGeom prst="rect">
            <a:avLst/>
          </a:prstGeom>
          <a:noFill/>
        </p:spPr>
        <p:txBody>
          <a:bodyPr wrap="square" rtlCol="0">
            <a:spAutoFit/>
          </a:bodyPr>
          <a:lstStyle/>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EHR*</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EMR*</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Find Doc</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Coverage Check (Eligibility)</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RCM Product*</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Consent Management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Payments</a:t>
            </a:r>
          </a:p>
        </p:txBody>
      </p:sp>
      <p:sp>
        <p:nvSpPr>
          <p:cNvPr id="16" name="TextBox 15">
            <a:extLst>
              <a:ext uri="{FF2B5EF4-FFF2-40B4-BE49-F238E27FC236}">
                <a16:creationId xmlns:a16="http://schemas.microsoft.com/office/drawing/2014/main" id="{7E95E324-EC0B-E1F3-6977-7BBA3F2D8E88}"/>
              </a:ext>
            </a:extLst>
          </p:cNvPr>
          <p:cNvSpPr txBox="1"/>
          <p:nvPr/>
        </p:nvSpPr>
        <p:spPr>
          <a:xfrm>
            <a:off x="4589081" y="3256159"/>
            <a:ext cx="2170537" cy="707886"/>
          </a:xfrm>
          <a:prstGeom prst="rect">
            <a:avLst/>
          </a:prstGeom>
          <a:noFill/>
        </p:spPr>
        <p:txBody>
          <a:bodyPr wrap="square" rtlCol="0">
            <a:spAutoFit/>
          </a:bodyPr>
          <a:lstStyle/>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EHR*</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EMR*</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Consent Management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Telehealth</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Data Analysis*</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Oval 1">
            <a:extLst>
              <a:ext uri="{FF2B5EF4-FFF2-40B4-BE49-F238E27FC236}">
                <a16:creationId xmlns:a16="http://schemas.microsoft.com/office/drawing/2014/main" id="{D5D3A4CF-56FF-697A-65E1-E6AB3EFD7A66}"/>
              </a:ext>
            </a:extLst>
          </p:cNvPr>
          <p:cNvSpPr/>
          <p:nvPr/>
        </p:nvSpPr>
        <p:spPr>
          <a:xfrm>
            <a:off x="8339662" y="936540"/>
            <a:ext cx="239794" cy="2397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5E80944-2DBB-5141-E2D5-0343E9FE3C6B}"/>
              </a:ext>
            </a:extLst>
          </p:cNvPr>
          <p:cNvSpPr/>
          <p:nvPr/>
        </p:nvSpPr>
        <p:spPr>
          <a:xfrm>
            <a:off x="9488972" y="946952"/>
            <a:ext cx="239794" cy="239794"/>
          </a:xfrm>
          <a:prstGeom prst="ellipse">
            <a:avLst/>
          </a:prstGeom>
          <a:solidFill>
            <a:srgbClr val="9BE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5BFFED1-979D-E604-F29A-9ABA6A7810AA}"/>
              </a:ext>
            </a:extLst>
          </p:cNvPr>
          <p:cNvSpPr/>
          <p:nvPr/>
        </p:nvSpPr>
        <p:spPr>
          <a:xfrm>
            <a:off x="10374252" y="946952"/>
            <a:ext cx="239794" cy="239794"/>
          </a:xfrm>
          <a:prstGeom prst="ellipse">
            <a:avLst/>
          </a:prstGeom>
          <a:solidFill>
            <a:srgbClr val="C6E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8287818-8308-D4F6-0EDE-AEC3BD2E8899}"/>
              </a:ext>
            </a:extLst>
          </p:cNvPr>
          <p:cNvSpPr txBox="1"/>
          <p:nvPr/>
        </p:nvSpPr>
        <p:spPr>
          <a:xfrm>
            <a:off x="8573981" y="958717"/>
            <a:ext cx="1062410" cy="230832"/>
          </a:xfrm>
          <a:prstGeom prst="rect">
            <a:avLst/>
          </a:prstGeom>
          <a:noFill/>
        </p:spPr>
        <p:txBody>
          <a:bodyPr wrap="square">
            <a:spAutoFit/>
          </a:bodyPr>
          <a:lstStyle/>
          <a:p>
            <a:r>
              <a:rPr lang="en-US" sz="9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Pre-episode</a:t>
            </a:r>
          </a:p>
        </p:txBody>
      </p:sp>
      <p:sp>
        <p:nvSpPr>
          <p:cNvPr id="18" name="TextBox 17">
            <a:extLst>
              <a:ext uri="{FF2B5EF4-FFF2-40B4-BE49-F238E27FC236}">
                <a16:creationId xmlns:a16="http://schemas.microsoft.com/office/drawing/2014/main" id="{CB3B31C9-8370-1886-D349-FE2F7C484351}"/>
              </a:ext>
            </a:extLst>
          </p:cNvPr>
          <p:cNvSpPr txBox="1"/>
          <p:nvPr/>
        </p:nvSpPr>
        <p:spPr>
          <a:xfrm>
            <a:off x="9693697" y="945344"/>
            <a:ext cx="1062410" cy="230832"/>
          </a:xfrm>
          <a:prstGeom prst="rect">
            <a:avLst/>
          </a:prstGeom>
          <a:noFill/>
        </p:spPr>
        <p:txBody>
          <a:bodyPr wrap="square">
            <a:spAutoFit/>
          </a:bodyPr>
          <a:lstStyle/>
          <a:p>
            <a:r>
              <a:rPr lang="en-US" sz="9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Episode</a:t>
            </a:r>
          </a:p>
        </p:txBody>
      </p:sp>
      <p:sp>
        <p:nvSpPr>
          <p:cNvPr id="21" name="TextBox 20">
            <a:extLst>
              <a:ext uri="{FF2B5EF4-FFF2-40B4-BE49-F238E27FC236}">
                <a16:creationId xmlns:a16="http://schemas.microsoft.com/office/drawing/2014/main" id="{3B829D37-C72A-C99E-2C3C-33F3149A36DE}"/>
              </a:ext>
            </a:extLst>
          </p:cNvPr>
          <p:cNvSpPr txBox="1"/>
          <p:nvPr/>
        </p:nvSpPr>
        <p:spPr>
          <a:xfrm>
            <a:off x="10615597" y="954764"/>
            <a:ext cx="1062410" cy="230832"/>
          </a:xfrm>
          <a:prstGeom prst="rect">
            <a:avLst/>
          </a:prstGeom>
          <a:noFill/>
        </p:spPr>
        <p:txBody>
          <a:bodyPr wrap="square">
            <a:spAutoFit/>
          </a:bodyPr>
          <a:lstStyle/>
          <a:p>
            <a:r>
              <a:rPr lang="en-US" sz="9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Post-episode</a:t>
            </a:r>
          </a:p>
        </p:txBody>
      </p:sp>
    </p:spTree>
    <p:extLst>
      <p:ext uri="{BB962C8B-B14F-4D97-AF65-F5344CB8AC3E}">
        <p14:creationId xmlns:p14="http://schemas.microsoft.com/office/powerpoint/2010/main" val="247324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6422E05D-07AE-4A82-DA74-E2DBA01E770A}"/>
              </a:ext>
            </a:extLst>
          </p:cNvPr>
          <p:cNvSpPr/>
          <p:nvPr/>
        </p:nvSpPr>
        <p:spPr>
          <a:xfrm>
            <a:off x="8643732" y="4283431"/>
            <a:ext cx="3006748" cy="46923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3" name="Rectangle 142">
            <a:extLst>
              <a:ext uri="{FF2B5EF4-FFF2-40B4-BE49-F238E27FC236}">
                <a16:creationId xmlns:a16="http://schemas.microsoft.com/office/drawing/2014/main" id="{533FDC28-110B-3598-9E33-2708321492F6}"/>
              </a:ext>
            </a:extLst>
          </p:cNvPr>
          <p:cNvSpPr/>
          <p:nvPr/>
        </p:nvSpPr>
        <p:spPr>
          <a:xfrm>
            <a:off x="8643732" y="4820760"/>
            <a:ext cx="2995439" cy="425136"/>
          </a:xfrm>
          <a:prstGeom prst="rect">
            <a:avLst/>
          </a:prstGeom>
          <a:solidFill>
            <a:srgbClr val="9BE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4" name="Rectangle 143">
            <a:extLst>
              <a:ext uri="{FF2B5EF4-FFF2-40B4-BE49-F238E27FC236}">
                <a16:creationId xmlns:a16="http://schemas.microsoft.com/office/drawing/2014/main" id="{D9413158-2387-AC8C-D763-EA0BFEAA2AFA}"/>
              </a:ext>
            </a:extLst>
          </p:cNvPr>
          <p:cNvSpPr/>
          <p:nvPr/>
        </p:nvSpPr>
        <p:spPr>
          <a:xfrm>
            <a:off x="8643732" y="5313272"/>
            <a:ext cx="2995302" cy="757985"/>
          </a:xfrm>
          <a:prstGeom prst="rect">
            <a:avLst/>
          </a:prstGeom>
          <a:solidFill>
            <a:srgbClr val="C6E8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 name="Rectangle: Rounded Corners 62">
            <a:extLst>
              <a:ext uri="{FF2B5EF4-FFF2-40B4-BE49-F238E27FC236}">
                <a16:creationId xmlns:a16="http://schemas.microsoft.com/office/drawing/2014/main" id="{1C05D8C8-62DF-F5C4-96E2-EC29621DB342}"/>
              </a:ext>
            </a:extLst>
          </p:cNvPr>
          <p:cNvSpPr/>
          <p:nvPr/>
        </p:nvSpPr>
        <p:spPr>
          <a:xfrm>
            <a:off x="2466896" y="1350806"/>
            <a:ext cx="5295792" cy="1343621"/>
          </a:xfrm>
          <a:prstGeom prst="roundRect">
            <a:avLst>
              <a:gd name="adj" fmla="val 6735"/>
            </a:avLst>
          </a:prstGeom>
          <a:solidFill>
            <a:sysClr val="window" lastClr="FFFFFF"/>
          </a:solidFill>
          <a:ln w="12700" cap="flat" cmpd="sng" algn="ctr">
            <a:noFill/>
            <a:prstDash val="solid"/>
            <a:miter lim="800000"/>
          </a:ln>
          <a:effectLst>
            <a:outerShdw blurRad="254000" sx="102000" sy="102000" algn="t" rotWithShape="0">
              <a:sysClr val="windowText" lastClr="000000">
                <a:alpha val="10000"/>
              </a:sysClr>
            </a:outerShdw>
          </a:effectLst>
        </p:spPr>
        <p:txBody>
          <a:bodyPr lIns="1188000" tIns="91440" rIns="274320" b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555"/>
              </a:solidFill>
              <a:effectLst/>
              <a:uLnTx/>
              <a:uFillTx/>
              <a:latin typeface="Atlas Grotesk Web"/>
              <a:ea typeface="+mn-ea"/>
              <a:cs typeface="+mn-cs"/>
            </a:endParaRPr>
          </a:p>
        </p:txBody>
      </p:sp>
      <p:sp>
        <p:nvSpPr>
          <p:cNvPr id="138" name="Round Same Side Corner Rectangle 137">
            <a:extLst>
              <a:ext uri="{FF2B5EF4-FFF2-40B4-BE49-F238E27FC236}">
                <a16:creationId xmlns:a16="http://schemas.microsoft.com/office/drawing/2014/main" id="{261FABFB-A222-B76E-6EC6-373CEF090C5C}"/>
              </a:ext>
            </a:extLst>
          </p:cNvPr>
          <p:cNvSpPr/>
          <p:nvPr/>
        </p:nvSpPr>
        <p:spPr>
          <a:xfrm>
            <a:off x="2474266" y="1353557"/>
            <a:ext cx="5295792" cy="354968"/>
          </a:xfrm>
          <a:prstGeom prst="round2SameRect">
            <a:avLst>
              <a:gd name="adj1" fmla="val 23807"/>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2">
            <a:extLst>
              <a:ext uri="{FF2B5EF4-FFF2-40B4-BE49-F238E27FC236}">
                <a16:creationId xmlns:a16="http://schemas.microsoft.com/office/drawing/2014/main" id="{1E73D501-D69C-E9BD-80FB-1DFD79F16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512" y="1435552"/>
            <a:ext cx="242305" cy="242305"/>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4">
            <a:extLst>
              <a:ext uri="{FF2B5EF4-FFF2-40B4-BE49-F238E27FC236}">
                <a16:creationId xmlns:a16="http://schemas.microsoft.com/office/drawing/2014/main" id="{82D5B0EE-794A-C9FD-49AB-AF1B4DFF49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602" y="1431480"/>
            <a:ext cx="246377" cy="24637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6">
            <a:extLst>
              <a:ext uri="{FF2B5EF4-FFF2-40B4-BE49-F238E27FC236}">
                <a16:creationId xmlns:a16="http://schemas.microsoft.com/office/drawing/2014/main" id="{1145ECB8-4A54-6F47-37F5-C62CE004A6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2338" y="1427052"/>
            <a:ext cx="228512" cy="228512"/>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Rounded Corners 62">
            <a:extLst>
              <a:ext uri="{FF2B5EF4-FFF2-40B4-BE49-F238E27FC236}">
                <a16:creationId xmlns:a16="http://schemas.microsoft.com/office/drawing/2014/main" id="{0F80098C-9BA3-7BEE-5676-9589CFFD3B73}"/>
              </a:ext>
            </a:extLst>
          </p:cNvPr>
          <p:cNvSpPr/>
          <p:nvPr/>
        </p:nvSpPr>
        <p:spPr>
          <a:xfrm>
            <a:off x="750834" y="2842605"/>
            <a:ext cx="5913457" cy="1137610"/>
          </a:xfrm>
          <a:prstGeom prst="roundRect">
            <a:avLst>
              <a:gd name="adj" fmla="val 6735"/>
            </a:avLst>
          </a:prstGeom>
          <a:solidFill>
            <a:sysClr val="window" lastClr="FFFFFF"/>
          </a:solidFill>
          <a:ln w="12700" cap="flat" cmpd="sng" algn="ctr">
            <a:noFill/>
            <a:prstDash val="solid"/>
            <a:miter lim="800000"/>
          </a:ln>
          <a:effectLst>
            <a:outerShdw blurRad="254000" sx="102000" sy="102000" algn="t" rotWithShape="0">
              <a:sysClr val="windowText" lastClr="000000">
                <a:alpha val="10000"/>
              </a:sysClr>
            </a:outerShdw>
          </a:effectLst>
        </p:spPr>
        <p:txBody>
          <a:bodyPr lIns="1188000" tIns="91440" rIns="274320" b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555"/>
              </a:solidFill>
              <a:effectLst/>
              <a:uLnTx/>
              <a:uFillTx/>
              <a:latin typeface="Atlas Grotesk Web"/>
              <a:ea typeface="+mn-ea"/>
              <a:cs typeface="+mn-cs"/>
            </a:endParaRPr>
          </a:p>
        </p:txBody>
      </p:sp>
      <p:sp>
        <p:nvSpPr>
          <p:cNvPr id="133" name="Round Same Side Corner Rectangle 132">
            <a:extLst>
              <a:ext uri="{FF2B5EF4-FFF2-40B4-BE49-F238E27FC236}">
                <a16:creationId xmlns:a16="http://schemas.microsoft.com/office/drawing/2014/main" id="{751F14EC-7BB2-9E41-051F-846CC1C9A4EF}"/>
              </a:ext>
            </a:extLst>
          </p:cNvPr>
          <p:cNvSpPr/>
          <p:nvPr/>
        </p:nvSpPr>
        <p:spPr>
          <a:xfrm>
            <a:off x="750834" y="2833632"/>
            <a:ext cx="5923552" cy="354968"/>
          </a:xfrm>
          <a:prstGeom prst="round2SameRect">
            <a:avLst>
              <a:gd name="adj1" fmla="val 23807"/>
              <a:gd name="adj2" fmla="val 0"/>
            </a:avLst>
          </a:prstGeom>
          <a:solidFill>
            <a:srgbClr val="9BE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62">
            <a:extLst>
              <a:ext uri="{FF2B5EF4-FFF2-40B4-BE49-F238E27FC236}">
                <a16:creationId xmlns:a16="http://schemas.microsoft.com/office/drawing/2014/main" id="{66CE4C66-CD07-1752-779F-FEED6B3A5E2D}"/>
              </a:ext>
            </a:extLst>
          </p:cNvPr>
          <p:cNvSpPr/>
          <p:nvPr/>
        </p:nvSpPr>
        <p:spPr>
          <a:xfrm>
            <a:off x="2356809" y="4121017"/>
            <a:ext cx="5413891" cy="2240291"/>
          </a:xfrm>
          <a:prstGeom prst="roundRect">
            <a:avLst>
              <a:gd name="adj" fmla="val 6735"/>
            </a:avLst>
          </a:prstGeom>
          <a:solidFill>
            <a:sysClr val="window" lastClr="FFFFFF"/>
          </a:solidFill>
          <a:ln w="12700" cap="flat" cmpd="sng" algn="ctr">
            <a:noFill/>
            <a:prstDash val="solid"/>
            <a:miter lim="800000"/>
          </a:ln>
          <a:effectLst>
            <a:outerShdw blurRad="254000" sx="102000" sy="102000" algn="t" rotWithShape="0">
              <a:sysClr val="windowText" lastClr="000000">
                <a:alpha val="10000"/>
              </a:sysClr>
            </a:outerShdw>
          </a:effectLst>
        </p:spPr>
        <p:txBody>
          <a:bodyPr lIns="1188000" tIns="91440" rIns="274320" b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555"/>
              </a:solidFill>
              <a:effectLst/>
              <a:uLnTx/>
              <a:uFillTx/>
              <a:latin typeface="Atlas Grotesk Web"/>
              <a:ea typeface="+mn-ea"/>
              <a:cs typeface="+mn-cs"/>
            </a:endParaRPr>
          </a:p>
        </p:txBody>
      </p:sp>
      <p:sp>
        <p:nvSpPr>
          <p:cNvPr id="51" name="Round Same Side Corner Rectangle 50">
            <a:extLst>
              <a:ext uri="{FF2B5EF4-FFF2-40B4-BE49-F238E27FC236}">
                <a16:creationId xmlns:a16="http://schemas.microsoft.com/office/drawing/2014/main" id="{4A2DE8BA-7EA3-B480-A388-F2AEC30F9B1B}"/>
              </a:ext>
            </a:extLst>
          </p:cNvPr>
          <p:cNvSpPr/>
          <p:nvPr/>
        </p:nvSpPr>
        <p:spPr>
          <a:xfrm>
            <a:off x="2358839" y="4121293"/>
            <a:ext cx="5411861" cy="387310"/>
          </a:xfrm>
          <a:prstGeom prst="round2SameRect">
            <a:avLst>
              <a:gd name="adj1" fmla="val 23807"/>
              <a:gd name="adj2" fmla="val 0"/>
            </a:avLst>
          </a:prstGeom>
          <a:solidFill>
            <a:srgbClr val="C6E86B">
              <a:alpha val="7831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480C811-8784-C19D-DA46-3774717429B4}"/>
              </a:ext>
            </a:extLst>
          </p:cNvPr>
          <p:cNvSpPr>
            <a:spLocks noGrp="1"/>
          </p:cNvSpPr>
          <p:nvPr>
            <p:ph type="title"/>
          </p:nvPr>
        </p:nvSpPr>
        <p:spPr/>
        <p:txBody>
          <a:bodyPr/>
          <a:lstStyle/>
          <a:p>
            <a:r>
              <a:rPr lang="en-US"/>
              <a:t>Medicare (Part B/C/D) - Individual 65+</a:t>
            </a:r>
          </a:p>
        </p:txBody>
      </p:sp>
      <p:cxnSp>
        <p:nvCxnSpPr>
          <p:cNvPr id="10" name="Straight Connector 9">
            <a:extLst>
              <a:ext uri="{FF2B5EF4-FFF2-40B4-BE49-F238E27FC236}">
                <a16:creationId xmlns:a16="http://schemas.microsoft.com/office/drawing/2014/main" id="{44FB8472-9C3A-0722-4F15-29E3B2F88C79}"/>
              </a:ext>
            </a:extLst>
          </p:cNvPr>
          <p:cNvCxnSpPr>
            <a:cxnSpLocks/>
          </p:cNvCxnSpPr>
          <p:nvPr/>
        </p:nvCxnSpPr>
        <p:spPr>
          <a:xfrm>
            <a:off x="0" y="2069432"/>
            <a:ext cx="2535229" cy="0"/>
          </a:xfrm>
          <a:prstGeom prst="line">
            <a:avLst/>
          </a:prstGeom>
          <a:ln>
            <a:tailEnd type="triangle"/>
          </a:ln>
        </p:spPr>
        <p:style>
          <a:lnRef idx="1">
            <a:schemeClr val="dk1"/>
          </a:lnRef>
          <a:fillRef idx="0">
            <a:schemeClr val="dk1"/>
          </a:fillRef>
          <a:effectRef idx="0">
            <a:schemeClr val="dk1"/>
          </a:effectRef>
          <a:fontRef idx="minor">
            <a:schemeClr val="tx1"/>
          </a:fontRef>
        </p:style>
      </p:cxnSp>
      <p:sp>
        <p:nvSpPr>
          <p:cNvPr id="11" name="CuadroTexto 13">
            <a:extLst>
              <a:ext uri="{FF2B5EF4-FFF2-40B4-BE49-F238E27FC236}">
                <a16:creationId xmlns:a16="http://schemas.microsoft.com/office/drawing/2014/main" id="{D30D6406-44A9-25E7-844A-AB11B0931D47}"/>
              </a:ext>
            </a:extLst>
          </p:cNvPr>
          <p:cNvSpPr txBox="1"/>
          <p:nvPr/>
        </p:nvSpPr>
        <p:spPr>
          <a:xfrm>
            <a:off x="2674457" y="1385409"/>
            <a:ext cx="888111"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People</a:t>
            </a:r>
          </a:p>
        </p:txBody>
      </p:sp>
      <p:sp>
        <p:nvSpPr>
          <p:cNvPr id="12" name="CuadroTexto 15">
            <a:extLst>
              <a:ext uri="{FF2B5EF4-FFF2-40B4-BE49-F238E27FC236}">
                <a16:creationId xmlns:a16="http://schemas.microsoft.com/office/drawing/2014/main" id="{8ECBD78F-92CB-1438-4CE2-05261440443C}"/>
              </a:ext>
            </a:extLst>
          </p:cNvPr>
          <p:cNvSpPr txBox="1"/>
          <p:nvPr/>
        </p:nvSpPr>
        <p:spPr>
          <a:xfrm>
            <a:off x="3902244" y="1385409"/>
            <a:ext cx="1035169"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Process</a:t>
            </a:r>
          </a:p>
        </p:txBody>
      </p:sp>
      <p:sp>
        <p:nvSpPr>
          <p:cNvPr id="13" name="CuadroTexto 17">
            <a:extLst>
              <a:ext uri="{FF2B5EF4-FFF2-40B4-BE49-F238E27FC236}">
                <a16:creationId xmlns:a16="http://schemas.microsoft.com/office/drawing/2014/main" id="{F7E1CB1B-38C2-F6A4-CC0F-6B97AAE9CDB0}"/>
              </a:ext>
            </a:extLst>
          </p:cNvPr>
          <p:cNvSpPr txBox="1"/>
          <p:nvPr/>
        </p:nvSpPr>
        <p:spPr>
          <a:xfrm>
            <a:off x="5769563" y="1385409"/>
            <a:ext cx="1310687"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Technology </a:t>
            </a:r>
          </a:p>
        </p:txBody>
      </p:sp>
      <p:cxnSp>
        <p:nvCxnSpPr>
          <p:cNvPr id="22" name="Conector recto 14">
            <a:extLst>
              <a:ext uri="{FF2B5EF4-FFF2-40B4-BE49-F238E27FC236}">
                <a16:creationId xmlns:a16="http://schemas.microsoft.com/office/drawing/2014/main" id="{BB2B81BE-B7A8-E2B5-C367-678A665FB14C}"/>
              </a:ext>
            </a:extLst>
          </p:cNvPr>
          <p:cNvCxnSpPr>
            <a:cxnSpLocks/>
          </p:cNvCxnSpPr>
          <p:nvPr/>
        </p:nvCxnSpPr>
        <p:spPr>
          <a:xfrm>
            <a:off x="3788553" y="1346146"/>
            <a:ext cx="0" cy="1348281"/>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cxnSp>
        <p:nvCxnSpPr>
          <p:cNvPr id="25" name="Conector recto 14">
            <a:extLst>
              <a:ext uri="{FF2B5EF4-FFF2-40B4-BE49-F238E27FC236}">
                <a16:creationId xmlns:a16="http://schemas.microsoft.com/office/drawing/2014/main" id="{64859E52-1065-7835-CDDB-14A946525E51}"/>
              </a:ext>
            </a:extLst>
          </p:cNvPr>
          <p:cNvCxnSpPr>
            <a:cxnSpLocks/>
          </p:cNvCxnSpPr>
          <p:nvPr/>
        </p:nvCxnSpPr>
        <p:spPr>
          <a:xfrm>
            <a:off x="5650492" y="1333397"/>
            <a:ext cx="0" cy="1361030"/>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pic>
        <p:nvPicPr>
          <p:cNvPr id="48" name="Picture 2">
            <a:extLst>
              <a:ext uri="{FF2B5EF4-FFF2-40B4-BE49-F238E27FC236}">
                <a16:creationId xmlns:a16="http://schemas.microsoft.com/office/drawing/2014/main" id="{85A1F88C-FA6B-3599-A2B6-43B7BF47B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5365" y="4213223"/>
            <a:ext cx="242305" cy="24230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a:extLst>
              <a:ext uri="{FF2B5EF4-FFF2-40B4-BE49-F238E27FC236}">
                <a16:creationId xmlns:a16="http://schemas.microsoft.com/office/drawing/2014/main" id="{E290226D-2B35-493D-9792-1B5CEC32A4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6156" y="4214903"/>
            <a:ext cx="246377" cy="246377"/>
          </a:xfrm>
          <a:prstGeom prst="rect">
            <a:avLst/>
          </a:prstGeom>
          <a:noFill/>
          <a:extLst>
            <a:ext uri="{909E8E84-426E-40DD-AFC4-6F175D3DCCD1}">
              <a14:hiddenFill xmlns:a14="http://schemas.microsoft.com/office/drawing/2010/main">
                <a:solidFill>
                  <a:srgbClr val="FFFFFF"/>
                </a:solidFill>
              </a14:hiddenFill>
            </a:ext>
          </a:extLst>
        </p:spPr>
      </p:pic>
      <p:sp>
        <p:nvSpPr>
          <p:cNvPr id="52" name="CuadroTexto 13">
            <a:extLst>
              <a:ext uri="{FF2B5EF4-FFF2-40B4-BE49-F238E27FC236}">
                <a16:creationId xmlns:a16="http://schemas.microsoft.com/office/drawing/2014/main" id="{301843CC-B4B5-815A-B219-CB4C4B04D2C6}"/>
              </a:ext>
            </a:extLst>
          </p:cNvPr>
          <p:cNvSpPr txBox="1"/>
          <p:nvPr/>
        </p:nvSpPr>
        <p:spPr>
          <a:xfrm>
            <a:off x="2674457" y="4183335"/>
            <a:ext cx="888111"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People</a:t>
            </a:r>
          </a:p>
        </p:txBody>
      </p:sp>
      <p:sp>
        <p:nvSpPr>
          <p:cNvPr id="53" name="CuadroTexto 15">
            <a:extLst>
              <a:ext uri="{FF2B5EF4-FFF2-40B4-BE49-F238E27FC236}">
                <a16:creationId xmlns:a16="http://schemas.microsoft.com/office/drawing/2014/main" id="{CCED7C72-A890-A1D9-9F8C-6B08037F98A2}"/>
              </a:ext>
            </a:extLst>
          </p:cNvPr>
          <p:cNvSpPr txBox="1"/>
          <p:nvPr/>
        </p:nvSpPr>
        <p:spPr>
          <a:xfrm>
            <a:off x="4032995" y="4183335"/>
            <a:ext cx="1035169"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Process</a:t>
            </a:r>
          </a:p>
        </p:txBody>
      </p:sp>
      <p:sp>
        <p:nvSpPr>
          <p:cNvPr id="54" name="CuadroTexto 17">
            <a:extLst>
              <a:ext uri="{FF2B5EF4-FFF2-40B4-BE49-F238E27FC236}">
                <a16:creationId xmlns:a16="http://schemas.microsoft.com/office/drawing/2014/main" id="{02C0E694-BFE0-302C-CF74-6371E520BB1E}"/>
              </a:ext>
            </a:extLst>
          </p:cNvPr>
          <p:cNvSpPr txBox="1"/>
          <p:nvPr/>
        </p:nvSpPr>
        <p:spPr>
          <a:xfrm>
            <a:off x="5947378" y="4191385"/>
            <a:ext cx="1310687"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Technology </a:t>
            </a:r>
          </a:p>
        </p:txBody>
      </p:sp>
      <p:cxnSp>
        <p:nvCxnSpPr>
          <p:cNvPr id="59" name="Conector recto 14">
            <a:extLst>
              <a:ext uri="{FF2B5EF4-FFF2-40B4-BE49-F238E27FC236}">
                <a16:creationId xmlns:a16="http://schemas.microsoft.com/office/drawing/2014/main" id="{49D9EC2E-A174-7DEB-66F0-BCD8A4D5B9B5}"/>
              </a:ext>
            </a:extLst>
          </p:cNvPr>
          <p:cNvCxnSpPr>
            <a:cxnSpLocks/>
          </p:cNvCxnSpPr>
          <p:nvPr/>
        </p:nvCxnSpPr>
        <p:spPr>
          <a:xfrm>
            <a:off x="3919304" y="4124557"/>
            <a:ext cx="0" cy="2113639"/>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cxnSp>
        <p:nvCxnSpPr>
          <p:cNvPr id="60" name="Conector recto 14">
            <a:extLst>
              <a:ext uri="{FF2B5EF4-FFF2-40B4-BE49-F238E27FC236}">
                <a16:creationId xmlns:a16="http://schemas.microsoft.com/office/drawing/2014/main" id="{21BB0259-587D-5612-18E2-388BA3C6B7DA}"/>
              </a:ext>
            </a:extLst>
          </p:cNvPr>
          <p:cNvCxnSpPr>
            <a:cxnSpLocks/>
          </p:cNvCxnSpPr>
          <p:nvPr/>
        </p:nvCxnSpPr>
        <p:spPr>
          <a:xfrm>
            <a:off x="5708708" y="4134853"/>
            <a:ext cx="0" cy="2103343"/>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sp>
        <p:nvSpPr>
          <p:cNvPr id="74" name="CuadroTexto 13">
            <a:extLst>
              <a:ext uri="{FF2B5EF4-FFF2-40B4-BE49-F238E27FC236}">
                <a16:creationId xmlns:a16="http://schemas.microsoft.com/office/drawing/2014/main" id="{DC5E3BE5-59B9-1C3F-A818-D00345ECF47A}"/>
              </a:ext>
            </a:extLst>
          </p:cNvPr>
          <p:cNvSpPr txBox="1"/>
          <p:nvPr/>
        </p:nvSpPr>
        <p:spPr>
          <a:xfrm>
            <a:off x="1578785" y="2864608"/>
            <a:ext cx="888111"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People</a:t>
            </a:r>
          </a:p>
        </p:txBody>
      </p:sp>
      <p:sp>
        <p:nvSpPr>
          <p:cNvPr id="75" name="CuadroTexto 15">
            <a:extLst>
              <a:ext uri="{FF2B5EF4-FFF2-40B4-BE49-F238E27FC236}">
                <a16:creationId xmlns:a16="http://schemas.microsoft.com/office/drawing/2014/main" id="{7161E3D5-04C9-1891-0114-35C3554E8852}"/>
              </a:ext>
            </a:extLst>
          </p:cNvPr>
          <p:cNvSpPr txBox="1"/>
          <p:nvPr/>
        </p:nvSpPr>
        <p:spPr>
          <a:xfrm>
            <a:off x="2806572" y="2864608"/>
            <a:ext cx="1035169"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Process</a:t>
            </a:r>
          </a:p>
        </p:txBody>
      </p:sp>
      <p:sp>
        <p:nvSpPr>
          <p:cNvPr id="76" name="CuadroTexto 17">
            <a:extLst>
              <a:ext uri="{FF2B5EF4-FFF2-40B4-BE49-F238E27FC236}">
                <a16:creationId xmlns:a16="http://schemas.microsoft.com/office/drawing/2014/main" id="{97A7A2CF-7BFA-3216-1314-2A03113C558F}"/>
              </a:ext>
            </a:extLst>
          </p:cNvPr>
          <p:cNvSpPr txBox="1"/>
          <p:nvPr/>
        </p:nvSpPr>
        <p:spPr>
          <a:xfrm>
            <a:off x="4673891" y="2864608"/>
            <a:ext cx="1310687"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Technology </a:t>
            </a:r>
          </a:p>
        </p:txBody>
      </p:sp>
      <p:cxnSp>
        <p:nvCxnSpPr>
          <p:cNvPr id="81" name="Conector recto 14">
            <a:extLst>
              <a:ext uri="{FF2B5EF4-FFF2-40B4-BE49-F238E27FC236}">
                <a16:creationId xmlns:a16="http://schemas.microsoft.com/office/drawing/2014/main" id="{E0497704-CB3B-09F2-F5A3-EE53D647F781}"/>
              </a:ext>
            </a:extLst>
          </p:cNvPr>
          <p:cNvCxnSpPr>
            <a:cxnSpLocks/>
          </p:cNvCxnSpPr>
          <p:nvPr/>
        </p:nvCxnSpPr>
        <p:spPr>
          <a:xfrm>
            <a:off x="2692881" y="2837948"/>
            <a:ext cx="0" cy="1142267"/>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cxnSp>
        <p:nvCxnSpPr>
          <p:cNvPr id="82" name="Conector recto 14">
            <a:extLst>
              <a:ext uri="{FF2B5EF4-FFF2-40B4-BE49-F238E27FC236}">
                <a16:creationId xmlns:a16="http://schemas.microsoft.com/office/drawing/2014/main" id="{77B6AA1A-5644-A68E-4950-A20816A3DD45}"/>
              </a:ext>
            </a:extLst>
          </p:cNvPr>
          <p:cNvCxnSpPr>
            <a:cxnSpLocks/>
          </p:cNvCxnSpPr>
          <p:nvPr/>
        </p:nvCxnSpPr>
        <p:spPr>
          <a:xfrm>
            <a:off x="4534724" y="2844488"/>
            <a:ext cx="0" cy="1135727"/>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9E2694F3-DB05-E972-AEC4-DC4A9119A3DF}"/>
              </a:ext>
            </a:extLst>
          </p:cNvPr>
          <p:cNvGrpSpPr/>
          <p:nvPr/>
        </p:nvGrpSpPr>
        <p:grpSpPr>
          <a:xfrm>
            <a:off x="6664291" y="1861996"/>
            <a:ext cx="1538392" cy="1845444"/>
            <a:chOff x="6428279" y="1564819"/>
            <a:chExt cx="1538392" cy="1845444"/>
          </a:xfrm>
        </p:grpSpPr>
        <p:sp>
          <p:nvSpPr>
            <p:cNvPr id="109" name="Right Bracket 108">
              <a:extLst>
                <a:ext uri="{FF2B5EF4-FFF2-40B4-BE49-F238E27FC236}">
                  <a16:creationId xmlns:a16="http://schemas.microsoft.com/office/drawing/2014/main" id="{F8E4A547-2CF4-E8E7-90E1-50BD97B3DB7E}"/>
                </a:ext>
              </a:extLst>
            </p:cNvPr>
            <p:cNvSpPr/>
            <p:nvPr/>
          </p:nvSpPr>
          <p:spPr>
            <a:xfrm>
              <a:off x="7523952" y="1564819"/>
              <a:ext cx="442719" cy="1845443"/>
            </a:xfrm>
            <a:prstGeom prst="rightBracket">
              <a:avLst>
                <a:gd name="adj" fmla="val 9813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8930B866-08B5-8F7C-04B5-8125F7192D48}"/>
                </a:ext>
              </a:extLst>
            </p:cNvPr>
            <p:cNvCxnSpPr>
              <a:cxnSpLocks/>
              <a:endCxn id="109" idx="1"/>
            </p:cNvCxnSpPr>
            <p:nvPr/>
          </p:nvCxnSpPr>
          <p:spPr>
            <a:xfrm flipV="1">
              <a:off x="6428279" y="3410262"/>
              <a:ext cx="1095673" cy="1"/>
            </a:xfrm>
            <a:prstGeom prst="line">
              <a:avLst/>
            </a:prstGeom>
            <a:ln>
              <a:headEnd type="triangle"/>
            </a:ln>
          </p:spPr>
          <p:style>
            <a:lnRef idx="1">
              <a:schemeClr val="dk1"/>
            </a:lnRef>
            <a:fillRef idx="0">
              <a:schemeClr val="dk1"/>
            </a:fillRef>
            <a:effectRef idx="0">
              <a:schemeClr val="dk1"/>
            </a:effectRef>
            <a:fontRef idx="minor">
              <a:schemeClr val="tx1"/>
            </a:fontRef>
          </p:style>
        </p:cxnSp>
      </p:grpSp>
      <p:sp>
        <p:nvSpPr>
          <p:cNvPr id="115" name="Right Bracket 114">
            <a:extLst>
              <a:ext uri="{FF2B5EF4-FFF2-40B4-BE49-F238E27FC236}">
                <a16:creationId xmlns:a16="http://schemas.microsoft.com/office/drawing/2014/main" id="{6F04F1C6-F793-5BF9-A612-F5F2641A057E}"/>
              </a:ext>
            </a:extLst>
          </p:cNvPr>
          <p:cNvSpPr/>
          <p:nvPr/>
        </p:nvSpPr>
        <p:spPr>
          <a:xfrm flipH="1">
            <a:off x="371400" y="3620791"/>
            <a:ext cx="373474" cy="1730429"/>
          </a:xfrm>
          <a:prstGeom prst="rightBracket">
            <a:avLst>
              <a:gd name="adj" fmla="val 9813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0" name="Right Bracket 129">
            <a:extLst>
              <a:ext uri="{FF2B5EF4-FFF2-40B4-BE49-F238E27FC236}">
                <a16:creationId xmlns:a16="http://schemas.microsoft.com/office/drawing/2014/main" id="{CAC1573F-467C-1210-3237-E5B484EF18D6}"/>
              </a:ext>
            </a:extLst>
          </p:cNvPr>
          <p:cNvSpPr/>
          <p:nvPr/>
        </p:nvSpPr>
        <p:spPr>
          <a:xfrm>
            <a:off x="8189704" y="1308519"/>
            <a:ext cx="442719" cy="4951076"/>
          </a:xfrm>
          <a:prstGeom prst="rightBracket">
            <a:avLst>
              <a:gd name="adj" fmla="val 68200"/>
            </a:avLst>
          </a:prstGeom>
          <a:ln w="12700">
            <a:solidFill>
              <a:schemeClr val="tx1">
                <a:lumMod val="85000"/>
                <a:lumOff val="15000"/>
              </a:schemeClr>
            </a:solidFill>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132" name="Picture 6">
            <a:extLst>
              <a:ext uri="{FF2B5EF4-FFF2-40B4-BE49-F238E27FC236}">
                <a16:creationId xmlns:a16="http://schemas.microsoft.com/office/drawing/2014/main" id="{74E862EE-034E-AB50-2AF1-F4C8DCD570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1936" y="4213223"/>
            <a:ext cx="228512" cy="228512"/>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2">
            <a:extLst>
              <a:ext uri="{FF2B5EF4-FFF2-40B4-BE49-F238E27FC236}">
                <a16:creationId xmlns:a16="http://schemas.microsoft.com/office/drawing/2014/main" id="{EC1663C4-B7DD-016C-EF62-999236477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8840" y="2915627"/>
            <a:ext cx="242305" cy="242305"/>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
            <a:extLst>
              <a:ext uri="{FF2B5EF4-FFF2-40B4-BE49-F238E27FC236}">
                <a16:creationId xmlns:a16="http://schemas.microsoft.com/office/drawing/2014/main" id="{11FF7242-3239-3F73-E1C2-7249494FD6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7930" y="2911555"/>
            <a:ext cx="246377" cy="246377"/>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6">
            <a:extLst>
              <a:ext uri="{FF2B5EF4-FFF2-40B4-BE49-F238E27FC236}">
                <a16:creationId xmlns:a16="http://schemas.microsoft.com/office/drawing/2014/main" id="{9C08EC1B-5311-5AB9-351C-6C28822B65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6666" y="2907127"/>
            <a:ext cx="228512" cy="22851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C5881009-1C85-F03F-E163-80A8887CDD55}"/>
              </a:ext>
            </a:extLst>
          </p:cNvPr>
          <p:cNvCxnSpPr>
            <a:cxnSpLocks/>
          </p:cNvCxnSpPr>
          <p:nvPr/>
        </p:nvCxnSpPr>
        <p:spPr>
          <a:xfrm flipH="1" flipV="1">
            <a:off x="734000" y="5357011"/>
            <a:ext cx="1605975" cy="15957"/>
          </a:xfrm>
          <a:prstGeom prst="line">
            <a:avLst/>
          </a:prstGeom>
          <a:ln>
            <a:headEnd type="triangle"/>
          </a:ln>
        </p:spPr>
        <p:style>
          <a:lnRef idx="1">
            <a:schemeClr val="dk1"/>
          </a:lnRef>
          <a:fillRef idx="0">
            <a:schemeClr val="dk1"/>
          </a:fillRef>
          <a:effectRef idx="0">
            <a:schemeClr val="dk1"/>
          </a:effectRef>
          <a:fontRef idx="minor">
            <a:schemeClr val="tx1"/>
          </a:fontRef>
        </p:style>
      </p:cxnSp>
      <p:graphicFrame>
        <p:nvGraphicFramePr>
          <p:cNvPr id="19" name="Table 19">
            <a:extLst>
              <a:ext uri="{FF2B5EF4-FFF2-40B4-BE49-F238E27FC236}">
                <a16:creationId xmlns:a16="http://schemas.microsoft.com/office/drawing/2014/main" id="{B43161F3-DAB9-A606-51B5-00632DB01E54}"/>
              </a:ext>
            </a:extLst>
          </p:cNvPr>
          <p:cNvGraphicFramePr>
            <a:graphicFrameLocks noGrp="1"/>
          </p:cNvGraphicFramePr>
          <p:nvPr>
            <p:extLst>
              <p:ext uri="{D42A27DB-BD31-4B8C-83A1-F6EECF244321}">
                <p14:modId xmlns:p14="http://schemas.microsoft.com/office/powerpoint/2010/main" val="831985934"/>
              </p:ext>
            </p:extLst>
          </p:nvPr>
        </p:nvGraphicFramePr>
        <p:xfrm>
          <a:off x="8654191" y="1783080"/>
          <a:ext cx="2587775" cy="2500088"/>
        </p:xfrm>
        <a:graphic>
          <a:graphicData uri="http://schemas.openxmlformats.org/drawingml/2006/table">
            <a:tbl>
              <a:tblPr firstRow="1" bandRow="1">
                <a:tableStyleId>{D063CAC8-CBCA-4748-A2EA-3F989033F948}</a:tableStyleId>
              </a:tblPr>
              <a:tblGrid>
                <a:gridCol w="2587775">
                  <a:extLst>
                    <a:ext uri="{9D8B030D-6E8A-4147-A177-3AD203B41FA5}">
                      <a16:colId xmlns:a16="http://schemas.microsoft.com/office/drawing/2014/main" val="1253896797"/>
                    </a:ext>
                  </a:extLst>
                </a:gridCol>
              </a:tblGrid>
              <a:tr h="5743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Persona: </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Medicare (Part B/C/D) - Individual 65+</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alpha val="0"/>
                      </a:schemeClr>
                    </a:solidFill>
                  </a:tcPr>
                </a:tc>
                <a:extLst>
                  <a:ext uri="{0D108BD9-81ED-4DB2-BD59-A6C34878D82A}">
                    <a16:rowId xmlns:a16="http://schemas.microsoft.com/office/drawing/2014/main" val="3882145817"/>
                  </a:ext>
                </a:extLst>
              </a:tr>
              <a:tr h="41259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Type: </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Outpatient</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alpha val="0"/>
                      </a:schemeClr>
                    </a:solidFill>
                  </a:tcPr>
                </a:tc>
                <a:extLst>
                  <a:ext uri="{0D108BD9-81ED-4DB2-BD59-A6C34878D82A}">
                    <a16:rowId xmlns:a16="http://schemas.microsoft.com/office/drawing/2014/main" val="4138268393"/>
                  </a:ext>
                </a:extLst>
              </a:tr>
              <a:tr h="40144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Scenario: </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Specialist Care Visit</a:t>
                      </a:r>
                      <a:endPar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4703743"/>
                  </a:ext>
                </a:extLst>
              </a:tr>
              <a:tr h="37914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Location: </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Urban</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6737031"/>
                  </a:ext>
                </a:extLst>
              </a:tr>
              <a:tr h="36627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Pre-Condition: </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Normal Lifestyle</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4057516"/>
                  </a:ext>
                </a:extLst>
              </a:tr>
              <a:tr h="36627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Pain Points: </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242524361"/>
                  </a:ext>
                </a:extLst>
              </a:tr>
            </a:tbl>
          </a:graphicData>
        </a:graphic>
      </p:graphicFrame>
      <p:sp>
        <p:nvSpPr>
          <p:cNvPr id="35" name="TextBox 34">
            <a:extLst>
              <a:ext uri="{FF2B5EF4-FFF2-40B4-BE49-F238E27FC236}">
                <a16:creationId xmlns:a16="http://schemas.microsoft.com/office/drawing/2014/main" id="{C2DCD4D0-ACB2-A4E2-8585-CC0659C685EF}"/>
              </a:ext>
            </a:extLst>
          </p:cNvPr>
          <p:cNvSpPr txBox="1"/>
          <p:nvPr/>
        </p:nvSpPr>
        <p:spPr>
          <a:xfrm>
            <a:off x="2674457" y="1764573"/>
            <a:ext cx="1280584" cy="461665"/>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Receptionist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Back Office Support Team</a:t>
            </a:r>
          </a:p>
        </p:txBody>
      </p:sp>
      <p:sp>
        <p:nvSpPr>
          <p:cNvPr id="39" name="TextBox 38">
            <a:extLst>
              <a:ext uri="{FF2B5EF4-FFF2-40B4-BE49-F238E27FC236}">
                <a16:creationId xmlns:a16="http://schemas.microsoft.com/office/drawing/2014/main" id="{8E6BF99E-C98C-53C9-5A08-A936B57675CB}"/>
              </a:ext>
            </a:extLst>
          </p:cNvPr>
          <p:cNvSpPr txBox="1"/>
          <p:nvPr/>
        </p:nvSpPr>
        <p:spPr>
          <a:xfrm>
            <a:off x="3902244" y="1769233"/>
            <a:ext cx="2170537" cy="954107"/>
          </a:xfrm>
          <a:prstGeom prst="rect">
            <a:avLst/>
          </a:prstGeom>
          <a:noFill/>
        </p:spPr>
        <p:txBody>
          <a:bodyPr wrap="square" rtlCol="0">
            <a:spAutoFit/>
          </a:bodyPr>
          <a:lstStyle/>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Plan Enrollment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Provider Search</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Appointment Request*</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Pre-Check Questionnaire*</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Insurance Check*</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Patient Responsibility - if any*</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Front Desk Automation*</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TextBox 39">
            <a:extLst>
              <a:ext uri="{FF2B5EF4-FFF2-40B4-BE49-F238E27FC236}">
                <a16:creationId xmlns:a16="http://schemas.microsoft.com/office/drawing/2014/main" id="{7DE39AB1-4339-5BD7-A65A-D4F67A4F1EC7}"/>
              </a:ext>
            </a:extLst>
          </p:cNvPr>
          <p:cNvSpPr txBox="1"/>
          <p:nvPr/>
        </p:nvSpPr>
        <p:spPr>
          <a:xfrm>
            <a:off x="5769563" y="1713322"/>
            <a:ext cx="2170537" cy="954107"/>
          </a:xfrm>
          <a:prstGeom prst="rect">
            <a:avLst/>
          </a:prstGeom>
          <a:noFill/>
        </p:spPr>
        <p:txBody>
          <a:bodyPr wrap="square" rtlCol="0">
            <a:spAutoFit/>
          </a:bodyPr>
          <a:lstStyle/>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EHR*</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EMR*</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Find Doc</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Coverage Check (Eligibility)</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RCM Product*</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Consent Management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Payments</a:t>
            </a:r>
          </a:p>
        </p:txBody>
      </p:sp>
      <p:sp>
        <p:nvSpPr>
          <p:cNvPr id="41" name="TextBox 40">
            <a:extLst>
              <a:ext uri="{FF2B5EF4-FFF2-40B4-BE49-F238E27FC236}">
                <a16:creationId xmlns:a16="http://schemas.microsoft.com/office/drawing/2014/main" id="{21762B45-4CB1-88FA-5479-EBA8E462559E}"/>
              </a:ext>
            </a:extLst>
          </p:cNvPr>
          <p:cNvSpPr txBox="1"/>
          <p:nvPr/>
        </p:nvSpPr>
        <p:spPr>
          <a:xfrm>
            <a:off x="2502407" y="4545426"/>
            <a:ext cx="1388482" cy="1200329"/>
          </a:xfrm>
          <a:prstGeom prst="rect">
            <a:avLst/>
          </a:prstGeom>
          <a:noFill/>
        </p:spPr>
        <p:txBody>
          <a:bodyPr wrap="square" rtlCol="0">
            <a:spAutoFit/>
          </a:bodyPr>
          <a:lstStyle/>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RCM analyst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Claim Analyst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UM - Analyst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CM - Team</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Pharmacist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Community Worker</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Patient Responsibility (for any new services)</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Payer</a:t>
            </a:r>
          </a:p>
        </p:txBody>
      </p:sp>
      <p:sp>
        <p:nvSpPr>
          <p:cNvPr id="42" name="TextBox 41">
            <a:extLst>
              <a:ext uri="{FF2B5EF4-FFF2-40B4-BE49-F238E27FC236}">
                <a16:creationId xmlns:a16="http://schemas.microsoft.com/office/drawing/2014/main" id="{510F8AD5-7740-1EA9-991B-3A5E315BC6F6}"/>
              </a:ext>
            </a:extLst>
          </p:cNvPr>
          <p:cNvSpPr txBox="1"/>
          <p:nvPr/>
        </p:nvSpPr>
        <p:spPr>
          <a:xfrm>
            <a:off x="3983591" y="4545426"/>
            <a:ext cx="1666902" cy="1446550"/>
          </a:xfrm>
          <a:prstGeom prst="rect">
            <a:avLst/>
          </a:prstGeom>
          <a:noFill/>
        </p:spPr>
        <p:txBody>
          <a:bodyPr wrap="square" rtlCol="0">
            <a:spAutoFit/>
          </a:bodyPr>
          <a:lstStyle/>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RCM*</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0" action="ppaction://hlinksldjump">
                  <a:extLst>
                    <a:ext uri="{A12FA001-AC4F-418D-AE19-62706E023703}">
                      <ahyp:hlinkClr xmlns:ahyp="http://schemas.microsoft.com/office/drawing/2018/hyperlinkcolor" val="tx"/>
                    </a:ext>
                  </a:extLst>
                </a:hlinkClick>
              </a:rPr>
              <a:t>Visit Summary*</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Utilization Management</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Care Management*</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Remote Patient Monitoring</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Patient Billing</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1" action="ppaction://hlinksldjump">
                  <a:extLst>
                    <a:ext uri="{A12FA001-AC4F-418D-AE19-62706E023703}">
                      <ahyp:hlinkClr xmlns:ahyp="http://schemas.microsoft.com/office/drawing/2018/hyperlinkcolor" val="tx"/>
                    </a:ext>
                  </a:extLst>
                </a:hlinkClick>
              </a:rPr>
              <a:t>SDOH*</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Community Activity</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Healthy Lifestyle Initiative</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Referral Management</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0" action="ppaction://hlinksldjump">
                  <a:extLst>
                    <a:ext uri="{A12FA001-AC4F-418D-AE19-62706E023703}">
                      <ahyp:hlinkClr xmlns:ahyp="http://schemas.microsoft.com/office/drawing/2018/hyperlinkcolor" val="tx"/>
                    </a:ext>
                  </a:extLst>
                </a:hlinkClick>
              </a:rPr>
              <a:t>Data Analysis*</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TextBox 42">
            <a:extLst>
              <a:ext uri="{FF2B5EF4-FFF2-40B4-BE49-F238E27FC236}">
                <a16:creationId xmlns:a16="http://schemas.microsoft.com/office/drawing/2014/main" id="{FE0A9D95-64E5-CD3E-6C62-7C9057168F17}"/>
              </a:ext>
            </a:extLst>
          </p:cNvPr>
          <p:cNvSpPr txBox="1"/>
          <p:nvPr/>
        </p:nvSpPr>
        <p:spPr>
          <a:xfrm>
            <a:off x="5806480" y="4545426"/>
            <a:ext cx="2354808" cy="1815882"/>
          </a:xfrm>
          <a:prstGeom prst="rect">
            <a:avLst/>
          </a:prstGeom>
          <a:noFill/>
        </p:spPr>
        <p:txBody>
          <a:bodyPr wrap="square" rtlCol="0">
            <a:spAutoFit/>
          </a:bodyPr>
          <a:lstStyle/>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E-Prescription</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Lab Report</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0" action="ppaction://hlinksldjump">
                  <a:extLst>
                    <a:ext uri="{A12FA001-AC4F-418D-AE19-62706E023703}">
                      <ahyp:hlinkClr xmlns:ahyp="http://schemas.microsoft.com/office/drawing/2018/hyperlinkcolor" val="tx"/>
                    </a:ext>
                  </a:extLst>
                </a:hlinkClick>
              </a:rPr>
              <a:t>Claim Adjudication*</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Claim status*</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Remittance Process</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EOB Report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COB</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Billing and Payments</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0" action="ppaction://hlinksldjump">
                  <a:extLst>
                    <a:ext uri="{A12FA001-AC4F-418D-AE19-62706E023703}">
                      <ahyp:hlinkClr xmlns:ahyp="http://schemas.microsoft.com/office/drawing/2018/hyperlinkcolor" val="tx"/>
                    </a:ext>
                  </a:extLst>
                </a:hlinkClick>
              </a:rPr>
              <a:t>Clearing House*</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2" action="ppaction://hlinksldjump">
                  <a:extLst>
                    <a:ext uri="{A12FA001-AC4F-418D-AE19-62706E023703}">
                      <ahyp:hlinkClr xmlns:ahyp="http://schemas.microsoft.com/office/drawing/2018/hyperlinkcolor" val="tx"/>
                    </a:ext>
                  </a:extLst>
                </a:hlinkClick>
              </a:rPr>
              <a:t>FHIR Integration*</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Remote Patient Monitoring</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Pre-Auth/Referral Management</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0" action="ppaction://hlinksldjump">
                  <a:extLst>
                    <a:ext uri="{A12FA001-AC4F-418D-AE19-62706E023703}">
                      <ahyp:hlinkClr xmlns:ahyp="http://schemas.microsoft.com/office/drawing/2018/hyperlinkcolor" val="tx"/>
                    </a:ext>
                  </a:extLst>
                </a:hlinkClick>
              </a:rPr>
              <a:t>FWA - Data Integrity*</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MIPS Reporting</a:t>
            </a:r>
          </a:p>
        </p:txBody>
      </p:sp>
      <p:sp>
        <p:nvSpPr>
          <p:cNvPr id="44" name="TextBox 43">
            <a:extLst>
              <a:ext uri="{FF2B5EF4-FFF2-40B4-BE49-F238E27FC236}">
                <a16:creationId xmlns:a16="http://schemas.microsoft.com/office/drawing/2014/main" id="{7567456F-2E39-AA63-E455-D415C31BF715}"/>
              </a:ext>
            </a:extLst>
          </p:cNvPr>
          <p:cNvSpPr txBox="1"/>
          <p:nvPr/>
        </p:nvSpPr>
        <p:spPr>
          <a:xfrm>
            <a:off x="833741" y="3217365"/>
            <a:ext cx="1747385" cy="461665"/>
          </a:xfrm>
          <a:prstGeom prst="rect">
            <a:avLst/>
          </a:prstGeom>
          <a:noFill/>
        </p:spPr>
        <p:txBody>
          <a:bodyPr wrap="square" rtlCol="0">
            <a:spAutoFit/>
          </a:bodyPr>
          <a:lstStyle/>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Nurse Partitioner</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Lab Technician</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Doctor</a:t>
            </a:r>
          </a:p>
        </p:txBody>
      </p:sp>
      <p:sp>
        <p:nvSpPr>
          <p:cNvPr id="45" name="TextBox 44">
            <a:extLst>
              <a:ext uri="{FF2B5EF4-FFF2-40B4-BE49-F238E27FC236}">
                <a16:creationId xmlns:a16="http://schemas.microsoft.com/office/drawing/2014/main" id="{C2AFD26D-D918-108D-878B-06E092F84261}"/>
              </a:ext>
            </a:extLst>
          </p:cNvPr>
          <p:cNvSpPr txBox="1"/>
          <p:nvPr/>
        </p:nvSpPr>
        <p:spPr>
          <a:xfrm>
            <a:off x="2721625" y="3217365"/>
            <a:ext cx="1880043" cy="707886"/>
          </a:xfrm>
          <a:prstGeom prst="rect">
            <a:avLst/>
          </a:prstGeom>
          <a:noFill/>
        </p:spPr>
        <p:txBody>
          <a:bodyPr wrap="square" rtlCol="0">
            <a:spAutoFit/>
          </a:bodyPr>
          <a:lstStyle/>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Front Desk Automation*</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Service Provided</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Lab Visit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Reports</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E-Prescription</a:t>
            </a:r>
          </a:p>
        </p:txBody>
      </p:sp>
      <p:sp>
        <p:nvSpPr>
          <p:cNvPr id="46" name="TextBox 45">
            <a:extLst>
              <a:ext uri="{FF2B5EF4-FFF2-40B4-BE49-F238E27FC236}">
                <a16:creationId xmlns:a16="http://schemas.microsoft.com/office/drawing/2014/main" id="{4BA50AFA-3D48-1A41-E596-D0768968566C}"/>
              </a:ext>
            </a:extLst>
          </p:cNvPr>
          <p:cNvSpPr txBox="1"/>
          <p:nvPr/>
        </p:nvSpPr>
        <p:spPr>
          <a:xfrm>
            <a:off x="4623439" y="3205690"/>
            <a:ext cx="2170537" cy="707886"/>
          </a:xfrm>
          <a:prstGeom prst="rect">
            <a:avLst/>
          </a:prstGeom>
          <a:noFill/>
        </p:spPr>
        <p:txBody>
          <a:bodyPr wrap="square" rtlCol="0">
            <a:spAutoFit/>
          </a:bodyPr>
          <a:lstStyle/>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EHR*</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EMR*</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Consent Management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Telehealth</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0" action="ppaction://hlinksldjump">
                  <a:extLst>
                    <a:ext uri="{A12FA001-AC4F-418D-AE19-62706E023703}">
                      <ahyp:hlinkClr xmlns:ahyp="http://schemas.microsoft.com/office/drawing/2018/hyperlinkcolor" val="tx"/>
                    </a:ext>
                  </a:extLst>
                </a:hlinkClick>
              </a:rPr>
              <a:t>Data Analysis*</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TextBox 46">
            <a:extLst>
              <a:ext uri="{FF2B5EF4-FFF2-40B4-BE49-F238E27FC236}">
                <a16:creationId xmlns:a16="http://schemas.microsoft.com/office/drawing/2014/main" id="{8B92FDB3-5D00-789E-E2ED-B59B607E9D96}"/>
              </a:ext>
            </a:extLst>
          </p:cNvPr>
          <p:cNvSpPr txBox="1"/>
          <p:nvPr/>
        </p:nvSpPr>
        <p:spPr>
          <a:xfrm>
            <a:off x="8769365" y="4262727"/>
            <a:ext cx="2946098" cy="523220"/>
          </a:xfrm>
          <a:prstGeom prst="rect">
            <a:avLst/>
          </a:prstGeom>
          <a:noFill/>
        </p:spPr>
        <p:txBody>
          <a:bodyPr wrap="square" rtlCol="0">
            <a:spAutoFit/>
          </a:bodyPr>
          <a:lstStyle/>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Appointment Availability on Time</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Cost Outlook for the Episode</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Data Ownership/Sharing</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Pre-Auth/Referral Requirement Per Plan</a:t>
            </a:r>
          </a:p>
        </p:txBody>
      </p:sp>
      <p:sp>
        <p:nvSpPr>
          <p:cNvPr id="61" name="TextBox 60">
            <a:extLst>
              <a:ext uri="{FF2B5EF4-FFF2-40B4-BE49-F238E27FC236}">
                <a16:creationId xmlns:a16="http://schemas.microsoft.com/office/drawing/2014/main" id="{A8ED8207-05B1-6D35-0A17-E55084494DFC}"/>
              </a:ext>
            </a:extLst>
          </p:cNvPr>
          <p:cNvSpPr txBox="1"/>
          <p:nvPr/>
        </p:nvSpPr>
        <p:spPr>
          <a:xfrm>
            <a:off x="8747459" y="4830398"/>
            <a:ext cx="2903021" cy="415498"/>
          </a:xfrm>
          <a:prstGeom prst="rect">
            <a:avLst/>
          </a:prstGeom>
          <a:noFill/>
        </p:spPr>
        <p:txBody>
          <a:bodyPr wrap="square" rtlCol="0">
            <a:spAutoFit/>
          </a:bodyPr>
          <a:lstStyle/>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EHR/EMR Integration with other Entities</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Data Ownership by Patients</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Higher Cost of Visits</a:t>
            </a:r>
          </a:p>
        </p:txBody>
      </p:sp>
      <p:sp>
        <p:nvSpPr>
          <p:cNvPr id="62" name="TextBox 61">
            <a:extLst>
              <a:ext uri="{FF2B5EF4-FFF2-40B4-BE49-F238E27FC236}">
                <a16:creationId xmlns:a16="http://schemas.microsoft.com/office/drawing/2014/main" id="{4B7E1D5D-75DE-E114-5BD3-91989A8229F6}"/>
              </a:ext>
            </a:extLst>
          </p:cNvPr>
          <p:cNvSpPr txBox="1"/>
          <p:nvPr/>
        </p:nvSpPr>
        <p:spPr>
          <a:xfrm>
            <a:off x="8769365" y="5323629"/>
            <a:ext cx="2869806" cy="738664"/>
          </a:xfrm>
          <a:prstGeom prst="rect">
            <a:avLst/>
          </a:prstGeom>
          <a:noFill/>
        </p:spPr>
        <p:txBody>
          <a:bodyPr wrap="square" rtlCol="0">
            <a:spAutoFit/>
          </a:bodyPr>
          <a:lstStyle/>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Multi-Entity Integration</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RCM Follow-up</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Code Set</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Data Cleansing</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Visit Summary Automation</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Identification of High-risk Events</a:t>
            </a:r>
          </a:p>
        </p:txBody>
      </p:sp>
      <p:sp>
        <p:nvSpPr>
          <p:cNvPr id="2" name="Oval 1">
            <a:extLst>
              <a:ext uri="{FF2B5EF4-FFF2-40B4-BE49-F238E27FC236}">
                <a16:creationId xmlns:a16="http://schemas.microsoft.com/office/drawing/2014/main" id="{C9264AFC-B8A3-0F27-7EE7-D7697675E109}"/>
              </a:ext>
            </a:extLst>
          </p:cNvPr>
          <p:cNvSpPr/>
          <p:nvPr/>
        </p:nvSpPr>
        <p:spPr>
          <a:xfrm>
            <a:off x="8339662" y="936540"/>
            <a:ext cx="239794" cy="2397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35DC19A-3827-43EC-F8C7-CC67F3EF14F4}"/>
              </a:ext>
            </a:extLst>
          </p:cNvPr>
          <p:cNvSpPr/>
          <p:nvPr/>
        </p:nvSpPr>
        <p:spPr>
          <a:xfrm>
            <a:off x="9488972" y="946952"/>
            <a:ext cx="239794" cy="239794"/>
          </a:xfrm>
          <a:prstGeom prst="ellipse">
            <a:avLst/>
          </a:prstGeom>
          <a:solidFill>
            <a:srgbClr val="9BE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98C6F6C-B8E3-F700-06C6-A4A37F2CF58C}"/>
              </a:ext>
            </a:extLst>
          </p:cNvPr>
          <p:cNvSpPr/>
          <p:nvPr/>
        </p:nvSpPr>
        <p:spPr>
          <a:xfrm>
            <a:off x="10374252" y="946952"/>
            <a:ext cx="239794" cy="239794"/>
          </a:xfrm>
          <a:prstGeom prst="ellipse">
            <a:avLst/>
          </a:prstGeom>
          <a:solidFill>
            <a:srgbClr val="C6E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071EEB9-91F7-CCEB-BA82-5246CE389F00}"/>
              </a:ext>
            </a:extLst>
          </p:cNvPr>
          <p:cNvSpPr txBox="1"/>
          <p:nvPr/>
        </p:nvSpPr>
        <p:spPr>
          <a:xfrm>
            <a:off x="8573981" y="958717"/>
            <a:ext cx="1062410" cy="230832"/>
          </a:xfrm>
          <a:prstGeom prst="rect">
            <a:avLst/>
          </a:prstGeom>
          <a:noFill/>
        </p:spPr>
        <p:txBody>
          <a:bodyPr wrap="square">
            <a:spAutoFit/>
          </a:bodyPr>
          <a:lstStyle/>
          <a:p>
            <a:r>
              <a:rPr lang="en-US" sz="9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Pre-episode</a:t>
            </a:r>
          </a:p>
        </p:txBody>
      </p:sp>
      <p:sp>
        <p:nvSpPr>
          <p:cNvPr id="14" name="TextBox 13">
            <a:extLst>
              <a:ext uri="{FF2B5EF4-FFF2-40B4-BE49-F238E27FC236}">
                <a16:creationId xmlns:a16="http://schemas.microsoft.com/office/drawing/2014/main" id="{B8448563-778B-0C20-A3AE-C95DE8877ABE}"/>
              </a:ext>
            </a:extLst>
          </p:cNvPr>
          <p:cNvSpPr txBox="1"/>
          <p:nvPr/>
        </p:nvSpPr>
        <p:spPr>
          <a:xfrm>
            <a:off x="9693697" y="945344"/>
            <a:ext cx="1062410" cy="230832"/>
          </a:xfrm>
          <a:prstGeom prst="rect">
            <a:avLst/>
          </a:prstGeom>
          <a:noFill/>
        </p:spPr>
        <p:txBody>
          <a:bodyPr wrap="square">
            <a:spAutoFit/>
          </a:bodyPr>
          <a:lstStyle/>
          <a:p>
            <a:r>
              <a:rPr lang="en-US" sz="9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Episode</a:t>
            </a:r>
          </a:p>
        </p:txBody>
      </p:sp>
      <p:sp>
        <p:nvSpPr>
          <p:cNvPr id="15" name="TextBox 14">
            <a:extLst>
              <a:ext uri="{FF2B5EF4-FFF2-40B4-BE49-F238E27FC236}">
                <a16:creationId xmlns:a16="http://schemas.microsoft.com/office/drawing/2014/main" id="{9705D9CD-C1D3-4FAA-6E74-4532BC27E678}"/>
              </a:ext>
            </a:extLst>
          </p:cNvPr>
          <p:cNvSpPr txBox="1"/>
          <p:nvPr/>
        </p:nvSpPr>
        <p:spPr>
          <a:xfrm>
            <a:off x="10615597" y="954764"/>
            <a:ext cx="1062410" cy="230832"/>
          </a:xfrm>
          <a:prstGeom prst="rect">
            <a:avLst/>
          </a:prstGeom>
          <a:noFill/>
        </p:spPr>
        <p:txBody>
          <a:bodyPr wrap="square">
            <a:spAutoFit/>
          </a:bodyPr>
          <a:lstStyle/>
          <a:p>
            <a:r>
              <a:rPr lang="en-US" sz="9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Post-episode</a:t>
            </a:r>
          </a:p>
        </p:txBody>
      </p:sp>
    </p:spTree>
    <p:extLst>
      <p:ext uri="{BB962C8B-B14F-4D97-AF65-F5344CB8AC3E}">
        <p14:creationId xmlns:p14="http://schemas.microsoft.com/office/powerpoint/2010/main" val="375204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6422E05D-07AE-4A82-DA74-E2DBA01E770A}"/>
              </a:ext>
            </a:extLst>
          </p:cNvPr>
          <p:cNvSpPr/>
          <p:nvPr/>
        </p:nvSpPr>
        <p:spPr>
          <a:xfrm>
            <a:off x="8643732" y="4106699"/>
            <a:ext cx="3006748" cy="46923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3" name="Rectangle 142">
            <a:extLst>
              <a:ext uri="{FF2B5EF4-FFF2-40B4-BE49-F238E27FC236}">
                <a16:creationId xmlns:a16="http://schemas.microsoft.com/office/drawing/2014/main" id="{533FDC28-110B-3598-9E33-2708321492F6}"/>
              </a:ext>
            </a:extLst>
          </p:cNvPr>
          <p:cNvSpPr/>
          <p:nvPr/>
        </p:nvSpPr>
        <p:spPr>
          <a:xfrm>
            <a:off x="8643732" y="4644028"/>
            <a:ext cx="2995439" cy="425136"/>
          </a:xfrm>
          <a:prstGeom prst="rect">
            <a:avLst/>
          </a:prstGeom>
          <a:solidFill>
            <a:srgbClr val="9BE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4" name="Rectangle 143">
            <a:extLst>
              <a:ext uri="{FF2B5EF4-FFF2-40B4-BE49-F238E27FC236}">
                <a16:creationId xmlns:a16="http://schemas.microsoft.com/office/drawing/2014/main" id="{D9413158-2387-AC8C-D763-EA0BFEAA2AFA}"/>
              </a:ext>
            </a:extLst>
          </p:cNvPr>
          <p:cNvSpPr/>
          <p:nvPr/>
        </p:nvSpPr>
        <p:spPr>
          <a:xfrm>
            <a:off x="8643732" y="5136540"/>
            <a:ext cx="2995302" cy="630943"/>
          </a:xfrm>
          <a:prstGeom prst="rect">
            <a:avLst/>
          </a:prstGeom>
          <a:solidFill>
            <a:srgbClr val="C6E8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 name="Rectangle: Rounded Corners 62">
            <a:extLst>
              <a:ext uri="{FF2B5EF4-FFF2-40B4-BE49-F238E27FC236}">
                <a16:creationId xmlns:a16="http://schemas.microsoft.com/office/drawing/2014/main" id="{1C05D8C8-62DF-F5C4-96E2-EC29621DB342}"/>
              </a:ext>
            </a:extLst>
          </p:cNvPr>
          <p:cNvSpPr/>
          <p:nvPr/>
        </p:nvSpPr>
        <p:spPr>
          <a:xfrm>
            <a:off x="2466896" y="1350806"/>
            <a:ext cx="5295792" cy="1343621"/>
          </a:xfrm>
          <a:prstGeom prst="roundRect">
            <a:avLst>
              <a:gd name="adj" fmla="val 6735"/>
            </a:avLst>
          </a:prstGeom>
          <a:solidFill>
            <a:sysClr val="window" lastClr="FFFFFF"/>
          </a:solidFill>
          <a:ln w="12700" cap="flat" cmpd="sng" algn="ctr">
            <a:noFill/>
            <a:prstDash val="solid"/>
            <a:miter lim="800000"/>
          </a:ln>
          <a:effectLst>
            <a:outerShdw blurRad="254000" sx="102000" sy="102000" algn="t" rotWithShape="0">
              <a:sysClr val="windowText" lastClr="000000">
                <a:alpha val="10000"/>
              </a:sysClr>
            </a:outerShdw>
          </a:effectLst>
        </p:spPr>
        <p:txBody>
          <a:bodyPr lIns="1188000" tIns="91440" rIns="274320" b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555"/>
              </a:solidFill>
              <a:effectLst/>
              <a:uLnTx/>
              <a:uFillTx/>
              <a:latin typeface="Atlas Grotesk Web"/>
              <a:ea typeface="+mn-ea"/>
              <a:cs typeface="+mn-cs"/>
            </a:endParaRPr>
          </a:p>
        </p:txBody>
      </p:sp>
      <p:sp>
        <p:nvSpPr>
          <p:cNvPr id="138" name="Round Same Side Corner Rectangle 137">
            <a:extLst>
              <a:ext uri="{FF2B5EF4-FFF2-40B4-BE49-F238E27FC236}">
                <a16:creationId xmlns:a16="http://schemas.microsoft.com/office/drawing/2014/main" id="{261FABFB-A222-B76E-6EC6-373CEF090C5C}"/>
              </a:ext>
            </a:extLst>
          </p:cNvPr>
          <p:cNvSpPr/>
          <p:nvPr/>
        </p:nvSpPr>
        <p:spPr>
          <a:xfrm>
            <a:off x="2474266" y="1353557"/>
            <a:ext cx="5295792" cy="354968"/>
          </a:xfrm>
          <a:prstGeom prst="round2SameRect">
            <a:avLst>
              <a:gd name="adj1" fmla="val 23807"/>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2">
            <a:extLst>
              <a:ext uri="{FF2B5EF4-FFF2-40B4-BE49-F238E27FC236}">
                <a16:creationId xmlns:a16="http://schemas.microsoft.com/office/drawing/2014/main" id="{1E73D501-D69C-E9BD-80FB-1DFD79F16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512" y="1435552"/>
            <a:ext cx="242305" cy="242305"/>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4">
            <a:extLst>
              <a:ext uri="{FF2B5EF4-FFF2-40B4-BE49-F238E27FC236}">
                <a16:creationId xmlns:a16="http://schemas.microsoft.com/office/drawing/2014/main" id="{82D5B0EE-794A-C9FD-49AB-AF1B4DFF49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602" y="1431480"/>
            <a:ext cx="246377" cy="24637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6">
            <a:extLst>
              <a:ext uri="{FF2B5EF4-FFF2-40B4-BE49-F238E27FC236}">
                <a16:creationId xmlns:a16="http://schemas.microsoft.com/office/drawing/2014/main" id="{1145ECB8-4A54-6F47-37F5-C62CE004A6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2338" y="1427052"/>
            <a:ext cx="228512" cy="228512"/>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Rounded Corners 62">
            <a:extLst>
              <a:ext uri="{FF2B5EF4-FFF2-40B4-BE49-F238E27FC236}">
                <a16:creationId xmlns:a16="http://schemas.microsoft.com/office/drawing/2014/main" id="{0F80098C-9BA3-7BEE-5676-9589CFFD3B73}"/>
              </a:ext>
            </a:extLst>
          </p:cNvPr>
          <p:cNvSpPr/>
          <p:nvPr/>
        </p:nvSpPr>
        <p:spPr>
          <a:xfrm>
            <a:off x="750834" y="2842604"/>
            <a:ext cx="5913457" cy="1206033"/>
          </a:xfrm>
          <a:prstGeom prst="roundRect">
            <a:avLst>
              <a:gd name="adj" fmla="val 6735"/>
            </a:avLst>
          </a:prstGeom>
          <a:solidFill>
            <a:sysClr val="window" lastClr="FFFFFF"/>
          </a:solidFill>
          <a:ln w="12700" cap="flat" cmpd="sng" algn="ctr">
            <a:noFill/>
            <a:prstDash val="solid"/>
            <a:miter lim="800000"/>
          </a:ln>
          <a:effectLst>
            <a:outerShdw blurRad="254000" sx="102000" sy="102000" algn="t" rotWithShape="0">
              <a:sysClr val="windowText" lastClr="000000">
                <a:alpha val="10000"/>
              </a:sysClr>
            </a:outerShdw>
          </a:effectLst>
        </p:spPr>
        <p:txBody>
          <a:bodyPr lIns="1188000" tIns="91440" rIns="274320" b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555"/>
              </a:solidFill>
              <a:effectLst/>
              <a:uLnTx/>
              <a:uFillTx/>
              <a:latin typeface="Atlas Grotesk Web"/>
              <a:ea typeface="+mn-ea"/>
              <a:cs typeface="+mn-cs"/>
            </a:endParaRPr>
          </a:p>
        </p:txBody>
      </p:sp>
      <p:sp>
        <p:nvSpPr>
          <p:cNvPr id="133" name="Round Same Side Corner Rectangle 132">
            <a:extLst>
              <a:ext uri="{FF2B5EF4-FFF2-40B4-BE49-F238E27FC236}">
                <a16:creationId xmlns:a16="http://schemas.microsoft.com/office/drawing/2014/main" id="{751F14EC-7BB2-9E41-051F-846CC1C9A4EF}"/>
              </a:ext>
            </a:extLst>
          </p:cNvPr>
          <p:cNvSpPr/>
          <p:nvPr/>
        </p:nvSpPr>
        <p:spPr>
          <a:xfrm>
            <a:off x="750834" y="2833632"/>
            <a:ext cx="5923552" cy="354968"/>
          </a:xfrm>
          <a:prstGeom prst="round2SameRect">
            <a:avLst>
              <a:gd name="adj1" fmla="val 23807"/>
              <a:gd name="adj2" fmla="val 0"/>
            </a:avLst>
          </a:prstGeom>
          <a:solidFill>
            <a:srgbClr val="9BE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62">
            <a:extLst>
              <a:ext uri="{FF2B5EF4-FFF2-40B4-BE49-F238E27FC236}">
                <a16:creationId xmlns:a16="http://schemas.microsoft.com/office/drawing/2014/main" id="{66CE4C66-CD07-1752-779F-FEED6B3A5E2D}"/>
              </a:ext>
            </a:extLst>
          </p:cNvPr>
          <p:cNvSpPr/>
          <p:nvPr/>
        </p:nvSpPr>
        <p:spPr>
          <a:xfrm>
            <a:off x="2356809" y="4121017"/>
            <a:ext cx="5413891" cy="2240291"/>
          </a:xfrm>
          <a:prstGeom prst="roundRect">
            <a:avLst>
              <a:gd name="adj" fmla="val 6735"/>
            </a:avLst>
          </a:prstGeom>
          <a:solidFill>
            <a:sysClr val="window" lastClr="FFFFFF"/>
          </a:solidFill>
          <a:ln w="12700" cap="flat" cmpd="sng" algn="ctr">
            <a:noFill/>
            <a:prstDash val="solid"/>
            <a:miter lim="800000"/>
          </a:ln>
          <a:effectLst>
            <a:outerShdw blurRad="254000" sx="102000" sy="102000" algn="t" rotWithShape="0">
              <a:sysClr val="windowText" lastClr="000000">
                <a:alpha val="10000"/>
              </a:sysClr>
            </a:outerShdw>
          </a:effectLst>
        </p:spPr>
        <p:txBody>
          <a:bodyPr lIns="1188000" tIns="91440" rIns="274320" b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555"/>
              </a:solidFill>
              <a:effectLst/>
              <a:uLnTx/>
              <a:uFillTx/>
              <a:latin typeface="Atlas Grotesk Web"/>
              <a:ea typeface="+mn-ea"/>
              <a:cs typeface="+mn-cs"/>
            </a:endParaRPr>
          </a:p>
        </p:txBody>
      </p:sp>
      <p:sp>
        <p:nvSpPr>
          <p:cNvPr id="51" name="Round Same Side Corner Rectangle 50">
            <a:extLst>
              <a:ext uri="{FF2B5EF4-FFF2-40B4-BE49-F238E27FC236}">
                <a16:creationId xmlns:a16="http://schemas.microsoft.com/office/drawing/2014/main" id="{4A2DE8BA-7EA3-B480-A388-F2AEC30F9B1B}"/>
              </a:ext>
            </a:extLst>
          </p:cNvPr>
          <p:cNvSpPr/>
          <p:nvPr/>
        </p:nvSpPr>
        <p:spPr>
          <a:xfrm>
            <a:off x="2358839" y="4121293"/>
            <a:ext cx="5411861" cy="387310"/>
          </a:xfrm>
          <a:prstGeom prst="round2SameRect">
            <a:avLst>
              <a:gd name="adj1" fmla="val 23807"/>
              <a:gd name="adj2" fmla="val 0"/>
            </a:avLst>
          </a:prstGeom>
          <a:solidFill>
            <a:srgbClr val="C6E86B">
              <a:alpha val="7831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480C811-8784-C19D-DA46-3774717429B4}"/>
              </a:ext>
            </a:extLst>
          </p:cNvPr>
          <p:cNvSpPr>
            <a:spLocks noGrp="1"/>
          </p:cNvSpPr>
          <p:nvPr>
            <p:ph type="title"/>
          </p:nvPr>
        </p:nvSpPr>
        <p:spPr/>
        <p:txBody>
          <a:bodyPr/>
          <a:lstStyle/>
          <a:p>
            <a:r>
              <a:rPr lang="en-US"/>
              <a:t>Medicare (Part B/C/D) - Individual 65+</a:t>
            </a:r>
          </a:p>
        </p:txBody>
      </p:sp>
      <p:cxnSp>
        <p:nvCxnSpPr>
          <p:cNvPr id="10" name="Straight Connector 9">
            <a:extLst>
              <a:ext uri="{FF2B5EF4-FFF2-40B4-BE49-F238E27FC236}">
                <a16:creationId xmlns:a16="http://schemas.microsoft.com/office/drawing/2014/main" id="{44FB8472-9C3A-0722-4F15-29E3B2F88C79}"/>
              </a:ext>
            </a:extLst>
          </p:cNvPr>
          <p:cNvCxnSpPr>
            <a:cxnSpLocks/>
          </p:cNvCxnSpPr>
          <p:nvPr/>
        </p:nvCxnSpPr>
        <p:spPr>
          <a:xfrm>
            <a:off x="0" y="2069432"/>
            <a:ext cx="2535229" cy="0"/>
          </a:xfrm>
          <a:prstGeom prst="line">
            <a:avLst/>
          </a:prstGeom>
          <a:ln>
            <a:tailEnd type="triangle"/>
          </a:ln>
        </p:spPr>
        <p:style>
          <a:lnRef idx="1">
            <a:schemeClr val="dk1"/>
          </a:lnRef>
          <a:fillRef idx="0">
            <a:schemeClr val="dk1"/>
          </a:fillRef>
          <a:effectRef idx="0">
            <a:schemeClr val="dk1"/>
          </a:effectRef>
          <a:fontRef idx="minor">
            <a:schemeClr val="tx1"/>
          </a:fontRef>
        </p:style>
      </p:cxnSp>
      <p:sp>
        <p:nvSpPr>
          <p:cNvPr id="11" name="CuadroTexto 13">
            <a:extLst>
              <a:ext uri="{FF2B5EF4-FFF2-40B4-BE49-F238E27FC236}">
                <a16:creationId xmlns:a16="http://schemas.microsoft.com/office/drawing/2014/main" id="{D30D6406-44A9-25E7-844A-AB11B0931D47}"/>
              </a:ext>
            </a:extLst>
          </p:cNvPr>
          <p:cNvSpPr txBox="1"/>
          <p:nvPr/>
        </p:nvSpPr>
        <p:spPr>
          <a:xfrm>
            <a:off x="2674457" y="1385409"/>
            <a:ext cx="888111"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People</a:t>
            </a:r>
          </a:p>
        </p:txBody>
      </p:sp>
      <p:sp>
        <p:nvSpPr>
          <p:cNvPr id="12" name="CuadroTexto 15">
            <a:extLst>
              <a:ext uri="{FF2B5EF4-FFF2-40B4-BE49-F238E27FC236}">
                <a16:creationId xmlns:a16="http://schemas.microsoft.com/office/drawing/2014/main" id="{8ECBD78F-92CB-1438-4CE2-05261440443C}"/>
              </a:ext>
            </a:extLst>
          </p:cNvPr>
          <p:cNvSpPr txBox="1"/>
          <p:nvPr/>
        </p:nvSpPr>
        <p:spPr>
          <a:xfrm>
            <a:off x="3902244" y="1385409"/>
            <a:ext cx="1035169"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Process</a:t>
            </a:r>
          </a:p>
        </p:txBody>
      </p:sp>
      <p:sp>
        <p:nvSpPr>
          <p:cNvPr id="13" name="CuadroTexto 17">
            <a:extLst>
              <a:ext uri="{FF2B5EF4-FFF2-40B4-BE49-F238E27FC236}">
                <a16:creationId xmlns:a16="http://schemas.microsoft.com/office/drawing/2014/main" id="{F7E1CB1B-38C2-F6A4-CC0F-6B97AAE9CDB0}"/>
              </a:ext>
            </a:extLst>
          </p:cNvPr>
          <p:cNvSpPr txBox="1"/>
          <p:nvPr/>
        </p:nvSpPr>
        <p:spPr>
          <a:xfrm>
            <a:off x="5769563" y="1385409"/>
            <a:ext cx="1310687"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Technology </a:t>
            </a:r>
          </a:p>
        </p:txBody>
      </p:sp>
      <p:cxnSp>
        <p:nvCxnSpPr>
          <p:cNvPr id="22" name="Conector recto 14">
            <a:extLst>
              <a:ext uri="{FF2B5EF4-FFF2-40B4-BE49-F238E27FC236}">
                <a16:creationId xmlns:a16="http://schemas.microsoft.com/office/drawing/2014/main" id="{BB2B81BE-B7A8-E2B5-C367-678A665FB14C}"/>
              </a:ext>
            </a:extLst>
          </p:cNvPr>
          <p:cNvCxnSpPr>
            <a:cxnSpLocks/>
          </p:cNvCxnSpPr>
          <p:nvPr/>
        </p:nvCxnSpPr>
        <p:spPr>
          <a:xfrm>
            <a:off x="3788553" y="1346146"/>
            <a:ext cx="0" cy="1348281"/>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cxnSp>
        <p:nvCxnSpPr>
          <p:cNvPr id="25" name="Conector recto 14">
            <a:extLst>
              <a:ext uri="{FF2B5EF4-FFF2-40B4-BE49-F238E27FC236}">
                <a16:creationId xmlns:a16="http://schemas.microsoft.com/office/drawing/2014/main" id="{64859E52-1065-7835-CDDB-14A946525E51}"/>
              </a:ext>
            </a:extLst>
          </p:cNvPr>
          <p:cNvCxnSpPr>
            <a:cxnSpLocks/>
          </p:cNvCxnSpPr>
          <p:nvPr/>
        </p:nvCxnSpPr>
        <p:spPr>
          <a:xfrm>
            <a:off x="5650492" y="1333397"/>
            <a:ext cx="0" cy="1361030"/>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pic>
        <p:nvPicPr>
          <p:cNvPr id="48" name="Picture 2">
            <a:extLst>
              <a:ext uri="{FF2B5EF4-FFF2-40B4-BE49-F238E27FC236}">
                <a16:creationId xmlns:a16="http://schemas.microsoft.com/office/drawing/2014/main" id="{85A1F88C-FA6B-3599-A2B6-43B7BF47B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5365" y="4213223"/>
            <a:ext cx="242305" cy="24230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a:extLst>
              <a:ext uri="{FF2B5EF4-FFF2-40B4-BE49-F238E27FC236}">
                <a16:creationId xmlns:a16="http://schemas.microsoft.com/office/drawing/2014/main" id="{E290226D-2B35-493D-9792-1B5CEC32A4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6156" y="4214903"/>
            <a:ext cx="246377" cy="246377"/>
          </a:xfrm>
          <a:prstGeom prst="rect">
            <a:avLst/>
          </a:prstGeom>
          <a:noFill/>
          <a:extLst>
            <a:ext uri="{909E8E84-426E-40DD-AFC4-6F175D3DCCD1}">
              <a14:hiddenFill xmlns:a14="http://schemas.microsoft.com/office/drawing/2010/main">
                <a:solidFill>
                  <a:srgbClr val="FFFFFF"/>
                </a:solidFill>
              </a14:hiddenFill>
            </a:ext>
          </a:extLst>
        </p:spPr>
      </p:pic>
      <p:sp>
        <p:nvSpPr>
          <p:cNvPr id="52" name="CuadroTexto 13">
            <a:extLst>
              <a:ext uri="{FF2B5EF4-FFF2-40B4-BE49-F238E27FC236}">
                <a16:creationId xmlns:a16="http://schemas.microsoft.com/office/drawing/2014/main" id="{301843CC-B4B5-815A-B219-CB4C4B04D2C6}"/>
              </a:ext>
            </a:extLst>
          </p:cNvPr>
          <p:cNvSpPr txBox="1"/>
          <p:nvPr/>
        </p:nvSpPr>
        <p:spPr>
          <a:xfrm>
            <a:off x="2674457" y="4183335"/>
            <a:ext cx="888111"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People</a:t>
            </a:r>
          </a:p>
        </p:txBody>
      </p:sp>
      <p:sp>
        <p:nvSpPr>
          <p:cNvPr id="53" name="CuadroTexto 15">
            <a:extLst>
              <a:ext uri="{FF2B5EF4-FFF2-40B4-BE49-F238E27FC236}">
                <a16:creationId xmlns:a16="http://schemas.microsoft.com/office/drawing/2014/main" id="{CCED7C72-A890-A1D9-9F8C-6B08037F98A2}"/>
              </a:ext>
            </a:extLst>
          </p:cNvPr>
          <p:cNvSpPr txBox="1"/>
          <p:nvPr/>
        </p:nvSpPr>
        <p:spPr>
          <a:xfrm>
            <a:off x="4032995" y="4183335"/>
            <a:ext cx="1035169"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Process</a:t>
            </a:r>
          </a:p>
        </p:txBody>
      </p:sp>
      <p:sp>
        <p:nvSpPr>
          <p:cNvPr id="54" name="CuadroTexto 17">
            <a:extLst>
              <a:ext uri="{FF2B5EF4-FFF2-40B4-BE49-F238E27FC236}">
                <a16:creationId xmlns:a16="http://schemas.microsoft.com/office/drawing/2014/main" id="{02C0E694-BFE0-302C-CF74-6371E520BB1E}"/>
              </a:ext>
            </a:extLst>
          </p:cNvPr>
          <p:cNvSpPr txBox="1"/>
          <p:nvPr/>
        </p:nvSpPr>
        <p:spPr>
          <a:xfrm>
            <a:off x="5947378" y="4191385"/>
            <a:ext cx="1310687"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Technology </a:t>
            </a:r>
          </a:p>
        </p:txBody>
      </p:sp>
      <p:cxnSp>
        <p:nvCxnSpPr>
          <p:cNvPr id="59" name="Conector recto 14">
            <a:extLst>
              <a:ext uri="{FF2B5EF4-FFF2-40B4-BE49-F238E27FC236}">
                <a16:creationId xmlns:a16="http://schemas.microsoft.com/office/drawing/2014/main" id="{49D9EC2E-A174-7DEB-66F0-BCD8A4D5B9B5}"/>
              </a:ext>
            </a:extLst>
          </p:cNvPr>
          <p:cNvCxnSpPr>
            <a:cxnSpLocks/>
          </p:cNvCxnSpPr>
          <p:nvPr/>
        </p:nvCxnSpPr>
        <p:spPr>
          <a:xfrm>
            <a:off x="3919304" y="4124557"/>
            <a:ext cx="0" cy="2113639"/>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cxnSp>
        <p:nvCxnSpPr>
          <p:cNvPr id="60" name="Conector recto 14">
            <a:extLst>
              <a:ext uri="{FF2B5EF4-FFF2-40B4-BE49-F238E27FC236}">
                <a16:creationId xmlns:a16="http://schemas.microsoft.com/office/drawing/2014/main" id="{21BB0259-587D-5612-18E2-388BA3C6B7DA}"/>
              </a:ext>
            </a:extLst>
          </p:cNvPr>
          <p:cNvCxnSpPr>
            <a:cxnSpLocks/>
          </p:cNvCxnSpPr>
          <p:nvPr/>
        </p:nvCxnSpPr>
        <p:spPr>
          <a:xfrm>
            <a:off x="5708708" y="4134853"/>
            <a:ext cx="0" cy="2103343"/>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sp>
        <p:nvSpPr>
          <p:cNvPr id="74" name="CuadroTexto 13">
            <a:extLst>
              <a:ext uri="{FF2B5EF4-FFF2-40B4-BE49-F238E27FC236}">
                <a16:creationId xmlns:a16="http://schemas.microsoft.com/office/drawing/2014/main" id="{DC5E3BE5-59B9-1C3F-A818-D00345ECF47A}"/>
              </a:ext>
            </a:extLst>
          </p:cNvPr>
          <p:cNvSpPr txBox="1"/>
          <p:nvPr/>
        </p:nvSpPr>
        <p:spPr>
          <a:xfrm>
            <a:off x="1578785" y="2864608"/>
            <a:ext cx="888111"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People</a:t>
            </a:r>
          </a:p>
        </p:txBody>
      </p:sp>
      <p:sp>
        <p:nvSpPr>
          <p:cNvPr id="75" name="CuadroTexto 15">
            <a:extLst>
              <a:ext uri="{FF2B5EF4-FFF2-40B4-BE49-F238E27FC236}">
                <a16:creationId xmlns:a16="http://schemas.microsoft.com/office/drawing/2014/main" id="{7161E3D5-04C9-1891-0114-35C3554E8852}"/>
              </a:ext>
            </a:extLst>
          </p:cNvPr>
          <p:cNvSpPr txBox="1"/>
          <p:nvPr/>
        </p:nvSpPr>
        <p:spPr>
          <a:xfrm>
            <a:off x="2806572" y="2864608"/>
            <a:ext cx="1035169"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Process</a:t>
            </a:r>
          </a:p>
        </p:txBody>
      </p:sp>
      <p:sp>
        <p:nvSpPr>
          <p:cNvPr id="76" name="CuadroTexto 17">
            <a:extLst>
              <a:ext uri="{FF2B5EF4-FFF2-40B4-BE49-F238E27FC236}">
                <a16:creationId xmlns:a16="http://schemas.microsoft.com/office/drawing/2014/main" id="{97A7A2CF-7BFA-3216-1314-2A03113C558F}"/>
              </a:ext>
            </a:extLst>
          </p:cNvPr>
          <p:cNvSpPr txBox="1"/>
          <p:nvPr/>
        </p:nvSpPr>
        <p:spPr>
          <a:xfrm>
            <a:off x="4673891" y="2864608"/>
            <a:ext cx="1310687"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Technology </a:t>
            </a:r>
          </a:p>
        </p:txBody>
      </p:sp>
      <p:cxnSp>
        <p:nvCxnSpPr>
          <p:cNvPr id="81" name="Conector recto 14">
            <a:extLst>
              <a:ext uri="{FF2B5EF4-FFF2-40B4-BE49-F238E27FC236}">
                <a16:creationId xmlns:a16="http://schemas.microsoft.com/office/drawing/2014/main" id="{E0497704-CB3B-09F2-F5A3-EE53D647F781}"/>
              </a:ext>
            </a:extLst>
          </p:cNvPr>
          <p:cNvCxnSpPr>
            <a:cxnSpLocks/>
          </p:cNvCxnSpPr>
          <p:nvPr/>
        </p:nvCxnSpPr>
        <p:spPr>
          <a:xfrm>
            <a:off x="2692881" y="2837948"/>
            <a:ext cx="0" cy="1142267"/>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cxnSp>
        <p:nvCxnSpPr>
          <p:cNvPr id="82" name="Conector recto 14">
            <a:extLst>
              <a:ext uri="{FF2B5EF4-FFF2-40B4-BE49-F238E27FC236}">
                <a16:creationId xmlns:a16="http://schemas.microsoft.com/office/drawing/2014/main" id="{77B6AA1A-5644-A68E-4950-A20816A3DD45}"/>
              </a:ext>
            </a:extLst>
          </p:cNvPr>
          <p:cNvCxnSpPr>
            <a:cxnSpLocks/>
          </p:cNvCxnSpPr>
          <p:nvPr/>
        </p:nvCxnSpPr>
        <p:spPr>
          <a:xfrm>
            <a:off x="4534724" y="2844488"/>
            <a:ext cx="0" cy="1135727"/>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9E2694F3-DB05-E972-AEC4-DC4A9119A3DF}"/>
              </a:ext>
            </a:extLst>
          </p:cNvPr>
          <p:cNvGrpSpPr/>
          <p:nvPr/>
        </p:nvGrpSpPr>
        <p:grpSpPr>
          <a:xfrm>
            <a:off x="6664291" y="1861996"/>
            <a:ext cx="1538392" cy="1845444"/>
            <a:chOff x="6428279" y="1564819"/>
            <a:chExt cx="1538392" cy="1845444"/>
          </a:xfrm>
        </p:grpSpPr>
        <p:sp>
          <p:nvSpPr>
            <p:cNvPr id="109" name="Right Bracket 108">
              <a:extLst>
                <a:ext uri="{FF2B5EF4-FFF2-40B4-BE49-F238E27FC236}">
                  <a16:creationId xmlns:a16="http://schemas.microsoft.com/office/drawing/2014/main" id="{F8E4A547-2CF4-E8E7-90E1-50BD97B3DB7E}"/>
                </a:ext>
              </a:extLst>
            </p:cNvPr>
            <p:cNvSpPr/>
            <p:nvPr/>
          </p:nvSpPr>
          <p:spPr>
            <a:xfrm>
              <a:off x="7523952" y="1564819"/>
              <a:ext cx="442719" cy="1845443"/>
            </a:xfrm>
            <a:prstGeom prst="rightBracket">
              <a:avLst>
                <a:gd name="adj" fmla="val 9813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8930B866-08B5-8F7C-04B5-8125F7192D48}"/>
                </a:ext>
              </a:extLst>
            </p:cNvPr>
            <p:cNvCxnSpPr>
              <a:cxnSpLocks/>
              <a:endCxn id="109" idx="1"/>
            </p:cNvCxnSpPr>
            <p:nvPr/>
          </p:nvCxnSpPr>
          <p:spPr>
            <a:xfrm flipV="1">
              <a:off x="6428279" y="3410262"/>
              <a:ext cx="1095673" cy="1"/>
            </a:xfrm>
            <a:prstGeom prst="line">
              <a:avLst/>
            </a:prstGeom>
            <a:ln>
              <a:headEnd type="triangle"/>
            </a:ln>
          </p:spPr>
          <p:style>
            <a:lnRef idx="1">
              <a:schemeClr val="dk1"/>
            </a:lnRef>
            <a:fillRef idx="0">
              <a:schemeClr val="dk1"/>
            </a:fillRef>
            <a:effectRef idx="0">
              <a:schemeClr val="dk1"/>
            </a:effectRef>
            <a:fontRef idx="minor">
              <a:schemeClr val="tx1"/>
            </a:fontRef>
          </p:style>
        </p:cxnSp>
      </p:grpSp>
      <p:sp>
        <p:nvSpPr>
          <p:cNvPr id="115" name="Right Bracket 114">
            <a:extLst>
              <a:ext uri="{FF2B5EF4-FFF2-40B4-BE49-F238E27FC236}">
                <a16:creationId xmlns:a16="http://schemas.microsoft.com/office/drawing/2014/main" id="{6F04F1C6-F793-5BF9-A612-F5F2641A057E}"/>
              </a:ext>
            </a:extLst>
          </p:cNvPr>
          <p:cNvSpPr/>
          <p:nvPr/>
        </p:nvSpPr>
        <p:spPr>
          <a:xfrm flipH="1">
            <a:off x="371400" y="3425683"/>
            <a:ext cx="373474" cy="1925538"/>
          </a:xfrm>
          <a:prstGeom prst="rightBracket">
            <a:avLst>
              <a:gd name="adj" fmla="val 9813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0" name="Right Bracket 129">
            <a:extLst>
              <a:ext uri="{FF2B5EF4-FFF2-40B4-BE49-F238E27FC236}">
                <a16:creationId xmlns:a16="http://schemas.microsoft.com/office/drawing/2014/main" id="{CAC1573F-467C-1210-3237-E5B484EF18D6}"/>
              </a:ext>
            </a:extLst>
          </p:cNvPr>
          <p:cNvSpPr/>
          <p:nvPr/>
        </p:nvSpPr>
        <p:spPr>
          <a:xfrm>
            <a:off x="8189704" y="1308519"/>
            <a:ext cx="442719" cy="4951076"/>
          </a:xfrm>
          <a:prstGeom prst="rightBracket">
            <a:avLst>
              <a:gd name="adj" fmla="val 68200"/>
            </a:avLst>
          </a:prstGeom>
          <a:ln w="12700">
            <a:solidFill>
              <a:schemeClr val="tx1">
                <a:lumMod val="85000"/>
                <a:lumOff val="15000"/>
              </a:schemeClr>
            </a:solidFill>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132" name="Picture 6">
            <a:extLst>
              <a:ext uri="{FF2B5EF4-FFF2-40B4-BE49-F238E27FC236}">
                <a16:creationId xmlns:a16="http://schemas.microsoft.com/office/drawing/2014/main" id="{74E862EE-034E-AB50-2AF1-F4C8DCD570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1936" y="4213223"/>
            <a:ext cx="228512" cy="228512"/>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2">
            <a:extLst>
              <a:ext uri="{FF2B5EF4-FFF2-40B4-BE49-F238E27FC236}">
                <a16:creationId xmlns:a16="http://schemas.microsoft.com/office/drawing/2014/main" id="{EC1663C4-B7DD-016C-EF62-999236477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8840" y="2915627"/>
            <a:ext cx="242305" cy="242305"/>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
            <a:extLst>
              <a:ext uri="{FF2B5EF4-FFF2-40B4-BE49-F238E27FC236}">
                <a16:creationId xmlns:a16="http://schemas.microsoft.com/office/drawing/2014/main" id="{11FF7242-3239-3F73-E1C2-7249494FD6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7930" y="2911555"/>
            <a:ext cx="246377" cy="246377"/>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6">
            <a:extLst>
              <a:ext uri="{FF2B5EF4-FFF2-40B4-BE49-F238E27FC236}">
                <a16:creationId xmlns:a16="http://schemas.microsoft.com/office/drawing/2014/main" id="{9C08EC1B-5311-5AB9-351C-6C28822B65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6666" y="2907127"/>
            <a:ext cx="228512" cy="22851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C5881009-1C85-F03F-E163-80A8887CDD55}"/>
              </a:ext>
            </a:extLst>
          </p:cNvPr>
          <p:cNvCxnSpPr>
            <a:cxnSpLocks/>
          </p:cNvCxnSpPr>
          <p:nvPr/>
        </p:nvCxnSpPr>
        <p:spPr>
          <a:xfrm flipH="1" flipV="1">
            <a:off x="734000" y="5348698"/>
            <a:ext cx="1605975" cy="15957"/>
          </a:xfrm>
          <a:prstGeom prst="line">
            <a:avLst/>
          </a:prstGeom>
          <a:ln>
            <a:headEnd type="triangle"/>
          </a:ln>
        </p:spPr>
        <p:style>
          <a:lnRef idx="1">
            <a:schemeClr val="dk1"/>
          </a:lnRef>
          <a:fillRef idx="0">
            <a:schemeClr val="dk1"/>
          </a:fillRef>
          <a:effectRef idx="0">
            <a:schemeClr val="dk1"/>
          </a:effectRef>
          <a:fontRef idx="minor">
            <a:schemeClr val="tx1"/>
          </a:fontRef>
        </p:style>
      </p:cxnSp>
      <p:graphicFrame>
        <p:nvGraphicFramePr>
          <p:cNvPr id="19" name="Table 19">
            <a:extLst>
              <a:ext uri="{FF2B5EF4-FFF2-40B4-BE49-F238E27FC236}">
                <a16:creationId xmlns:a16="http://schemas.microsoft.com/office/drawing/2014/main" id="{B43161F3-DAB9-A606-51B5-00632DB01E54}"/>
              </a:ext>
            </a:extLst>
          </p:cNvPr>
          <p:cNvGraphicFramePr>
            <a:graphicFrameLocks noGrp="1"/>
          </p:cNvGraphicFramePr>
          <p:nvPr>
            <p:extLst>
              <p:ext uri="{D42A27DB-BD31-4B8C-83A1-F6EECF244321}">
                <p14:modId xmlns:p14="http://schemas.microsoft.com/office/powerpoint/2010/main" val="841527512"/>
              </p:ext>
            </p:extLst>
          </p:nvPr>
        </p:nvGraphicFramePr>
        <p:xfrm>
          <a:off x="8654191" y="1606348"/>
          <a:ext cx="2587775" cy="2500088"/>
        </p:xfrm>
        <a:graphic>
          <a:graphicData uri="http://schemas.openxmlformats.org/drawingml/2006/table">
            <a:tbl>
              <a:tblPr firstRow="1" bandRow="1">
                <a:tableStyleId>{D063CAC8-CBCA-4748-A2EA-3F989033F948}</a:tableStyleId>
              </a:tblPr>
              <a:tblGrid>
                <a:gridCol w="2587775">
                  <a:extLst>
                    <a:ext uri="{9D8B030D-6E8A-4147-A177-3AD203B41FA5}">
                      <a16:colId xmlns:a16="http://schemas.microsoft.com/office/drawing/2014/main" val="1253896797"/>
                    </a:ext>
                  </a:extLst>
                </a:gridCol>
              </a:tblGrid>
              <a:tr h="5743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Persona : </a:t>
                      </a:r>
                      <a:r>
                        <a:rPr lang="en-US" sz="1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Medicare (Part B/C/D) - Individual 65+</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alpha val="0"/>
                      </a:schemeClr>
                    </a:solidFill>
                  </a:tcPr>
                </a:tc>
                <a:extLst>
                  <a:ext uri="{0D108BD9-81ED-4DB2-BD59-A6C34878D82A}">
                    <a16:rowId xmlns:a16="http://schemas.microsoft.com/office/drawing/2014/main" val="3882145817"/>
                  </a:ext>
                </a:extLst>
              </a:tr>
              <a:tr h="41259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Type : </a:t>
                      </a:r>
                      <a:r>
                        <a:rPr lang="en-US" sz="1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Outpatient</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alpha val="0"/>
                      </a:schemeClr>
                    </a:solidFill>
                  </a:tcPr>
                </a:tc>
                <a:extLst>
                  <a:ext uri="{0D108BD9-81ED-4DB2-BD59-A6C34878D82A}">
                    <a16:rowId xmlns:a16="http://schemas.microsoft.com/office/drawing/2014/main" val="4138268393"/>
                  </a:ext>
                </a:extLst>
              </a:tr>
              <a:tr h="40144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Scenario: </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Primary Care Visit</a:t>
                      </a:r>
                      <a:endPar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4703743"/>
                  </a:ext>
                </a:extLst>
              </a:tr>
              <a:tr h="37914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Location: </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Urban</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6737031"/>
                  </a:ext>
                </a:extLst>
              </a:tr>
              <a:tr h="36627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Pre-Condition: </a:t>
                      </a:r>
                      <a:r>
                        <a:rPr lang="en-US" sz="1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Chronic Episodes</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4057516"/>
                  </a:ext>
                </a:extLst>
              </a:tr>
              <a:tr h="36627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Pain Points: </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242524361"/>
                  </a:ext>
                </a:extLst>
              </a:tr>
            </a:tbl>
          </a:graphicData>
        </a:graphic>
      </p:graphicFrame>
      <p:sp>
        <p:nvSpPr>
          <p:cNvPr id="35" name="TextBox 34">
            <a:extLst>
              <a:ext uri="{FF2B5EF4-FFF2-40B4-BE49-F238E27FC236}">
                <a16:creationId xmlns:a16="http://schemas.microsoft.com/office/drawing/2014/main" id="{C2DCD4D0-ACB2-A4E2-8585-CC0659C685EF}"/>
              </a:ext>
            </a:extLst>
          </p:cNvPr>
          <p:cNvSpPr txBox="1"/>
          <p:nvPr/>
        </p:nvSpPr>
        <p:spPr>
          <a:xfrm>
            <a:off x="2674457" y="1764573"/>
            <a:ext cx="1280584" cy="461665"/>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Receptionist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Back Office Support Team</a:t>
            </a:r>
          </a:p>
        </p:txBody>
      </p:sp>
      <p:sp>
        <p:nvSpPr>
          <p:cNvPr id="39" name="TextBox 38">
            <a:extLst>
              <a:ext uri="{FF2B5EF4-FFF2-40B4-BE49-F238E27FC236}">
                <a16:creationId xmlns:a16="http://schemas.microsoft.com/office/drawing/2014/main" id="{8E6BF99E-C98C-53C9-5A08-A936B57675CB}"/>
              </a:ext>
            </a:extLst>
          </p:cNvPr>
          <p:cNvSpPr txBox="1"/>
          <p:nvPr/>
        </p:nvSpPr>
        <p:spPr>
          <a:xfrm>
            <a:off x="3902244" y="1769233"/>
            <a:ext cx="2170537" cy="954107"/>
          </a:xfrm>
          <a:prstGeom prst="rect">
            <a:avLst/>
          </a:prstGeom>
          <a:noFill/>
        </p:spPr>
        <p:txBody>
          <a:bodyPr wrap="square" rtlCol="0">
            <a:spAutoFit/>
          </a:bodyPr>
          <a:lstStyle/>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Plan Enrollment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Provider Search</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Appointment Request*</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Pre-Check Questionnaire*</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Insurance Check*</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Patient Responsibility - if any*</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Front Desk Automation*</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TextBox 39">
            <a:extLst>
              <a:ext uri="{FF2B5EF4-FFF2-40B4-BE49-F238E27FC236}">
                <a16:creationId xmlns:a16="http://schemas.microsoft.com/office/drawing/2014/main" id="{7DE39AB1-4339-5BD7-A65A-D4F67A4F1EC7}"/>
              </a:ext>
            </a:extLst>
          </p:cNvPr>
          <p:cNvSpPr txBox="1"/>
          <p:nvPr/>
        </p:nvSpPr>
        <p:spPr>
          <a:xfrm>
            <a:off x="5769563" y="1713322"/>
            <a:ext cx="2170537" cy="954107"/>
          </a:xfrm>
          <a:prstGeom prst="rect">
            <a:avLst/>
          </a:prstGeom>
          <a:noFill/>
        </p:spPr>
        <p:txBody>
          <a:bodyPr wrap="square" rtlCol="0">
            <a:spAutoFit/>
          </a:bodyPr>
          <a:lstStyle/>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EHR*</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EMR*</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Find Doc</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Coverage Check (Eligibility)</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RCM Product*</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Consent Management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Payments</a:t>
            </a:r>
          </a:p>
        </p:txBody>
      </p:sp>
      <p:sp>
        <p:nvSpPr>
          <p:cNvPr id="41" name="TextBox 40">
            <a:extLst>
              <a:ext uri="{FF2B5EF4-FFF2-40B4-BE49-F238E27FC236}">
                <a16:creationId xmlns:a16="http://schemas.microsoft.com/office/drawing/2014/main" id="{21762B45-4CB1-88FA-5479-EBA8E462559E}"/>
              </a:ext>
            </a:extLst>
          </p:cNvPr>
          <p:cNvSpPr txBox="1"/>
          <p:nvPr/>
        </p:nvSpPr>
        <p:spPr>
          <a:xfrm>
            <a:off x="2502407" y="4545426"/>
            <a:ext cx="1388482" cy="1200329"/>
          </a:xfrm>
          <a:prstGeom prst="rect">
            <a:avLst/>
          </a:prstGeom>
          <a:noFill/>
        </p:spPr>
        <p:txBody>
          <a:bodyPr wrap="square" rtlCol="0">
            <a:spAutoFit/>
          </a:bodyPr>
          <a:lstStyle/>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RCM analyst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Claim Analyst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UM - Analyst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CM - Team</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Pharmacist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Community Worker</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Patient Responsibility (for any new services)</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Payer</a:t>
            </a:r>
          </a:p>
        </p:txBody>
      </p:sp>
      <p:sp>
        <p:nvSpPr>
          <p:cNvPr id="42" name="TextBox 41">
            <a:extLst>
              <a:ext uri="{FF2B5EF4-FFF2-40B4-BE49-F238E27FC236}">
                <a16:creationId xmlns:a16="http://schemas.microsoft.com/office/drawing/2014/main" id="{510F8AD5-7740-1EA9-991B-3A5E315BC6F6}"/>
              </a:ext>
            </a:extLst>
          </p:cNvPr>
          <p:cNvSpPr txBox="1"/>
          <p:nvPr/>
        </p:nvSpPr>
        <p:spPr>
          <a:xfrm>
            <a:off x="3983591" y="4545426"/>
            <a:ext cx="1666902" cy="1446550"/>
          </a:xfrm>
          <a:prstGeom prst="rect">
            <a:avLst/>
          </a:prstGeom>
          <a:noFill/>
        </p:spPr>
        <p:txBody>
          <a:bodyPr wrap="square" rtlCol="0">
            <a:spAutoFit/>
          </a:bodyPr>
          <a:lstStyle/>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RCM*</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0" action="ppaction://hlinksldjump">
                  <a:extLst>
                    <a:ext uri="{A12FA001-AC4F-418D-AE19-62706E023703}">
                      <ahyp:hlinkClr xmlns:ahyp="http://schemas.microsoft.com/office/drawing/2018/hyperlinkcolor" val="tx"/>
                    </a:ext>
                  </a:extLst>
                </a:hlinkClick>
              </a:rPr>
              <a:t>Visit Summary*</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Utilization Management</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Care Management*</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Remote Patient Monitoring</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1" action="ppaction://hlinksldjump">
                  <a:extLst>
                    <a:ext uri="{A12FA001-AC4F-418D-AE19-62706E023703}">
                      <ahyp:hlinkClr xmlns:ahyp="http://schemas.microsoft.com/office/drawing/2018/hyperlinkcolor" val="tx"/>
                    </a:ext>
                  </a:extLst>
                </a:hlinkClick>
              </a:rPr>
              <a:t>SDOH*</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Patient Billing</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Community Activity</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Healthy Lifestyle Initiative</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Referral Management</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0" action="ppaction://hlinksldjump">
                  <a:extLst>
                    <a:ext uri="{A12FA001-AC4F-418D-AE19-62706E023703}">
                      <ahyp:hlinkClr xmlns:ahyp="http://schemas.microsoft.com/office/drawing/2018/hyperlinkcolor" val="tx"/>
                    </a:ext>
                  </a:extLst>
                </a:hlinkClick>
              </a:rPr>
              <a:t>Data Analysis*</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TextBox 42">
            <a:extLst>
              <a:ext uri="{FF2B5EF4-FFF2-40B4-BE49-F238E27FC236}">
                <a16:creationId xmlns:a16="http://schemas.microsoft.com/office/drawing/2014/main" id="{FE0A9D95-64E5-CD3E-6C62-7C9057168F17}"/>
              </a:ext>
            </a:extLst>
          </p:cNvPr>
          <p:cNvSpPr txBox="1"/>
          <p:nvPr/>
        </p:nvSpPr>
        <p:spPr>
          <a:xfrm>
            <a:off x="5806480" y="4545426"/>
            <a:ext cx="1854368" cy="1815882"/>
          </a:xfrm>
          <a:prstGeom prst="rect">
            <a:avLst/>
          </a:prstGeom>
          <a:noFill/>
        </p:spPr>
        <p:txBody>
          <a:bodyPr wrap="square" rtlCol="0">
            <a:spAutoFit/>
          </a:bodyPr>
          <a:lstStyle/>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E-Prescription</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Lab Report</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Claim Adjudication*</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Claim status*</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Remittance Process</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EOB Report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COB</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Billing and Payment</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Clearing House*</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FHIR Integration*</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Remote Patient Monitoring</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Pre-Auth/Referral Management</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0" action="ppaction://hlinksldjump">
                  <a:extLst>
                    <a:ext uri="{A12FA001-AC4F-418D-AE19-62706E023703}">
                      <ahyp:hlinkClr xmlns:ahyp="http://schemas.microsoft.com/office/drawing/2018/hyperlinkcolor" val="tx"/>
                    </a:ext>
                  </a:extLst>
                </a:hlinkClick>
              </a:rPr>
              <a:t>FWA - Data Integrity*</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MIPS Reporting</a:t>
            </a:r>
          </a:p>
        </p:txBody>
      </p:sp>
      <p:sp>
        <p:nvSpPr>
          <p:cNvPr id="44" name="TextBox 43">
            <a:extLst>
              <a:ext uri="{FF2B5EF4-FFF2-40B4-BE49-F238E27FC236}">
                <a16:creationId xmlns:a16="http://schemas.microsoft.com/office/drawing/2014/main" id="{7567456F-2E39-AA63-E455-D415C31BF715}"/>
              </a:ext>
            </a:extLst>
          </p:cNvPr>
          <p:cNvSpPr txBox="1"/>
          <p:nvPr/>
        </p:nvSpPr>
        <p:spPr>
          <a:xfrm>
            <a:off x="833741" y="3217365"/>
            <a:ext cx="1747385" cy="461665"/>
          </a:xfrm>
          <a:prstGeom prst="rect">
            <a:avLst/>
          </a:prstGeom>
          <a:noFill/>
        </p:spPr>
        <p:txBody>
          <a:bodyPr wrap="square" rtlCol="0">
            <a:spAutoFit/>
          </a:bodyPr>
          <a:lstStyle/>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Nurse Partitioner</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Lab Technician</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Doctor</a:t>
            </a:r>
          </a:p>
        </p:txBody>
      </p:sp>
      <p:sp>
        <p:nvSpPr>
          <p:cNvPr id="45" name="TextBox 44">
            <a:extLst>
              <a:ext uri="{FF2B5EF4-FFF2-40B4-BE49-F238E27FC236}">
                <a16:creationId xmlns:a16="http://schemas.microsoft.com/office/drawing/2014/main" id="{C2AFD26D-D918-108D-878B-06E092F84261}"/>
              </a:ext>
            </a:extLst>
          </p:cNvPr>
          <p:cNvSpPr txBox="1"/>
          <p:nvPr/>
        </p:nvSpPr>
        <p:spPr>
          <a:xfrm>
            <a:off x="2721625" y="3217365"/>
            <a:ext cx="1880043" cy="830997"/>
          </a:xfrm>
          <a:prstGeom prst="rect">
            <a:avLst/>
          </a:prstGeom>
          <a:noFill/>
        </p:spPr>
        <p:txBody>
          <a:bodyPr wrap="square" rtlCol="0">
            <a:spAutoFit/>
          </a:bodyPr>
          <a:lstStyle/>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Front Desk Automation*</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Service Provided</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Lab Visit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Telehealth</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E-Prescription</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Referral Management</a:t>
            </a:r>
          </a:p>
        </p:txBody>
      </p:sp>
      <p:sp>
        <p:nvSpPr>
          <p:cNvPr id="46" name="TextBox 45">
            <a:extLst>
              <a:ext uri="{FF2B5EF4-FFF2-40B4-BE49-F238E27FC236}">
                <a16:creationId xmlns:a16="http://schemas.microsoft.com/office/drawing/2014/main" id="{4BA50AFA-3D48-1A41-E596-D0768968566C}"/>
              </a:ext>
            </a:extLst>
          </p:cNvPr>
          <p:cNvSpPr txBox="1"/>
          <p:nvPr/>
        </p:nvSpPr>
        <p:spPr>
          <a:xfrm>
            <a:off x="4623439" y="3205690"/>
            <a:ext cx="2170537" cy="707886"/>
          </a:xfrm>
          <a:prstGeom prst="rect">
            <a:avLst/>
          </a:prstGeom>
          <a:noFill/>
        </p:spPr>
        <p:txBody>
          <a:bodyPr wrap="square" rtlCol="0">
            <a:spAutoFit/>
          </a:bodyPr>
          <a:lstStyle/>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EHR*</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EMR*</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Consent Management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Telehealth</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0" action="ppaction://hlinksldjump">
                  <a:extLst>
                    <a:ext uri="{A12FA001-AC4F-418D-AE19-62706E023703}">
                      <ahyp:hlinkClr xmlns:ahyp="http://schemas.microsoft.com/office/drawing/2018/hyperlinkcolor" val="tx"/>
                    </a:ext>
                  </a:extLst>
                </a:hlinkClick>
              </a:rPr>
              <a:t>Data Analysis*</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TextBox 46">
            <a:extLst>
              <a:ext uri="{FF2B5EF4-FFF2-40B4-BE49-F238E27FC236}">
                <a16:creationId xmlns:a16="http://schemas.microsoft.com/office/drawing/2014/main" id="{8B92FDB3-5D00-789E-E2ED-B59B607E9D96}"/>
              </a:ext>
            </a:extLst>
          </p:cNvPr>
          <p:cNvSpPr txBox="1"/>
          <p:nvPr/>
        </p:nvSpPr>
        <p:spPr>
          <a:xfrm>
            <a:off x="8769365" y="4085995"/>
            <a:ext cx="2946098" cy="523220"/>
          </a:xfrm>
          <a:prstGeom prst="rect">
            <a:avLst/>
          </a:prstGeom>
          <a:noFill/>
        </p:spPr>
        <p:txBody>
          <a:bodyPr wrap="square" rtlCol="0">
            <a:spAutoFit/>
          </a:bodyPr>
          <a:lstStyle/>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Appointment Availability and Regular Scheduled Visits</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Appointment Reschedule by Patient and Provider</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Cost Outlook for the episode</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Data Ownership/Sharing</a:t>
            </a:r>
          </a:p>
        </p:txBody>
      </p:sp>
      <p:sp>
        <p:nvSpPr>
          <p:cNvPr id="61" name="TextBox 60">
            <a:extLst>
              <a:ext uri="{FF2B5EF4-FFF2-40B4-BE49-F238E27FC236}">
                <a16:creationId xmlns:a16="http://schemas.microsoft.com/office/drawing/2014/main" id="{A8ED8207-05B1-6D35-0A17-E55084494DFC}"/>
              </a:ext>
            </a:extLst>
          </p:cNvPr>
          <p:cNvSpPr txBox="1"/>
          <p:nvPr/>
        </p:nvSpPr>
        <p:spPr>
          <a:xfrm>
            <a:off x="8747459" y="4692086"/>
            <a:ext cx="2903021" cy="307777"/>
          </a:xfrm>
          <a:prstGeom prst="rect">
            <a:avLst/>
          </a:prstGeom>
          <a:noFill/>
        </p:spPr>
        <p:txBody>
          <a:bodyPr wrap="square" rtlCol="0">
            <a:spAutoFit/>
          </a:bodyPr>
          <a:lstStyle/>
          <a:p>
            <a:pPr marL="171450" indent="-171450">
              <a:buFont typeface="Arial" panose="020B0604020202020204" pitchFamily="34" charset="0"/>
              <a:buChar char="•"/>
            </a:pPr>
            <a:r>
              <a:rPr lang="en-US" sz="700">
                <a:latin typeface="Open Sans" panose="020B0606030504020204" pitchFamily="34" charset="0"/>
                <a:ea typeface="Open Sans" panose="020B0606030504020204" pitchFamily="34" charset="0"/>
                <a:cs typeface="Open Sans" panose="020B0606030504020204" pitchFamily="34" charset="0"/>
              </a:rPr>
              <a:t>EHR/EMR Integration with other Entities</a:t>
            </a:r>
          </a:p>
          <a:p>
            <a:pPr marL="171450" indent="-171450">
              <a:buFont typeface="Arial" panose="020B0604020202020204" pitchFamily="34" charset="0"/>
              <a:buChar char="•"/>
            </a:pPr>
            <a:r>
              <a:rPr lang="en-US" sz="700">
                <a:latin typeface="Open Sans" panose="020B0606030504020204" pitchFamily="34" charset="0"/>
                <a:ea typeface="Open Sans" panose="020B0606030504020204" pitchFamily="34" charset="0"/>
                <a:cs typeface="Open Sans" panose="020B0606030504020204" pitchFamily="34" charset="0"/>
              </a:rPr>
              <a:t>Data Ownership by Patients</a:t>
            </a:r>
          </a:p>
        </p:txBody>
      </p:sp>
      <p:sp>
        <p:nvSpPr>
          <p:cNvPr id="62" name="TextBox 61">
            <a:extLst>
              <a:ext uri="{FF2B5EF4-FFF2-40B4-BE49-F238E27FC236}">
                <a16:creationId xmlns:a16="http://schemas.microsoft.com/office/drawing/2014/main" id="{4B7E1D5D-75DE-E114-5BD3-91989A8229F6}"/>
              </a:ext>
            </a:extLst>
          </p:cNvPr>
          <p:cNvSpPr txBox="1"/>
          <p:nvPr/>
        </p:nvSpPr>
        <p:spPr>
          <a:xfrm>
            <a:off x="8769365" y="5146897"/>
            <a:ext cx="2869806" cy="630942"/>
          </a:xfrm>
          <a:prstGeom prst="rect">
            <a:avLst/>
          </a:prstGeom>
          <a:noFill/>
        </p:spPr>
        <p:txBody>
          <a:bodyPr wrap="square" rtlCol="0">
            <a:spAutoFit/>
          </a:bodyPr>
          <a:lstStyle/>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Multi Entity Integration</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RCM Follow-up</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Code Set</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Data Cleansing</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Visit Summary Automation</a:t>
            </a:r>
          </a:p>
        </p:txBody>
      </p:sp>
      <p:sp>
        <p:nvSpPr>
          <p:cNvPr id="2" name="Oval 1">
            <a:extLst>
              <a:ext uri="{FF2B5EF4-FFF2-40B4-BE49-F238E27FC236}">
                <a16:creationId xmlns:a16="http://schemas.microsoft.com/office/drawing/2014/main" id="{658A6C4A-5AD9-E87A-009B-C260CC9F7604}"/>
              </a:ext>
            </a:extLst>
          </p:cNvPr>
          <p:cNvSpPr/>
          <p:nvPr/>
        </p:nvSpPr>
        <p:spPr>
          <a:xfrm>
            <a:off x="8339662" y="936540"/>
            <a:ext cx="239794" cy="2397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F16FF78-1F3E-BD1C-DEFC-9CE0D124AAF4}"/>
              </a:ext>
            </a:extLst>
          </p:cNvPr>
          <p:cNvSpPr/>
          <p:nvPr/>
        </p:nvSpPr>
        <p:spPr>
          <a:xfrm>
            <a:off x="9488972" y="946952"/>
            <a:ext cx="239794" cy="239794"/>
          </a:xfrm>
          <a:prstGeom prst="ellipse">
            <a:avLst/>
          </a:prstGeom>
          <a:solidFill>
            <a:srgbClr val="9BE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CB53E6C-5266-4107-7552-EF8D5C49B1B1}"/>
              </a:ext>
            </a:extLst>
          </p:cNvPr>
          <p:cNvSpPr/>
          <p:nvPr/>
        </p:nvSpPr>
        <p:spPr>
          <a:xfrm>
            <a:off x="10374252" y="946952"/>
            <a:ext cx="239794" cy="239794"/>
          </a:xfrm>
          <a:prstGeom prst="ellipse">
            <a:avLst/>
          </a:prstGeom>
          <a:solidFill>
            <a:srgbClr val="C6E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59E5248-F0FF-8671-79D6-FA30CC99FC0B}"/>
              </a:ext>
            </a:extLst>
          </p:cNvPr>
          <p:cNvSpPr txBox="1"/>
          <p:nvPr/>
        </p:nvSpPr>
        <p:spPr>
          <a:xfrm>
            <a:off x="8573981" y="958717"/>
            <a:ext cx="1062410" cy="230832"/>
          </a:xfrm>
          <a:prstGeom prst="rect">
            <a:avLst/>
          </a:prstGeom>
          <a:noFill/>
        </p:spPr>
        <p:txBody>
          <a:bodyPr wrap="square">
            <a:spAutoFit/>
          </a:bodyPr>
          <a:lstStyle/>
          <a:p>
            <a:r>
              <a:rPr lang="en-US" sz="9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Pre-episode</a:t>
            </a:r>
          </a:p>
        </p:txBody>
      </p:sp>
      <p:sp>
        <p:nvSpPr>
          <p:cNvPr id="14" name="TextBox 13">
            <a:extLst>
              <a:ext uri="{FF2B5EF4-FFF2-40B4-BE49-F238E27FC236}">
                <a16:creationId xmlns:a16="http://schemas.microsoft.com/office/drawing/2014/main" id="{23FD8B88-9F0A-F325-C9E6-AA30E51FBE88}"/>
              </a:ext>
            </a:extLst>
          </p:cNvPr>
          <p:cNvSpPr txBox="1"/>
          <p:nvPr/>
        </p:nvSpPr>
        <p:spPr>
          <a:xfrm>
            <a:off x="9693697" y="945344"/>
            <a:ext cx="1062410" cy="230832"/>
          </a:xfrm>
          <a:prstGeom prst="rect">
            <a:avLst/>
          </a:prstGeom>
          <a:noFill/>
        </p:spPr>
        <p:txBody>
          <a:bodyPr wrap="square">
            <a:spAutoFit/>
          </a:bodyPr>
          <a:lstStyle/>
          <a:p>
            <a:r>
              <a:rPr lang="en-US" sz="9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Episode</a:t>
            </a:r>
          </a:p>
        </p:txBody>
      </p:sp>
      <p:sp>
        <p:nvSpPr>
          <p:cNvPr id="15" name="TextBox 14">
            <a:extLst>
              <a:ext uri="{FF2B5EF4-FFF2-40B4-BE49-F238E27FC236}">
                <a16:creationId xmlns:a16="http://schemas.microsoft.com/office/drawing/2014/main" id="{5C2537C3-5768-178A-07D9-3A74E7DB271B}"/>
              </a:ext>
            </a:extLst>
          </p:cNvPr>
          <p:cNvSpPr txBox="1"/>
          <p:nvPr/>
        </p:nvSpPr>
        <p:spPr>
          <a:xfrm>
            <a:off x="10615597" y="954764"/>
            <a:ext cx="1062410" cy="230832"/>
          </a:xfrm>
          <a:prstGeom prst="rect">
            <a:avLst/>
          </a:prstGeom>
          <a:noFill/>
        </p:spPr>
        <p:txBody>
          <a:bodyPr wrap="square">
            <a:spAutoFit/>
          </a:bodyPr>
          <a:lstStyle/>
          <a:p>
            <a:r>
              <a:rPr lang="en-US" sz="9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Post-episode</a:t>
            </a:r>
          </a:p>
        </p:txBody>
      </p:sp>
    </p:spTree>
    <p:extLst>
      <p:ext uri="{BB962C8B-B14F-4D97-AF65-F5344CB8AC3E}">
        <p14:creationId xmlns:p14="http://schemas.microsoft.com/office/powerpoint/2010/main" val="355377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6422E05D-07AE-4A82-DA74-E2DBA01E770A}"/>
              </a:ext>
            </a:extLst>
          </p:cNvPr>
          <p:cNvSpPr/>
          <p:nvPr/>
        </p:nvSpPr>
        <p:spPr>
          <a:xfrm>
            <a:off x="8643732" y="4275747"/>
            <a:ext cx="3006748" cy="5460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3" name="Rectangle 142">
            <a:extLst>
              <a:ext uri="{FF2B5EF4-FFF2-40B4-BE49-F238E27FC236}">
                <a16:creationId xmlns:a16="http://schemas.microsoft.com/office/drawing/2014/main" id="{533FDC28-110B-3598-9E33-2708321492F6}"/>
              </a:ext>
            </a:extLst>
          </p:cNvPr>
          <p:cNvSpPr/>
          <p:nvPr/>
        </p:nvSpPr>
        <p:spPr>
          <a:xfrm>
            <a:off x="8643732" y="4862999"/>
            <a:ext cx="2995439" cy="515266"/>
          </a:xfrm>
          <a:prstGeom prst="rect">
            <a:avLst/>
          </a:prstGeom>
          <a:solidFill>
            <a:srgbClr val="9BE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4" name="Rectangle 143">
            <a:extLst>
              <a:ext uri="{FF2B5EF4-FFF2-40B4-BE49-F238E27FC236}">
                <a16:creationId xmlns:a16="http://schemas.microsoft.com/office/drawing/2014/main" id="{D9413158-2387-AC8C-D763-EA0BFEAA2AFA}"/>
              </a:ext>
            </a:extLst>
          </p:cNvPr>
          <p:cNvSpPr/>
          <p:nvPr/>
        </p:nvSpPr>
        <p:spPr>
          <a:xfrm>
            <a:off x="8643732" y="5430146"/>
            <a:ext cx="2995302" cy="396178"/>
          </a:xfrm>
          <a:prstGeom prst="rect">
            <a:avLst/>
          </a:prstGeom>
          <a:solidFill>
            <a:srgbClr val="C6E8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 name="Rectangle: Rounded Corners 62">
            <a:extLst>
              <a:ext uri="{FF2B5EF4-FFF2-40B4-BE49-F238E27FC236}">
                <a16:creationId xmlns:a16="http://schemas.microsoft.com/office/drawing/2014/main" id="{1C05D8C8-62DF-F5C4-96E2-EC29621DB342}"/>
              </a:ext>
            </a:extLst>
          </p:cNvPr>
          <p:cNvSpPr/>
          <p:nvPr/>
        </p:nvSpPr>
        <p:spPr>
          <a:xfrm>
            <a:off x="2466896" y="1112602"/>
            <a:ext cx="5295792" cy="1616870"/>
          </a:xfrm>
          <a:prstGeom prst="roundRect">
            <a:avLst>
              <a:gd name="adj" fmla="val 6735"/>
            </a:avLst>
          </a:prstGeom>
          <a:solidFill>
            <a:sysClr val="window" lastClr="FFFFFF"/>
          </a:solidFill>
          <a:ln w="12700" cap="flat" cmpd="sng" algn="ctr">
            <a:noFill/>
            <a:prstDash val="solid"/>
            <a:miter lim="800000"/>
          </a:ln>
          <a:effectLst>
            <a:outerShdw blurRad="254000" sx="102000" sy="102000" algn="t" rotWithShape="0">
              <a:sysClr val="windowText" lastClr="000000">
                <a:alpha val="10000"/>
              </a:sysClr>
            </a:outerShdw>
          </a:effectLst>
        </p:spPr>
        <p:txBody>
          <a:bodyPr lIns="1188000" tIns="91440" rIns="274320" b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555"/>
              </a:solidFill>
              <a:effectLst/>
              <a:uLnTx/>
              <a:uFillTx/>
              <a:latin typeface="Atlas Grotesk Web"/>
              <a:ea typeface="+mn-ea"/>
              <a:cs typeface="+mn-cs"/>
            </a:endParaRPr>
          </a:p>
        </p:txBody>
      </p:sp>
      <p:sp>
        <p:nvSpPr>
          <p:cNvPr id="138" name="Round Same Side Corner Rectangle 137">
            <a:extLst>
              <a:ext uri="{FF2B5EF4-FFF2-40B4-BE49-F238E27FC236}">
                <a16:creationId xmlns:a16="http://schemas.microsoft.com/office/drawing/2014/main" id="{261FABFB-A222-B76E-6EC6-373CEF090C5C}"/>
              </a:ext>
            </a:extLst>
          </p:cNvPr>
          <p:cNvSpPr/>
          <p:nvPr/>
        </p:nvSpPr>
        <p:spPr>
          <a:xfrm>
            <a:off x="2474266" y="1115353"/>
            <a:ext cx="5295792" cy="354968"/>
          </a:xfrm>
          <a:prstGeom prst="round2SameRect">
            <a:avLst>
              <a:gd name="adj1" fmla="val 23807"/>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2">
            <a:extLst>
              <a:ext uri="{FF2B5EF4-FFF2-40B4-BE49-F238E27FC236}">
                <a16:creationId xmlns:a16="http://schemas.microsoft.com/office/drawing/2014/main" id="{1E73D501-D69C-E9BD-80FB-1DFD79F16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512" y="1197348"/>
            <a:ext cx="242305" cy="242305"/>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4">
            <a:extLst>
              <a:ext uri="{FF2B5EF4-FFF2-40B4-BE49-F238E27FC236}">
                <a16:creationId xmlns:a16="http://schemas.microsoft.com/office/drawing/2014/main" id="{82D5B0EE-794A-C9FD-49AB-AF1B4DFF49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602" y="1193276"/>
            <a:ext cx="246377" cy="24637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6">
            <a:extLst>
              <a:ext uri="{FF2B5EF4-FFF2-40B4-BE49-F238E27FC236}">
                <a16:creationId xmlns:a16="http://schemas.microsoft.com/office/drawing/2014/main" id="{1145ECB8-4A54-6F47-37F5-C62CE004A6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2338" y="1188848"/>
            <a:ext cx="228512" cy="228512"/>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Rounded Corners 62">
            <a:extLst>
              <a:ext uri="{FF2B5EF4-FFF2-40B4-BE49-F238E27FC236}">
                <a16:creationId xmlns:a16="http://schemas.microsoft.com/office/drawing/2014/main" id="{0F80098C-9BA3-7BEE-5676-9589CFFD3B73}"/>
              </a:ext>
            </a:extLst>
          </p:cNvPr>
          <p:cNvSpPr/>
          <p:nvPr/>
        </p:nvSpPr>
        <p:spPr>
          <a:xfrm>
            <a:off x="750834" y="2927128"/>
            <a:ext cx="5913457" cy="1120742"/>
          </a:xfrm>
          <a:prstGeom prst="roundRect">
            <a:avLst>
              <a:gd name="adj" fmla="val 6735"/>
            </a:avLst>
          </a:prstGeom>
          <a:solidFill>
            <a:sysClr val="window" lastClr="FFFFFF"/>
          </a:solidFill>
          <a:ln w="12700" cap="flat" cmpd="sng" algn="ctr">
            <a:noFill/>
            <a:prstDash val="solid"/>
            <a:miter lim="800000"/>
          </a:ln>
          <a:effectLst>
            <a:outerShdw blurRad="254000" sx="102000" sy="102000" algn="t" rotWithShape="0">
              <a:sysClr val="windowText" lastClr="000000">
                <a:alpha val="10000"/>
              </a:sysClr>
            </a:outerShdw>
          </a:effectLst>
        </p:spPr>
        <p:txBody>
          <a:bodyPr lIns="1188000" tIns="91440" rIns="274320" b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555"/>
              </a:solidFill>
              <a:effectLst/>
              <a:uLnTx/>
              <a:uFillTx/>
              <a:latin typeface="Atlas Grotesk Web"/>
              <a:ea typeface="+mn-ea"/>
              <a:cs typeface="+mn-cs"/>
            </a:endParaRPr>
          </a:p>
        </p:txBody>
      </p:sp>
      <p:sp>
        <p:nvSpPr>
          <p:cNvPr id="133" name="Round Same Side Corner Rectangle 132">
            <a:extLst>
              <a:ext uri="{FF2B5EF4-FFF2-40B4-BE49-F238E27FC236}">
                <a16:creationId xmlns:a16="http://schemas.microsoft.com/office/drawing/2014/main" id="{751F14EC-7BB2-9E41-051F-846CC1C9A4EF}"/>
              </a:ext>
            </a:extLst>
          </p:cNvPr>
          <p:cNvSpPr/>
          <p:nvPr/>
        </p:nvSpPr>
        <p:spPr>
          <a:xfrm>
            <a:off x="750834" y="2918156"/>
            <a:ext cx="5923552" cy="354968"/>
          </a:xfrm>
          <a:prstGeom prst="round2SameRect">
            <a:avLst>
              <a:gd name="adj1" fmla="val 23807"/>
              <a:gd name="adj2" fmla="val 0"/>
            </a:avLst>
          </a:prstGeom>
          <a:solidFill>
            <a:srgbClr val="9BE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62">
            <a:extLst>
              <a:ext uri="{FF2B5EF4-FFF2-40B4-BE49-F238E27FC236}">
                <a16:creationId xmlns:a16="http://schemas.microsoft.com/office/drawing/2014/main" id="{66CE4C66-CD07-1752-779F-FEED6B3A5E2D}"/>
              </a:ext>
            </a:extLst>
          </p:cNvPr>
          <p:cNvSpPr/>
          <p:nvPr/>
        </p:nvSpPr>
        <p:spPr>
          <a:xfrm>
            <a:off x="2356809" y="4236277"/>
            <a:ext cx="5413891" cy="2208375"/>
          </a:xfrm>
          <a:prstGeom prst="roundRect">
            <a:avLst>
              <a:gd name="adj" fmla="val 6735"/>
            </a:avLst>
          </a:prstGeom>
          <a:solidFill>
            <a:sysClr val="window" lastClr="FFFFFF"/>
          </a:solidFill>
          <a:ln w="12700" cap="flat" cmpd="sng" algn="ctr">
            <a:noFill/>
            <a:prstDash val="solid"/>
            <a:miter lim="800000"/>
          </a:ln>
          <a:effectLst>
            <a:outerShdw blurRad="254000" sx="102000" sy="102000" algn="t" rotWithShape="0">
              <a:sysClr val="windowText" lastClr="000000">
                <a:alpha val="10000"/>
              </a:sysClr>
            </a:outerShdw>
          </a:effectLst>
        </p:spPr>
        <p:txBody>
          <a:bodyPr lIns="1188000" tIns="91440" rIns="274320" b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555"/>
              </a:solidFill>
              <a:effectLst/>
              <a:uLnTx/>
              <a:uFillTx/>
              <a:latin typeface="Atlas Grotesk Web"/>
              <a:ea typeface="+mn-ea"/>
              <a:cs typeface="+mn-cs"/>
            </a:endParaRPr>
          </a:p>
        </p:txBody>
      </p:sp>
      <p:sp>
        <p:nvSpPr>
          <p:cNvPr id="51" name="Round Same Side Corner Rectangle 50">
            <a:extLst>
              <a:ext uri="{FF2B5EF4-FFF2-40B4-BE49-F238E27FC236}">
                <a16:creationId xmlns:a16="http://schemas.microsoft.com/office/drawing/2014/main" id="{4A2DE8BA-7EA3-B480-A388-F2AEC30F9B1B}"/>
              </a:ext>
            </a:extLst>
          </p:cNvPr>
          <p:cNvSpPr/>
          <p:nvPr/>
        </p:nvSpPr>
        <p:spPr>
          <a:xfrm>
            <a:off x="2358839" y="4236553"/>
            <a:ext cx="5411861" cy="387310"/>
          </a:xfrm>
          <a:prstGeom prst="round2SameRect">
            <a:avLst>
              <a:gd name="adj1" fmla="val 23807"/>
              <a:gd name="adj2" fmla="val 0"/>
            </a:avLst>
          </a:prstGeom>
          <a:solidFill>
            <a:srgbClr val="C6E86B">
              <a:alpha val="7831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480C811-8784-C19D-DA46-3774717429B4}"/>
              </a:ext>
            </a:extLst>
          </p:cNvPr>
          <p:cNvSpPr>
            <a:spLocks noGrp="1"/>
          </p:cNvSpPr>
          <p:nvPr>
            <p:ph type="title"/>
          </p:nvPr>
        </p:nvSpPr>
        <p:spPr/>
        <p:txBody>
          <a:bodyPr/>
          <a:lstStyle/>
          <a:p>
            <a:r>
              <a:rPr lang="en-US"/>
              <a:t>Medicaid - Individual</a:t>
            </a:r>
          </a:p>
        </p:txBody>
      </p:sp>
      <p:cxnSp>
        <p:nvCxnSpPr>
          <p:cNvPr id="10" name="Straight Connector 9">
            <a:extLst>
              <a:ext uri="{FF2B5EF4-FFF2-40B4-BE49-F238E27FC236}">
                <a16:creationId xmlns:a16="http://schemas.microsoft.com/office/drawing/2014/main" id="{44FB8472-9C3A-0722-4F15-29E3B2F88C79}"/>
              </a:ext>
            </a:extLst>
          </p:cNvPr>
          <p:cNvCxnSpPr>
            <a:cxnSpLocks/>
          </p:cNvCxnSpPr>
          <p:nvPr/>
        </p:nvCxnSpPr>
        <p:spPr>
          <a:xfrm>
            <a:off x="0" y="1831228"/>
            <a:ext cx="2535229" cy="0"/>
          </a:xfrm>
          <a:prstGeom prst="line">
            <a:avLst/>
          </a:prstGeom>
          <a:ln>
            <a:tailEnd type="triangle"/>
          </a:ln>
        </p:spPr>
        <p:style>
          <a:lnRef idx="1">
            <a:schemeClr val="dk1"/>
          </a:lnRef>
          <a:fillRef idx="0">
            <a:schemeClr val="dk1"/>
          </a:fillRef>
          <a:effectRef idx="0">
            <a:schemeClr val="dk1"/>
          </a:effectRef>
          <a:fontRef idx="minor">
            <a:schemeClr val="tx1"/>
          </a:fontRef>
        </p:style>
      </p:cxnSp>
      <p:sp>
        <p:nvSpPr>
          <p:cNvPr id="11" name="CuadroTexto 13">
            <a:extLst>
              <a:ext uri="{FF2B5EF4-FFF2-40B4-BE49-F238E27FC236}">
                <a16:creationId xmlns:a16="http://schemas.microsoft.com/office/drawing/2014/main" id="{D30D6406-44A9-25E7-844A-AB11B0931D47}"/>
              </a:ext>
            </a:extLst>
          </p:cNvPr>
          <p:cNvSpPr txBox="1"/>
          <p:nvPr/>
        </p:nvSpPr>
        <p:spPr>
          <a:xfrm>
            <a:off x="2674457" y="1147205"/>
            <a:ext cx="888111"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People</a:t>
            </a:r>
          </a:p>
        </p:txBody>
      </p:sp>
      <p:sp>
        <p:nvSpPr>
          <p:cNvPr id="12" name="CuadroTexto 15">
            <a:extLst>
              <a:ext uri="{FF2B5EF4-FFF2-40B4-BE49-F238E27FC236}">
                <a16:creationId xmlns:a16="http://schemas.microsoft.com/office/drawing/2014/main" id="{8ECBD78F-92CB-1438-4CE2-05261440443C}"/>
              </a:ext>
            </a:extLst>
          </p:cNvPr>
          <p:cNvSpPr txBox="1"/>
          <p:nvPr/>
        </p:nvSpPr>
        <p:spPr>
          <a:xfrm>
            <a:off x="3902244" y="1147205"/>
            <a:ext cx="1035169"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Process</a:t>
            </a:r>
          </a:p>
        </p:txBody>
      </p:sp>
      <p:sp>
        <p:nvSpPr>
          <p:cNvPr id="13" name="CuadroTexto 17">
            <a:extLst>
              <a:ext uri="{FF2B5EF4-FFF2-40B4-BE49-F238E27FC236}">
                <a16:creationId xmlns:a16="http://schemas.microsoft.com/office/drawing/2014/main" id="{F7E1CB1B-38C2-F6A4-CC0F-6B97AAE9CDB0}"/>
              </a:ext>
            </a:extLst>
          </p:cNvPr>
          <p:cNvSpPr txBox="1"/>
          <p:nvPr/>
        </p:nvSpPr>
        <p:spPr>
          <a:xfrm>
            <a:off x="5769563" y="1147205"/>
            <a:ext cx="1310687"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Technology </a:t>
            </a:r>
          </a:p>
        </p:txBody>
      </p:sp>
      <p:cxnSp>
        <p:nvCxnSpPr>
          <p:cNvPr id="22" name="Conector recto 14">
            <a:extLst>
              <a:ext uri="{FF2B5EF4-FFF2-40B4-BE49-F238E27FC236}">
                <a16:creationId xmlns:a16="http://schemas.microsoft.com/office/drawing/2014/main" id="{BB2B81BE-B7A8-E2B5-C367-678A665FB14C}"/>
              </a:ext>
            </a:extLst>
          </p:cNvPr>
          <p:cNvCxnSpPr>
            <a:cxnSpLocks/>
          </p:cNvCxnSpPr>
          <p:nvPr/>
        </p:nvCxnSpPr>
        <p:spPr>
          <a:xfrm>
            <a:off x="3788553" y="1107942"/>
            <a:ext cx="0" cy="1621530"/>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cxnSp>
        <p:nvCxnSpPr>
          <p:cNvPr id="25" name="Conector recto 14">
            <a:extLst>
              <a:ext uri="{FF2B5EF4-FFF2-40B4-BE49-F238E27FC236}">
                <a16:creationId xmlns:a16="http://schemas.microsoft.com/office/drawing/2014/main" id="{64859E52-1065-7835-CDDB-14A946525E51}"/>
              </a:ext>
            </a:extLst>
          </p:cNvPr>
          <p:cNvCxnSpPr>
            <a:cxnSpLocks/>
          </p:cNvCxnSpPr>
          <p:nvPr/>
        </p:nvCxnSpPr>
        <p:spPr>
          <a:xfrm>
            <a:off x="5650492" y="1110561"/>
            <a:ext cx="1" cy="1618911"/>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pic>
        <p:nvPicPr>
          <p:cNvPr id="48" name="Picture 2">
            <a:extLst>
              <a:ext uri="{FF2B5EF4-FFF2-40B4-BE49-F238E27FC236}">
                <a16:creationId xmlns:a16="http://schemas.microsoft.com/office/drawing/2014/main" id="{85A1F88C-FA6B-3599-A2B6-43B7BF47B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5365" y="4328483"/>
            <a:ext cx="242305" cy="24230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a:extLst>
              <a:ext uri="{FF2B5EF4-FFF2-40B4-BE49-F238E27FC236}">
                <a16:creationId xmlns:a16="http://schemas.microsoft.com/office/drawing/2014/main" id="{E290226D-2B35-493D-9792-1B5CEC32A4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6156" y="4330163"/>
            <a:ext cx="246377" cy="246377"/>
          </a:xfrm>
          <a:prstGeom prst="rect">
            <a:avLst/>
          </a:prstGeom>
          <a:noFill/>
          <a:extLst>
            <a:ext uri="{909E8E84-426E-40DD-AFC4-6F175D3DCCD1}">
              <a14:hiddenFill xmlns:a14="http://schemas.microsoft.com/office/drawing/2010/main">
                <a:solidFill>
                  <a:srgbClr val="FFFFFF"/>
                </a:solidFill>
              </a14:hiddenFill>
            </a:ext>
          </a:extLst>
        </p:spPr>
      </p:pic>
      <p:sp>
        <p:nvSpPr>
          <p:cNvPr id="52" name="CuadroTexto 13">
            <a:extLst>
              <a:ext uri="{FF2B5EF4-FFF2-40B4-BE49-F238E27FC236}">
                <a16:creationId xmlns:a16="http://schemas.microsoft.com/office/drawing/2014/main" id="{301843CC-B4B5-815A-B219-CB4C4B04D2C6}"/>
              </a:ext>
            </a:extLst>
          </p:cNvPr>
          <p:cNvSpPr txBox="1"/>
          <p:nvPr/>
        </p:nvSpPr>
        <p:spPr>
          <a:xfrm>
            <a:off x="2674457" y="4298595"/>
            <a:ext cx="888111"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People</a:t>
            </a:r>
          </a:p>
        </p:txBody>
      </p:sp>
      <p:sp>
        <p:nvSpPr>
          <p:cNvPr id="53" name="CuadroTexto 15">
            <a:extLst>
              <a:ext uri="{FF2B5EF4-FFF2-40B4-BE49-F238E27FC236}">
                <a16:creationId xmlns:a16="http://schemas.microsoft.com/office/drawing/2014/main" id="{CCED7C72-A890-A1D9-9F8C-6B08037F98A2}"/>
              </a:ext>
            </a:extLst>
          </p:cNvPr>
          <p:cNvSpPr txBox="1"/>
          <p:nvPr/>
        </p:nvSpPr>
        <p:spPr>
          <a:xfrm>
            <a:off x="4032995" y="4298595"/>
            <a:ext cx="1035169"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Process</a:t>
            </a:r>
          </a:p>
        </p:txBody>
      </p:sp>
      <p:sp>
        <p:nvSpPr>
          <p:cNvPr id="54" name="CuadroTexto 17">
            <a:extLst>
              <a:ext uri="{FF2B5EF4-FFF2-40B4-BE49-F238E27FC236}">
                <a16:creationId xmlns:a16="http://schemas.microsoft.com/office/drawing/2014/main" id="{02C0E694-BFE0-302C-CF74-6371E520BB1E}"/>
              </a:ext>
            </a:extLst>
          </p:cNvPr>
          <p:cNvSpPr txBox="1"/>
          <p:nvPr/>
        </p:nvSpPr>
        <p:spPr>
          <a:xfrm>
            <a:off x="5947378" y="4306645"/>
            <a:ext cx="1310687"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Technology </a:t>
            </a:r>
          </a:p>
        </p:txBody>
      </p:sp>
      <p:cxnSp>
        <p:nvCxnSpPr>
          <p:cNvPr id="59" name="Conector recto 14">
            <a:extLst>
              <a:ext uri="{FF2B5EF4-FFF2-40B4-BE49-F238E27FC236}">
                <a16:creationId xmlns:a16="http://schemas.microsoft.com/office/drawing/2014/main" id="{49D9EC2E-A174-7DEB-66F0-BCD8A4D5B9B5}"/>
              </a:ext>
            </a:extLst>
          </p:cNvPr>
          <p:cNvCxnSpPr>
            <a:cxnSpLocks/>
          </p:cNvCxnSpPr>
          <p:nvPr/>
        </p:nvCxnSpPr>
        <p:spPr>
          <a:xfrm>
            <a:off x="3919304" y="4239817"/>
            <a:ext cx="0" cy="2113639"/>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cxnSp>
        <p:nvCxnSpPr>
          <p:cNvPr id="60" name="Conector recto 14">
            <a:extLst>
              <a:ext uri="{FF2B5EF4-FFF2-40B4-BE49-F238E27FC236}">
                <a16:creationId xmlns:a16="http://schemas.microsoft.com/office/drawing/2014/main" id="{21BB0259-587D-5612-18E2-388BA3C6B7DA}"/>
              </a:ext>
            </a:extLst>
          </p:cNvPr>
          <p:cNvCxnSpPr>
            <a:cxnSpLocks/>
          </p:cNvCxnSpPr>
          <p:nvPr/>
        </p:nvCxnSpPr>
        <p:spPr>
          <a:xfrm>
            <a:off x="5708708" y="4250113"/>
            <a:ext cx="0" cy="2103343"/>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sp>
        <p:nvSpPr>
          <p:cNvPr id="74" name="CuadroTexto 13">
            <a:extLst>
              <a:ext uri="{FF2B5EF4-FFF2-40B4-BE49-F238E27FC236}">
                <a16:creationId xmlns:a16="http://schemas.microsoft.com/office/drawing/2014/main" id="{DC5E3BE5-59B9-1C3F-A818-D00345ECF47A}"/>
              </a:ext>
            </a:extLst>
          </p:cNvPr>
          <p:cNvSpPr txBox="1"/>
          <p:nvPr/>
        </p:nvSpPr>
        <p:spPr>
          <a:xfrm>
            <a:off x="1578785" y="2949132"/>
            <a:ext cx="888111"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People</a:t>
            </a:r>
          </a:p>
        </p:txBody>
      </p:sp>
      <p:sp>
        <p:nvSpPr>
          <p:cNvPr id="75" name="CuadroTexto 15">
            <a:extLst>
              <a:ext uri="{FF2B5EF4-FFF2-40B4-BE49-F238E27FC236}">
                <a16:creationId xmlns:a16="http://schemas.microsoft.com/office/drawing/2014/main" id="{7161E3D5-04C9-1891-0114-35C3554E8852}"/>
              </a:ext>
            </a:extLst>
          </p:cNvPr>
          <p:cNvSpPr txBox="1"/>
          <p:nvPr/>
        </p:nvSpPr>
        <p:spPr>
          <a:xfrm>
            <a:off x="2806572" y="2949132"/>
            <a:ext cx="1035169"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Process</a:t>
            </a:r>
          </a:p>
        </p:txBody>
      </p:sp>
      <p:sp>
        <p:nvSpPr>
          <p:cNvPr id="76" name="CuadroTexto 17">
            <a:extLst>
              <a:ext uri="{FF2B5EF4-FFF2-40B4-BE49-F238E27FC236}">
                <a16:creationId xmlns:a16="http://schemas.microsoft.com/office/drawing/2014/main" id="{97A7A2CF-7BFA-3216-1314-2A03113C558F}"/>
              </a:ext>
            </a:extLst>
          </p:cNvPr>
          <p:cNvSpPr txBox="1"/>
          <p:nvPr/>
        </p:nvSpPr>
        <p:spPr>
          <a:xfrm>
            <a:off x="4673891" y="2949132"/>
            <a:ext cx="1310687" cy="293414"/>
          </a:xfrm>
          <a:prstGeom prst="rect">
            <a:avLst/>
          </a:prstGeom>
          <a:noFill/>
        </p:spPr>
        <p:txBody>
          <a:bodyPr wrap="square" lIns="0" rtlCol="0" anchor="t">
            <a:spAutoFit/>
          </a:bodyPr>
          <a:lstStyle/>
          <a:p>
            <a:pPr>
              <a:lnSpc>
                <a:spcPct val="150000"/>
              </a:lnSpc>
            </a:pPr>
            <a:r>
              <a:rPr lang="en-US" sz="1000" b="1">
                <a:solidFill>
                  <a:schemeClr val="tx1">
                    <a:lumMod val="95000"/>
                    <a:lumOff val="5000"/>
                  </a:schemeClr>
                </a:solidFill>
                <a:latin typeface="Century Gothic" panose="020B0502020202020204" pitchFamily="34" charset="0"/>
                <a:cs typeface="Poppins" pitchFamily="2" charset="77"/>
              </a:rPr>
              <a:t>Technology </a:t>
            </a:r>
          </a:p>
        </p:txBody>
      </p:sp>
      <p:cxnSp>
        <p:nvCxnSpPr>
          <p:cNvPr id="81" name="Conector recto 14">
            <a:extLst>
              <a:ext uri="{FF2B5EF4-FFF2-40B4-BE49-F238E27FC236}">
                <a16:creationId xmlns:a16="http://schemas.microsoft.com/office/drawing/2014/main" id="{E0497704-CB3B-09F2-F5A3-EE53D647F781}"/>
              </a:ext>
            </a:extLst>
          </p:cNvPr>
          <p:cNvCxnSpPr>
            <a:cxnSpLocks/>
          </p:cNvCxnSpPr>
          <p:nvPr/>
        </p:nvCxnSpPr>
        <p:spPr>
          <a:xfrm>
            <a:off x="2692881" y="2922472"/>
            <a:ext cx="0" cy="1125398"/>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cxnSp>
        <p:nvCxnSpPr>
          <p:cNvPr id="82" name="Conector recto 14">
            <a:extLst>
              <a:ext uri="{FF2B5EF4-FFF2-40B4-BE49-F238E27FC236}">
                <a16:creationId xmlns:a16="http://schemas.microsoft.com/office/drawing/2014/main" id="{77B6AA1A-5644-A68E-4950-A20816A3DD45}"/>
              </a:ext>
            </a:extLst>
          </p:cNvPr>
          <p:cNvCxnSpPr>
            <a:cxnSpLocks/>
          </p:cNvCxnSpPr>
          <p:nvPr/>
        </p:nvCxnSpPr>
        <p:spPr>
          <a:xfrm>
            <a:off x="4534724" y="2929012"/>
            <a:ext cx="0" cy="1118858"/>
          </a:xfrm>
          <a:prstGeom prst="line">
            <a:avLst/>
          </a:prstGeom>
          <a:ln>
            <a:solidFill>
              <a:srgbClr val="9C9C9C"/>
            </a:solidFill>
            <a:prstDash val="dash"/>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9E2694F3-DB05-E972-AEC4-DC4A9119A3DF}"/>
              </a:ext>
            </a:extLst>
          </p:cNvPr>
          <p:cNvGrpSpPr/>
          <p:nvPr/>
        </p:nvGrpSpPr>
        <p:grpSpPr>
          <a:xfrm>
            <a:off x="6664291" y="1623792"/>
            <a:ext cx="1538392" cy="1845444"/>
            <a:chOff x="6428279" y="1564819"/>
            <a:chExt cx="1538392" cy="1845444"/>
          </a:xfrm>
        </p:grpSpPr>
        <p:sp>
          <p:nvSpPr>
            <p:cNvPr id="109" name="Right Bracket 108">
              <a:extLst>
                <a:ext uri="{FF2B5EF4-FFF2-40B4-BE49-F238E27FC236}">
                  <a16:creationId xmlns:a16="http://schemas.microsoft.com/office/drawing/2014/main" id="{F8E4A547-2CF4-E8E7-90E1-50BD97B3DB7E}"/>
                </a:ext>
              </a:extLst>
            </p:cNvPr>
            <p:cNvSpPr/>
            <p:nvPr/>
          </p:nvSpPr>
          <p:spPr>
            <a:xfrm>
              <a:off x="7523952" y="1564819"/>
              <a:ext cx="442719" cy="1845443"/>
            </a:xfrm>
            <a:prstGeom prst="rightBracket">
              <a:avLst>
                <a:gd name="adj" fmla="val 9813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8930B866-08B5-8F7C-04B5-8125F7192D48}"/>
                </a:ext>
              </a:extLst>
            </p:cNvPr>
            <p:cNvCxnSpPr>
              <a:cxnSpLocks/>
              <a:endCxn id="109" idx="1"/>
            </p:cNvCxnSpPr>
            <p:nvPr/>
          </p:nvCxnSpPr>
          <p:spPr>
            <a:xfrm flipV="1">
              <a:off x="6428279" y="3410262"/>
              <a:ext cx="1095673" cy="1"/>
            </a:xfrm>
            <a:prstGeom prst="line">
              <a:avLst/>
            </a:prstGeom>
            <a:ln>
              <a:headEnd type="triangle"/>
            </a:ln>
          </p:spPr>
          <p:style>
            <a:lnRef idx="1">
              <a:schemeClr val="dk1"/>
            </a:lnRef>
            <a:fillRef idx="0">
              <a:schemeClr val="dk1"/>
            </a:fillRef>
            <a:effectRef idx="0">
              <a:schemeClr val="dk1"/>
            </a:effectRef>
            <a:fontRef idx="minor">
              <a:schemeClr val="tx1"/>
            </a:fontRef>
          </p:style>
        </p:cxnSp>
      </p:grpSp>
      <p:sp>
        <p:nvSpPr>
          <p:cNvPr id="115" name="Right Bracket 114">
            <a:extLst>
              <a:ext uri="{FF2B5EF4-FFF2-40B4-BE49-F238E27FC236}">
                <a16:creationId xmlns:a16="http://schemas.microsoft.com/office/drawing/2014/main" id="{6F04F1C6-F793-5BF9-A612-F5F2641A057E}"/>
              </a:ext>
            </a:extLst>
          </p:cNvPr>
          <p:cNvSpPr/>
          <p:nvPr/>
        </p:nvSpPr>
        <p:spPr>
          <a:xfrm flipH="1">
            <a:off x="371400" y="3456419"/>
            <a:ext cx="373474" cy="1925538"/>
          </a:xfrm>
          <a:prstGeom prst="rightBracket">
            <a:avLst>
              <a:gd name="adj" fmla="val 9813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0" name="Right Bracket 129">
            <a:extLst>
              <a:ext uri="{FF2B5EF4-FFF2-40B4-BE49-F238E27FC236}">
                <a16:creationId xmlns:a16="http://schemas.microsoft.com/office/drawing/2014/main" id="{CAC1573F-467C-1210-3237-E5B484EF18D6}"/>
              </a:ext>
            </a:extLst>
          </p:cNvPr>
          <p:cNvSpPr/>
          <p:nvPr/>
        </p:nvSpPr>
        <p:spPr>
          <a:xfrm>
            <a:off x="8189704" y="1308519"/>
            <a:ext cx="442719" cy="4951076"/>
          </a:xfrm>
          <a:prstGeom prst="rightBracket">
            <a:avLst>
              <a:gd name="adj" fmla="val 68200"/>
            </a:avLst>
          </a:prstGeom>
          <a:ln w="12700">
            <a:solidFill>
              <a:schemeClr val="tx1">
                <a:lumMod val="85000"/>
                <a:lumOff val="15000"/>
              </a:schemeClr>
            </a:solidFill>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132" name="Picture 6">
            <a:extLst>
              <a:ext uri="{FF2B5EF4-FFF2-40B4-BE49-F238E27FC236}">
                <a16:creationId xmlns:a16="http://schemas.microsoft.com/office/drawing/2014/main" id="{74E862EE-034E-AB50-2AF1-F4C8DCD570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1936" y="4328483"/>
            <a:ext cx="228512" cy="228512"/>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2">
            <a:extLst>
              <a:ext uri="{FF2B5EF4-FFF2-40B4-BE49-F238E27FC236}">
                <a16:creationId xmlns:a16="http://schemas.microsoft.com/office/drawing/2014/main" id="{EC1663C4-B7DD-016C-EF62-999236477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8840" y="3000151"/>
            <a:ext cx="242305" cy="242305"/>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
            <a:extLst>
              <a:ext uri="{FF2B5EF4-FFF2-40B4-BE49-F238E27FC236}">
                <a16:creationId xmlns:a16="http://schemas.microsoft.com/office/drawing/2014/main" id="{11FF7242-3239-3F73-E1C2-7249494FD6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7930" y="2996079"/>
            <a:ext cx="246377" cy="246377"/>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6">
            <a:extLst>
              <a:ext uri="{FF2B5EF4-FFF2-40B4-BE49-F238E27FC236}">
                <a16:creationId xmlns:a16="http://schemas.microsoft.com/office/drawing/2014/main" id="{9C08EC1B-5311-5AB9-351C-6C28822B65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6666" y="2991651"/>
            <a:ext cx="228512" cy="22851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C5881009-1C85-F03F-E163-80A8887CDD55}"/>
              </a:ext>
            </a:extLst>
          </p:cNvPr>
          <p:cNvCxnSpPr>
            <a:cxnSpLocks/>
          </p:cNvCxnSpPr>
          <p:nvPr/>
        </p:nvCxnSpPr>
        <p:spPr>
          <a:xfrm flipH="1" flipV="1">
            <a:off x="734000" y="5387747"/>
            <a:ext cx="1605975" cy="15957"/>
          </a:xfrm>
          <a:prstGeom prst="line">
            <a:avLst/>
          </a:prstGeom>
          <a:ln>
            <a:headEnd type="triangle"/>
          </a:ln>
        </p:spPr>
        <p:style>
          <a:lnRef idx="1">
            <a:schemeClr val="dk1"/>
          </a:lnRef>
          <a:fillRef idx="0">
            <a:schemeClr val="dk1"/>
          </a:fillRef>
          <a:effectRef idx="0">
            <a:schemeClr val="dk1"/>
          </a:effectRef>
          <a:fontRef idx="minor">
            <a:schemeClr val="tx1"/>
          </a:fontRef>
        </p:style>
      </p:cxnSp>
      <p:graphicFrame>
        <p:nvGraphicFramePr>
          <p:cNvPr id="19" name="Table 19">
            <a:extLst>
              <a:ext uri="{FF2B5EF4-FFF2-40B4-BE49-F238E27FC236}">
                <a16:creationId xmlns:a16="http://schemas.microsoft.com/office/drawing/2014/main" id="{B43161F3-DAB9-A606-51B5-00632DB01E54}"/>
              </a:ext>
            </a:extLst>
          </p:cNvPr>
          <p:cNvGraphicFramePr>
            <a:graphicFrameLocks noGrp="1"/>
          </p:cNvGraphicFramePr>
          <p:nvPr>
            <p:extLst>
              <p:ext uri="{D42A27DB-BD31-4B8C-83A1-F6EECF244321}">
                <p14:modId xmlns:p14="http://schemas.microsoft.com/office/powerpoint/2010/main" val="851672672"/>
              </p:ext>
            </p:extLst>
          </p:nvPr>
        </p:nvGraphicFramePr>
        <p:xfrm>
          <a:off x="8654191" y="1821500"/>
          <a:ext cx="2587775" cy="2500088"/>
        </p:xfrm>
        <a:graphic>
          <a:graphicData uri="http://schemas.openxmlformats.org/drawingml/2006/table">
            <a:tbl>
              <a:tblPr firstRow="1" bandRow="1">
                <a:tableStyleId>{D063CAC8-CBCA-4748-A2EA-3F989033F948}</a:tableStyleId>
              </a:tblPr>
              <a:tblGrid>
                <a:gridCol w="2587775">
                  <a:extLst>
                    <a:ext uri="{9D8B030D-6E8A-4147-A177-3AD203B41FA5}">
                      <a16:colId xmlns:a16="http://schemas.microsoft.com/office/drawing/2014/main" val="1253896797"/>
                    </a:ext>
                  </a:extLst>
                </a:gridCol>
              </a:tblGrid>
              <a:tr h="5743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Persona: </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Medicaid - Individual</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alpha val="0"/>
                      </a:schemeClr>
                    </a:solidFill>
                  </a:tcPr>
                </a:tc>
                <a:extLst>
                  <a:ext uri="{0D108BD9-81ED-4DB2-BD59-A6C34878D82A}">
                    <a16:rowId xmlns:a16="http://schemas.microsoft.com/office/drawing/2014/main" val="3882145817"/>
                  </a:ext>
                </a:extLst>
              </a:tr>
              <a:tr h="41259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Type: </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Outpatient</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alpha val="0"/>
                      </a:schemeClr>
                    </a:solidFill>
                  </a:tcPr>
                </a:tc>
                <a:extLst>
                  <a:ext uri="{0D108BD9-81ED-4DB2-BD59-A6C34878D82A}">
                    <a16:rowId xmlns:a16="http://schemas.microsoft.com/office/drawing/2014/main" val="4138268393"/>
                  </a:ext>
                </a:extLst>
              </a:tr>
              <a:tr h="40144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Scenario: </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Preventive Service</a:t>
                      </a:r>
                      <a:endPar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4703743"/>
                  </a:ext>
                </a:extLst>
              </a:tr>
              <a:tr h="37914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Location: </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Urban</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6737031"/>
                  </a:ext>
                </a:extLst>
              </a:tr>
              <a:tr h="36627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Pre-Condition: </a:t>
                      </a:r>
                      <a:r>
                        <a:rPr lang="en-US" sz="1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Normal Lifestyle</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4057516"/>
                  </a:ext>
                </a:extLst>
              </a:tr>
              <a:tr h="36627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Pain Points: </a:t>
                      </a: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ysDot"/>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242524361"/>
                  </a:ext>
                </a:extLst>
              </a:tr>
            </a:tbl>
          </a:graphicData>
        </a:graphic>
      </p:graphicFrame>
      <p:sp>
        <p:nvSpPr>
          <p:cNvPr id="35" name="TextBox 34">
            <a:extLst>
              <a:ext uri="{FF2B5EF4-FFF2-40B4-BE49-F238E27FC236}">
                <a16:creationId xmlns:a16="http://schemas.microsoft.com/office/drawing/2014/main" id="{C2DCD4D0-ACB2-A4E2-8585-CC0659C685EF}"/>
              </a:ext>
            </a:extLst>
          </p:cNvPr>
          <p:cNvSpPr txBox="1"/>
          <p:nvPr/>
        </p:nvSpPr>
        <p:spPr>
          <a:xfrm>
            <a:off x="2674457" y="1526369"/>
            <a:ext cx="1280584" cy="461665"/>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Receptionist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Back Office Support Team</a:t>
            </a:r>
          </a:p>
        </p:txBody>
      </p:sp>
      <p:sp>
        <p:nvSpPr>
          <p:cNvPr id="39" name="TextBox 38">
            <a:extLst>
              <a:ext uri="{FF2B5EF4-FFF2-40B4-BE49-F238E27FC236}">
                <a16:creationId xmlns:a16="http://schemas.microsoft.com/office/drawing/2014/main" id="{8E6BF99E-C98C-53C9-5A08-A936B57675CB}"/>
              </a:ext>
            </a:extLst>
          </p:cNvPr>
          <p:cNvSpPr txBox="1"/>
          <p:nvPr/>
        </p:nvSpPr>
        <p:spPr>
          <a:xfrm>
            <a:off x="3841741" y="1558002"/>
            <a:ext cx="1806449" cy="1200329"/>
          </a:xfrm>
          <a:prstGeom prst="rect">
            <a:avLst/>
          </a:prstGeom>
          <a:noFill/>
        </p:spPr>
        <p:txBody>
          <a:bodyPr wrap="square" rtlCol="0">
            <a:spAutoFit/>
          </a:bodyPr>
          <a:lstStyle/>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Plan Enrollment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Provider Search</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Appointment Request*</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Pre-Check Questionnaire*</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Insurance Check*</a:t>
            </a: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rPr>
              <a:t> - </a:t>
            </a:r>
            <a:r>
              <a:rPr lang="en-US" sz="800">
                <a:latin typeface="Open Sans" panose="020B0606030504020204" pitchFamily="34" charset="0"/>
                <a:ea typeface="Open Sans" panose="020B0606030504020204" pitchFamily="34" charset="0"/>
                <a:cs typeface="Open Sans" panose="020B0606030504020204" pitchFamily="34" charset="0"/>
              </a:rPr>
              <a:t>to other sources, before reaching Medicaid</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Patient Responsibility - if any*</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Front Desk Automation*</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TextBox 39">
            <a:extLst>
              <a:ext uri="{FF2B5EF4-FFF2-40B4-BE49-F238E27FC236}">
                <a16:creationId xmlns:a16="http://schemas.microsoft.com/office/drawing/2014/main" id="{7DE39AB1-4339-5BD7-A65A-D4F67A4F1EC7}"/>
              </a:ext>
            </a:extLst>
          </p:cNvPr>
          <p:cNvSpPr txBox="1"/>
          <p:nvPr/>
        </p:nvSpPr>
        <p:spPr>
          <a:xfrm>
            <a:off x="5769563" y="1475118"/>
            <a:ext cx="2170537" cy="954107"/>
          </a:xfrm>
          <a:prstGeom prst="rect">
            <a:avLst/>
          </a:prstGeom>
          <a:noFill/>
        </p:spPr>
        <p:txBody>
          <a:bodyPr wrap="square" rtlCol="0">
            <a:spAutoFit/>
          </a:bodyPr>
          <a:lstStyle/>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EHR*</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EMR*</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Find Doc</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Coverage Check (Eligibility)</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RCM Product*</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Consent Management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Payments</a:t>
            </a:r>
          </a:p>
        </p:txBody>
      </p:sp>
      <p:sp>
        <p:nvSpPr>
          <p:cNvPr id="41" name="TextBox 40">
            <a:extLst>
              <a:ext uri="{FF2B5EF4-FFF2-40B4-BE49-F238E27FC236}">
                <a16:creationId xmlns:a16="http://schemas.microsoft.com/office/drawing/2014/main" id="{21762B45-4CB1-88FA-5479-EBA8E462559E}"/>
              </a:ext>
            </a:extLst>
          </p:cNvPr>
          <p:cNvSpPr txBox="1"/>
          <p:nvPr/>
        </p:nvSpPr>
        <p:spPr>
          <a:xfrm>
            <a:off x="2502407" y="4660686"/>
            <a:ext cx="1388482" cy="1569660"/>
          </a:xfrm>
          <a:prstGeom prst="rect">
            <a:avLst/>
          </a:prstGeom>
          <a:noFill/>
        </p:spPr>
        <p:txBody>
          <a:bodyPr wrap="square" rtlCol="0">
            <a:spAutoFit/>
          </a:bodyPr>
          <a:lstStyle/>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RCM analyst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Claim Analyst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UM - Analyst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CM - Team</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Pharmacist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Community Worker</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Non-Medical Providers (Yoga, Gym trainers)</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Patient Responsibility (for any new services)</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Payer</a:t>
            </a:r>
          </a:p>
        </p:txBody>
      </p:sp>
      <p:sp>
        <p:nvSpPr>
          <p:cNvPr id="42" name="TextBox 41">
            <a:extLst>
              <a:ext uri="{FF2B5EF4-FFF2-40B4-BE49-F238E27FC236}">
                <a16:creationId xmlns:a16="http://schemas.microsoft.com/office/drawing/2014/main" id="{510F8AD5-7740-1EA9-991B-3A5E315BC6F6}"/>
              </a:ext>
            </a:extLst>
          </p:cNvPr>
          <p:cNvSpPr txBox="1"/>
          <p:nvPr/>
        </p:nvSpPr>
        <p:spPr>
          <a:xfrm>
            <a:off x="3983591" y="4660686"/>
            <a:ext cx="1666902" cy="1077218"/>
          </a:xfrm>
          <a:prstGeom prst="rect">
            <a:avLst/>
          </a:prstGeom>
          <a:noFill/>
        </p:spPr>
        <p:txBody>
          <a:bodyPr wrap="square" rtlCol="0">
            <a:spAutoFit/>
          </a:bodyPr>
          <a:lstStyle/>
          <a:p>
            <a:pPr marL="171450" indent="-171450">
              <a:buFont typeface="Arial" panose="020B0604020202020204" pitchFamily="34" charset="0"/>
              <a:buChar char="•"/>
            </a:pPr>
            <a:r>
              <a:rPr lang="en-US" sz="800">
                <a:solidFill>
                  <a:schemeClr val="accent5"/>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RCM</a:t>
            </a:r>
            <a:endParaRPr lang="en-US" sz="80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chemeClr val="accent5"/>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Visit Summary*</a:t>
            </a:r>
            <a:endParaRPr lang="en-US" sz="80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Utilization Management</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Care Management*</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Remote Patient Monitoring</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0" action="ppaction://hlinksldjump">
                  <a:extLst>
                    <a:ext uri="{A12FA001-AC4F-418D-AE19-62706E023703}">
                      <ahyp:hlinkClr xmlns:ahyp="http://schemas.microsoft.com/office/drawing/2018/hyperlinkcolor" val="tx"/>
                    </a:ext>
                  </a:extLst>
                </a:hlinkClick>
              </a:rPr>
              <a:t>SDOH*</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Patient Billing</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Community Activity</a:t>
            </a:r>
          </a:p>
        </p:txBody>
      </p:sp>
      <p:sp>
        <p:nvSpPr>
          <p:cNvPr id="43" name="TextBox 42">
            <a:extLst>
              <a:ext uri="{FF2B5EF4-FFF2-40B4-BE49-F238E27FC236}">
                <a16:creationId xmlns:a16="http://schemas.microsoft.com/office/drawing/2014/main" id="{FE0A9D95-64E5-CD3E-6C62-7C9057168F17}"/>
              </a:ext>
            </a:extLst>
          </p:cNvPr>
          <p:cNvSpPr txBox="1"/>
          <p:nvPr/>
        </p:nvSpPr>
        <p:spPr>
          <a:xfrm>
            <a:off x="5806480" y="4600933"/>
            <a:ext cx="1854368" cy="1815882"/>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E-Prescription</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Lab Report</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Claim Adjudication*</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Claim status*</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Remittance Process</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EOB Report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COB</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Billing and Payment</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Clearing House*</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FHIR Integration*</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Remote Patient Monitoring</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Pre-Auth/Referral Management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MIPS Reporting</a:t>
            </a:r>
          </a:p>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1" action="ppaction://hlinksldjump">
                  <a:extLst>
                    <a:ext uri="{A12FA001-AC4F-418D-AE19-62706E023703}">
                      <ahyp:hlinkClr xmlns:ahyp="http://schemas.microsoft.com/office/drawing/2018/hyperlinkcolor" val="tx"/>
                    </a:ext>
                  </a:extLst>
                </a:hlinkClick>
              </a:rPr>
              <a:t>FWA - Data Integrity*</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TextBox 43">
            <a:extLst>
              <a:ext uri="{FF2B5EF4-FFF2-40B4-BE49-F238E27FC236}">
                <a16:creationId xmlns:a16="http://schemas.microsoft.com/office/drawing/2014/main" id="{7567456F-2E39-AA63-E455-D415C31BF715}"/>
              </a:ext>
            </a:extLst>
          </p:cNvPr>
          <p:cNvSpPr txBox="1"/>
          <p:nvPr/>
        </p:nvSpPr>
        <p:spPr>
          <a:xfrm>
            <a:off x="833741" y="3301889"/>
            <a:ext cx="1747385" cy="707886"/>
          </a:xfrm>
          <a:prstGeom prst="rect">
            <a:avLst/>
          </a:prstGeom>
          <a:noFill/>
        </p:spPr>
        <p:txBody>
          <a:bodyPr wrap="square" rtlCol="0">
            <a:spAutoFit/>
          </a:bodyPr>
          <a:lstStyle/>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Nurse Partitioner</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Lab Technician</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Doctor</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Atypical Provider (Driver, Office Mobility Assistance)</a:t>
            </a:r>
          </a:p>
        </p:txBody>
      </p:sp>
      <p:sp>
        <p:nvSpPr>
          <p:cNvPr id="45" name="TextBox 44">
            <a:extLst>
              <a:ext uri="{FF2B5EF4-FFF2-40B4-BE49-F238E27FC236}">
                <a16:creationId xmlns:a16="http://schemas.microsoft.com/office/drawing/2014/main" id="{C2AFD26D-D918-108D-878B-06E092F84261}"/>
              </a:ext>
            </a:extLst>
          </p:cNvPr>
          <p:cNvSpPr txBox="1"/>
          <p:nvPr/>
        </p:nvSpPr>
        <p:spPr>
          <a:xfrm>
            <a:off x="2721625" y="3301889"/>
            <a:ext cx="1880043" cy="584775"/>
          </a:xfrm>
          <a:prstGeom prst="rect">
            <a:avLst/>
          </a:prstGeom>
          <a:noFill/>
        </p:spPr>
        <p:txBody>
          <a:bodyPr wrap="square" rtlCol="0">
            <a:spAutoFit/>
          </a:bodyPr>
          <a:lstStyle/>
          <a:p>
            <a:pPr marL="171450" indent="-171450">
              <a:buFont typeface="Arial" panose="020B0604020202020204" pitchFamily="34" charset="0"/>
              <a:buChar char="•"/>
            </a:pPr>
            <a:r>
              <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Front Desk Automation*</a:t>
            </a:r>
            <a:endParaRPr lang="en-US" sz="800" dirty="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Lab Visit</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Telehealth</a:t>
            </a:r>
          </a:p>
          <a:p>
            <a:pPr marL="171450" indent="-171450">
              <a:buFont typeface="Arial" panose="020B0604020202020204" pitchFamily="34" charset="0"/>
              <a:buChar char="•"/>
            </a:pPr>
            <a:r>
              <a:rPr lang="en-US" sz="800" dirty="0">
                <a:latin typeface="Open Sans" panose="020B0606030504020204" pitchFamily="34" charset="0"/>
                <a:ea typeface="Open Sans" panose="020B0606030504020204" pitchFamily="34" charset="0"/>
                <a:cs typeface="Open Sans" panose="020B0606030504020204" pitchFamily="34" charset="0"/>
              </a:rPr>
              <a:t>E-Prescription</a:t>
            </a:r>
          </a:p>
        </p:txBody>
      </p:sp>
      <p:sp>
        <p:nvSpPr>
          <p:cNvPr id="46" name="TextBox 45">
            <a:extLst>
              <a:ext uri="{FF2B5EF4-FFF2-40B4-BE49-F238E27FC236}">
                <a16:creationId xmlns:a16="http://schemas.microsoft.com/office/drawing/2014/main" id="{4BA50AFA-3D48-1A41-E596-D0768968566C}"/>
              </a:ext>
            </a:extLst>
          </p:cNvPr>
          <p:cNvSpPr txBox="1"/>
          <p:nvPr/>
        </p:nvSpPr>
        <p:spPr>
          <a:xfrm>
            <a:off x="4623440" y="3290214"/>
            <a:ext cx="1753128" cy="707886"/>
          </a:xfrm>
          <a:prstGeom prst="rect">
            <a:avLst/>
          </a:prstGeom>
          <a:noFill/>
        </p:spPr>
        <p:txBody>
          <a:bodyPr wrap="square" rtlCol="0">
            <a:spAutoFit/>
          </a:bodyPr>
          <a:lstStyle/>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EHR*</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EMR*</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Consent Management</a:t>
            </a:r>
          </a:p>
          <a:p>
            <a:pPr marL="171450" indent="-171450">
              <a:buFont typeface="Arial" panose="020B0604020202020204" pitchFamily="34" charset="0"/>
              <a:buChar char="•"/>
            </a:pPr>
            <a:r>
              <a:rPr lang="en-US" sz="800">
                <a:latin typeface="Open Sans" panose="020B0606030504020204" pitchFamily="34" charset="0"/>
                <a:ea typeface="Open Sans" panose="020B0606030504020204" pitchFamily="34" charset="0"/>
                <a:cs typeface="Open Sans" panose="020B0606030504020204" pitchFamily="34" charset="0"/>
              </a:rPr>
              <a:t>Telehealth</a:t>
            </a:r>
          </a:p>
          <a:p>
            <a:pPr marL="171450" indent="-171450">
              <a:buFont typeface="Arial" panose="020B0604020202020204" pitchFamily="34" charset="0"/>
              <a:buChar char="•"/>
            </a:pPr>
            <a:r>
              <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hlinkClick r:id="rId11" action="ppaction://hlinksldjump">
                  <a:extLst>
                    <a:ext uri="{A12FA001-AC4F-418D-AE19-62706E023703}">
                      <ahyp:hlinkClr xmlns:ahyp="http://schemas.microsoft.com/office/drawing/2018/hyperlinkcolor" val="tx"/>
                    </a:ext>
                  </a:extLst>
                </a:hlinkClick>
              </a:rPr>
              <a:t>Data Analysis*</a:t>
            </a:r>
            <a:endParaRPr lang="en-US" sz="800">
              <a:solidFill>
                <a:srgbClr val="71C5E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TextBox 46">
            <a:extLst>
              <a:ext uri="{FF2B5EF4-FFF2-40B4-BE49-F238E27FC236}">
                <a16:creationId xmlns:a16="http://schemas.microsoft.com/office/drawing/2014/main" id="{8B92FDB3-5D00-789E-E2ED-B59B607E9D96}"/>
              </a:ext>
            </a:extLst>
          </p:cNvPr>
          <p:cNvSpPr txBox="1"/>
          <p:nvPr/>
        </p:nvSpPr>
        <p:spPr>
          <a:xfrm>
            <a:off x="8769365" y="4283168"/>
            <a:ext cx="2902883" cy="523220"/>
          </a:xfrm>
          <a:prstGeom prst="rect">
            <a:avLst/>
          </a:prstGeom>
          <a:noFill/>
        </p:spPr>
        <p:txBody>
          <a:bodyPr wrap="square" rtlCol="0">
            <a:spAutoFit/>
          </a:bodyPr>
          <a:lstStyle/>
          <a:p>
            <a:pPr marL="171450" indent="-171450">
              <a:buFont typeface="Arial" panose="020B0604020202020204" pitchFamily="34" charset="0"/>
              <a:buChar char="•"/>
            </a:pPr>
            <a:r>
              <a:rPr lang="en-US" sz="700">
                <a:latin typeface="Open Sans" panose="020B0606030504020204" pitchFamily="34" charset="0"/>
                <a:ea typeface="Open Sans" panose="020B0606030504020204" pitchFamily="34" charset="0"/>
                <a:cs typeface="Open Sans" panose="020B0606030504020204" pitchFamily="34" charset="0"/>
              </a:rPr>
              <a:t>Appointment Availability</a:t>
            </a:r>
          </a:p>
          <a:p>
            <a:pPr marL="171450" indent="-171450">
              <a:buFont typeface="Arial" panose="020B0604020202020204" pitchFamily="34" charset="0"/>
              <a:buChar char="•"/>
            </a:pPr>
            <a:r>
              <a:rPr lang="en-US" sz="700">
                <a:latin typeface="Open Sans" panose="020B0606030504020204" pitchFamily="34" charset="0"/>
                <a:ea typeface="Open Sans" panose="020B0606030504020204" pitchFamily="34" charset="0"/>
                <a:cs typeface="Open Sans" panose="020B0606030504020204" pitchFamily="34" charset="0"/>
              </a:rPr>
              <a:t>Cost Outlook for the episode</a:t>
            </a:r>
          </a:p>
          <a:p>
            <a:pPr marL="171450" indent="-171450">
              <a:buFont typeface="Arial" panose="020B0604020202020204" pitchFamily="34" charset="0"/>
              <a:buChar char="•"/>
            </a:pPr>
            <a:r>
              <a:rPr lang="en-US" sz="700">
                <a:latin typeface="Open Sans" panose="020B0606030504020204" pitchFamily="34" charset="0"/>
                <a:ea typeface="Open Sans" panose="020B0606030504020204" pitchFamily="34" charset="0"/>
                <a:cs typeface="Open Sans" panose="020B0606030504020204" pitchFamily="34" charset="0"/>
              </a:rPr>
              <a:t>Data Ownership/Sharing</a:t>
            </a:r>
          </a:p>
          <a:p>
            <a:pPr marL="171450" indent="-171450">
              <a:buFont typeface="Arial" panose="020B0604020202020204" pitchFamily="34" charset="0"/>
              <a:buChar char="•"/>
            </a:pPr>
            <a:r>
              <a:rPr lang="en-US" sz="700">
                <a:latin typeface="Open Sans" panose="020B0606030504020204" pitchFamily="34" charset="0"/>
                <a:ea typeface="Open Sans" panose="020B0606030504020204" pitchFamily="34" charset="0"/>
                <a:cs typeface="Open Sans" panose="020B0606030504020204" pitchFamily="34" charset="0"/>
              </a:rPr>
              <a:t>Multi Language Support</a:t>
            </a:r>
          </a:p>
        </p:txBody>
      </p:sp>
      <p:sp>
        <p:nvSpPr>
          <p:cNvPr id="61" name="TextBox 60">
            <a:extLst>
              <a:ext uri="{FF2B5EF4-FFF2-40B4-BE49-F238E27FC236}">
                <a16:creationId xmlns:a16="http://schemas.microsoft.com/office/drawing/2014/main" id="{A8ED8207-05B1-6D35-0A17-E55084494DFC}"/>
              </a:ext>
            </a:extLst>
          </p:cNvPr>
          <p:cNvSpPr txBox="1"/>
          <p:nvPr/>
        </p:nvSpPr>
        <p:spPr>
          <a:xfrm>
            <a:off x="8747459" y="4911738"/>
            <a:ext cx="2732487" cy="523220"/>
          </a:xfrm>
          <a:prstGeom prst="rect">
            <a:avLst/>
          </a:prstGeom>
          <a:noFill/>
        </p:spPr>
        <p:txBody>
          <a:bodyPr wrap="square" rtlCol="0">
            <a:spAutoFit/>
          </a:bodyPr>
          <a:lstStyle/>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EHR/EMR Integration with Other Entities</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Data Ownership by Patients</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Minimizing Medicaid Usage by Finding Other Sources</a:t>
            </a:r>
          </a:p>
          <a:p>
            <a:pPr marL="171450" indent="-171450">
              <a:buFont typeface="Arial" panose="020B0604020202020204" pitchFamily="34" charset="0"/>
              <a:buChar char="•"/>
            </a:pPr>
            <a:endParaRPr lang="en-US" sz="700" dirty="0">
              <a:latin typeface="Open Sans" panose="020B0606030504020204" pitchFamily="34" charset="0"/>
              <a:ea typeface="Open Sans" panose="020B0606030504020204" pitchFamily="34" charset="0"/>
              <a:cs typeface="Open Sans" panose="020B0606030504020204" pitchFamily="34" charset="0"/>
            </a:endParaRPr>
          </a:p>
        </p:txBody>
      </p:sp>
      <p:sp>
        <p:nvSpPr>
          <p:cNvPr id="62" name="TextBox 61">
            <a:extLst>
              <a:ext uri="{FF2B5EF4-FFF2-40B4-BE49-F238E27FC236}">
                <a16:creationId xmlns:a16="http://schemas.microsoft.com/office/drawing/2014/main" id="{4B7E1D5D-75DE-E114-5BD3-91989A8229F6}"/>
              </a:ext>
            </a:extLst>
          </p:cNvPr>
          <p:cNvSpPr txBox="1"/>
          <p:nvPr/>
        </p:nvSpPr>
        <p:spPr>
          <a:xfrm>
            <a:off x="8769365" y="5410826"/>
            <a:ext cx="2869806" cy="415498"/>
          </a:xfrm>
          <a:prstGeom prst="rect">
            <a:avLst/>
          </a:prstGeom>
          <a:noFill/>
        </p:spPr>
        <p:txBody>
          <a:bodyPr wrap="square" rtlCol="0">
            <a:spAutoFit/>
          </a:bodyPr>
          <a:lstStyle/>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RCM Follow-up</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Code Set</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Data Cleansing</a:t>
            </a:r>
          </a:p>
        </p:txBody>
      </p:sp>
      <p:sp>
        <p:nvSpPr>
          <p:cNvPr id="2" name="Oval 1">
            <a:extLst>
              <a:ext uri="{FF2B5EF4-FFF2-40B4-BE49-F238E27FC236}">
                <a16:creationId xmlns:a16="http://schemas.microsoft.com/office/drawing/2014/main" id="{E409CDD9-2D9A-ADE7-7114-BCE66AFCE607}"/>
              </a:ext>
            </a:extLst>
          </p:cNvPr>
          <p:cNvSpPr/>
          <p:nvPr/>
        </p:nvSpPr>
        <p:spPr>
          <a:xfrm>
            <a:off x="8339662" y="936540"/>
            <a:ext cx="239794" cy="2397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15493CB-70C3-261D-5769-F06E1F05511C}"/>
              </a:ext>
            </a:extLst>
          </p:cNvPr>
          <p:cNvSpPr/>
          <p:nvPr/>
        </p:nvSpPr>
        <p:spPr>
          <a:xfrm>
            <a:off x="9488972" y="946952"/>
            <a:ext cx="239794" cy="239794"/>
          </a:xfrm>
          <a:prstGeom prst="ellipse">
            <a:avLst/>
          </a:prstGeom>
          <a:solidFill>
            <a:srgbClr val="9BE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5ED4279-C789-2481-3BD0-7A6788C60DE0}"/>
              </a:ext>
            </a:extLst>
          </p:cNvPr>
          <p:cNvSpPr/>
          <p:nvPr/>
        </p:nvSpPr>
        <p:spPr>
          <a:xfrm>
            <a:off x="10374252" y="946952"/>
            <a:ext cx="239794" cy="239794"/>
          </a:xfrm>
          <a:prstGeom prst="ellipse">
            <a:avLst/>
          </a:prstGeom>
          <a:solidFill>
            <a:srgbClr val="C6E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DF69BAD-298F-C272-E55C-6B9B8074C787}"/>
              </a:ext>
            </a:extLst>
          </p:cNvPr>
          <p:cNvSpPr txBox="1"/>
          <p:nvPr/>
        </p:nvSpPr>
        <p:spPr>
          <a:xfrm>
            <a:off x="8573981" y="958717"/>
            <a:ext cx="1062410" cy="230832"/>
          </a:xfrm>
          <a:prstGeom prst="rect">
            <a:avLst/>
          </a:prstGeom>
          <a:noFill/>
        </p:spPr>
        <p:txBody>
          <a:bodyPr wrap="square">
            <a:spAutoFit/>
          </a:bodyPr>
          <a:lstStyle/>
          <a:p>
            <a:r>
              <a:rPr lang="en-US" sz="9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Pre-episode</a:t>
            </a:r>
          </a:p>
        </p:txBody>
      </p:sp>
      <p:sp>
        <p:nvSpPr>
          <p:cNvPr id="14" name="TextBox 13">
            <a:extLst>
              <a:ext uri="{FF2B5EF4-FFF2-40B4-BE49-F238E27FC236}">
                <a16:creationId xmlns:a16="http://schemas.microsoft.com/office/drawing/2014/main" id="{FE7CC051-6F40-BEF1-CA02-EEBC34B8FCAB}"/>
              </a:ext>
            </a:extLst>
          </p:cNvPr>
          <p:cNvSpPr txBox="1"/>
          <p:nvPr/>
        </p:nvSpPr>
        <p:spPr>
          <a:xfrm>
            <a:off x="9693697" y="945344"/>
            <a:ext cx="1062410" cy="230832"/>
          </a:xfrm>
          <a:prstGeom prst="rect">
            <a:avLst/>
          </a:prstGeom>
          <a:noFill/>
        </p:spPr>
        <p:txBody>
          <a:bodyPr wrap="square">
            <a:spAutoFit/>
          </a:bodyPr>
          <a:lstStyle/>
          <a:p>
            <a:r>
              <a:rPr lang="en-US" sz="9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Episode</a:t>
            </a:r>
          </a:p>
        </p:txBody>
      </p:sp>
      <p:sp>
        <p:nvSpPr>
          <p:cNvPr id="15" name="TextBox 14">
            <a:extLst>
              <a:ext uri="{FF2B5EF4-FFF2-40B4-BE49-F238E27FC236}">
                <a16:creationId xmlns:a16="http://schemas.microsoft.com/office/drawing/2014/main" id="{B9106CCF-D38B-23BB-559E-EA7A5E9E07CE}"/>
              </a:ext>
            </a:extLst>
          </p:cNvPr>
          <p:cNvSpPr txBox="1"/>
          <p:nvPr/>
        </p:nvSpPr>
        <p:spPr>
          <a:xfrm>
            <a:off x="10615597" y="954764"/>
            <a:ext cx="1062410" cy="230832"/>
          </a:xfrm>
          <a:prstGeom prst="rect">
            <a:avLst/>
          </a:prstGeom>
          <a:noFill/>
        </p:spPr>
        <p:txBody>
          <a:bodyPr wrap="square">
            <a:spAutoFit/>
          </a:bodyPr>
          <a:lstStyle/>
          <a:p>
            <a:r>
              <a:rPr lang="en-US" sz="9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Post-episode</a:t>
            </a:r>
          </a:p>
        </p:txBody>
      </p:sp>
    </p:spTree>
    <p:extLst>
      <p:ext uri="{BB962C8B-B14F-4D97-AF65-F5344CB8AC3E}">
        <p14:creationId xmlns:p14="http://schemas.microsoft.com/office/powerpoint/2010/main" val="416193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Custom 14">
      <a:dk1>
        <a:srgbClr val="000000"/>
      </a:dk1>
      <a:lt1>
        <a:srgbClr val="FFFFFF"/>
      </a:lt1>
      <a:dk2>
        <a:srgbClr val="D5D5D5"/>
      </a:dk2>
      <a:lt2>
        <a:srgbClr val="EEECE1"/>
      </a:lt2>
      <a:accent1>
        <a:srgbClr val="75D5FF"/>
      </a:accent1>
      <a:accent2>
        <a:srgbClr val="115697"/>
      </a:accent2>
      <a:accent3>
        <a:srgbClr val="9BE27D"/>
      </a:accent3>
      <a:accent4>
        <a:srgbClr val="396CC8"/>
      </a:accent4>
      <a:accent5>
        <a:srgbClr val="6CC3EA"/>
      </a:accent5>
      <a:accent6>
        <a:srgbClr val="EFF0FF"/>
      </a:accent6>
      <a:hlink>
        <a:srgbClr val="D7D4D9"/>
      </a:hlink>
      <a:folHlink>
        <a:srgbClr val="005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30198</TotalTime>
  <Words>4347</Words>
  <Application>Microsoft Macintosh PowerPoint</Application>
  <PresentationFormat>Widescreen</PresentationFormat>
  <Paragraphs>1237</Paragraphs>
  <Slides>24</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Calibri</vt:lpstr>
      <vt:lpstr>Poppins</vt:lpstr>
      <vt:lpstr>Arial</vt:lpstr>
      <vt:lpstr>Atlas Grotesk Web</vt:lpstr>
      <vt:lpstr>Open Sans</vt:lpstr>
      <vt:lpstr>Century Gothic</vt:lpstr>
      <vt:lpstr>Trebuchet MS</vt:lpstr>
      <vt:lpstr>Comfortaa</vt:lpstr>
      <vt:lpstr>Roboto</vt:lpstr>
      <vt:lpstr>1_Office Theme</vt:lpstr>
      <vt:lpstr>PowerPoint Presentation</vt:lpstr>
      <vt:lpstr>Individual - Private Insurance</vt:lpstr>
      <vt:lpstr>Individual - Private Insurance</vt:lpstr>
      <vt:lpstr>Individual - Private Insurance</vt:lpstr>
      <vt:lpstr>Un-Insured </vt:lpstr>
      <vt:lpstr>Medicare (Part B/C/D) - Individual 65+</vt:lpstr>
      <vt:lpstr>Medicare (Part B/C/D) - Individual 65+</vt:lpstr>
      <vt:lpstr>Medicare (Part B/C/D) - Individual 65+</vt:lpstr>
      <vt:lpstr>Medicaid - Individual</vt:lpstr>
      <vt:lpstr>Child - Private Insurance</vt:lpstr>
      <vt:lpstr>EHR Modernization</vt:lpstr>
      <vt:lpstr>Rules-based Estimation API and Integrations - RCM</vt:lpstr>
      <vt:lpstr>Provider Portal Modernization</vt:lpstr>
      <vt:lpstr>Medical Code Extraction</vt:lpstr>
      <vt:lpstr>Appointment Booking and Cancellation</vt:lpstr>
      <vt:lpstr>Analytics - Data Visualization</vt:lpstr>
      <vt:lpstr>KANINI Data Analytics &amp; AI Capabilities. </vt:lpstr>
      <vt:lpstr>Healthcare Case Studies</vt:lpstr>
      <vt:lpstr>Healthcare Case Studies</vt:lpstr>
      <vt:lpstr>Service Offerings &amp; Solutions.</vt:lpstr>
      <vt:lpstr>PowerPoint Presentation</vt:lpstr>
      <vt:lpstr>PowerPoint Presentation</vt:lpstr>
      <vt:lpstr>Provider Portal – Features Set</vt:lpstr>
      <vt:lpstr>EHR – Features Set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CHC Dental Networks Monthly Connect 12 January 2021</dc:title>
  <dc:creator>Dharni Karthik</dc:creator>
  <cp:lastModifiedBy>Dharni Joraram</cp:lastModifiedBy>
  <cp:revision>336</cp:revision>
  <dcterms:created xsi:type="dcterms:W3CDTF">2019-05-14T12:04:00Z</dcterms:created>
  <dcterms:modified xsi:type="dcterms:W3CDTF">2022-09-12T15:20:27Z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0x0101002F7764A1412A4443AB8E3577C3AF28E4</vt:lpwstr>
  </property>
  <property fmtid="{D5CDD505-2E9C-101B-9397-08002B2CF9AE}" pid="3" name="ICV">
    <vt:lpwstr>679D06D8BA38459E9ED36F7BD5FD8A4E</vt:lpwstr>
  </property>
  <property fmtid="{D5CDD505-2E9C-101B-9397-08002B2CF9AE}" pid="4" name="KSOProductBuildVer">
    <vt:lpwstr>1033-11.2.0.10351</vt:lpwstr>
  </property>
</Properties>
</file>